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674" r:id="rId2"/>
    <p:sldMasterId id="2147483690" r:id="rId3"/>
    <p:sldMasterId id="2147483774" r:id="rId4"/>
  </p:sldMasterIdLst>
  <p:notesMasterIdLst>
    <p:notesMasterId r:id="rId35"/>
  </p:notesMasterIdLst>
  <p:handoutMasterIdLst>
    <p:handoutMasterId r:id="rId36"/>
  </p:handoutMasterIdLst>
  <p:sldIdLst>
    <p:sldId id="383" r:id="rId5"/>
    <p:sldId id="401" r:id="rId6"/>
    <p:sldId id="402" r:id="rId7"/>
    <p:sldId id="403" r:id="rId8"/>
    <p:sldId id="430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6" r:id="rId18"/>
    <p:sldId id="415" r:id="rId19"/>
    <p:sldId id="414" r:id="rId20"/>
    <p:sldId id="413" r:id="rId21"/>
    <p:sldId id="417" r:id="rId22"/>
    <p:sldId id="418" r:id="rId23"/>
    <p:sldId id="419" r:id="rId24"/>
    <p:sldId id="420" r:id="rId25"/>
    <p:sldId id="431" r:id="rId26"/>
    <p:sldId id="422" r:id="rId27"/>
    <p:sldId id="423" r:id="rId28"/>
    <p:sldId id="424" r:id="rId29"/>
    <p:sldId id="425" r:id="rId30"/>
    <p:sldId id="428" r:id="rId31"/>
    <p:sldId id="426" r:id="rId32"/>
    <p:sldId id="427" r:id="rId33"/>
    <p:sldId id="42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7" autoAdjust="0"/>
  </p:normalViewPr>
  <p:slideViewPr>
    <p:cSldViewPr>
      <p:cViewPr varScale="1">
        <p:scale>
          <a:sx n="85" d="100"/>
          <a:sy n="85" d="100"/>
        </p:scale>
        <p:origin x="-78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E54B362-E424-4E8E-A40E-AC928D406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5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5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5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C3235F8-5A05-4CC9-883D-7DA726188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9F6852-6FF1-4CD3-B512-4C453DF72937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YOU</a:t>
            </a:r>
            <a:r>
              <a:rPr lang="en-US" baseline="0" dirty="0" smtClean="0"/>
              <a:t> afford to hire YOURSELF in extended litigation?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235F8-5A05-4CC9-883D-7DA7261884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235F8-5A05-4CC9-883D-7DA7261884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Reminder</a:t>
            </a:r>
            <a:r>
              <a:rPr lang="en-US" baseline="0" dirty="0" smtClean="0"/>
              <a:t> – This is only after a substantial amount of the 50 hours is done to address legal needs of those with limited means or organization primarily addressing needs of persons of limited 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235F8-5A05-4CC9-883D-7DA7261884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 – the</a:t>
            </a:r>
            <a:r>
              <a:rPr lang="en-US" baseline="0" dirty="0" smtClean="0"/>
              <a:t> provision of “substantially reduced fee” service is only after a substantial portion of your 50 hours is done without fee.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235F8-5A05-4CC9-883D-7DA7261884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235F8-5A05-4CC9-883D-7DA72618842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235F8-5A05-4CC9-883D-7DA72618842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13BA2A-02E5-458C-9F07-77A2D0F8CE67}" type="datetimeFigureOut">
              <a:rPr lang="en-US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AE32A-A2FA-4FE9-BE50-781E83A7B1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F8CB4-9075-4843-AA58-A71B07B79143}" type="datetimeFigureOut">
              <a:rPr lang="en-US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546B3-F639-4C1F-B959-69A0D8B93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E66B06-1B7E-4879-9678-9B296418F324}" type="datetimeFigureOut">
              <a:rPr lang="en-US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1E506-038A-4839-94D1-8184EFCE3B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99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  <a:prstGeom prst="rect">
            <a:avLst/>
          </a:prstGeom>
        </p:spPr>
        <p:txBody>
          <a:bodyPr anchor="t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Leadership LSBA 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FF02-055F-478F-A70A-8913FABCA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Leadership LSBA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BAF7C-DF25-43A7-9BAF-5AD63DCD9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Leadership LSBA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AF593-A8C2-45CC-9AA3-41906DA3D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Leadership LSBA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F992B-8239-42A0-8907-D891E0274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Leadership LSBA 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48FEF-64F8-4007-BB14-409817507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Leadership LSBA 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1DC04-FCD2-4D6D-9ABC-D2C9E57DA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Leadership LSBA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77AAE-F845-4C77-8DA1-7118B1339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Leadership LSBA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9A9F7-503E-4EE8-8DFB-C7A29E170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0BED25-2199-4A70-B2FC-B8E6276A8A85}" type="datetimeFigureOut">
              <a:rPr lang="en-US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3036B-925B-4A6B-84F4-D8D9A7F84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Leadership LSBA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1B247-7A33-4B45-BA29-D2324EEC9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Leadership LSBA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1FE61-45B9-43FA-934B-F0636D12E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Leadership LSBA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6335A-A24B-4984-9B74-74E1AE69B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8075" y="1905000"/>
            <a:ext cx="3927475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Leadership LSBA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6B3FB-414D-4476-8B3E-BB86CD338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Leadership LSBA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47E31-0D39-4F5C-A1BC-95F62DCBA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Leadership LSBA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1C930-79C4-40F5-9581-D6981F42B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07350" cy="2019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8007350" cy="2019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Leadership LSBA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B67A-FC1B-484A-BF8A-93AD3D2CD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69A1C-9431-40EE-87E7-853D37D29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B7E29-89A7-4CE6-B796-7F0094076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24A11-7F70-46EF-91C7-5CD2AFF84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03B2FD-59B6-4457-A7E6-0210FA9AF64A}" type="datetimeFigureOut">
              <a:rPr lang="en-US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5AC1F-E1CE-4CE4-9D88-622E5AF0EE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0DEE6-17B4-4723-83D4-3D279239E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11CA1-DFB2-4B23-B05A-63AB3C782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4E528-9A45-4B43-9F63-60A4E2439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BAD76-90E6-4B07-9FC3-BC6CBDB0D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00F0E-012D-4077-ABED-636B2832F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E8455-113B-4CD0-9DBF-31C3382D8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927BE-837F-4C06-8E6F-1ABFB8B09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31F8E-E1F4-433F-BCFC-6E115FD6E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CB361-905C-4651-A3F5-EBB8231C2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option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" y="0"/>
            <a:ext cx="914030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219201"/>
            <a:ext cx="6553200" cy="2381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86200"/>
            <a:ext cx="6477000" cy="2362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7162800" cy="501649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8E0546-24EA-4FF3-9DFE-728B6F2C549E}" type="datetimeFigureOut">
              <a:rPr lang="en-US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03E95-233C-48AE-9B9C-031EAA1C0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option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45415-5622-4946-9D3D-D8348BBEC5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option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9" y="4406900"/>
            <a:ext cx="6589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999" y="2906713"/>
            <a:ext cx="65897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D0E2-70D7-49FA-9F08-AF7EAF1CED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_option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20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276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2D97C-0B86-4BB4-A778-DF61BD689E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_option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0" y="2220912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35113"/>
            <a:ext cx="3200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174874"/>
            <a:ext cx="320040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1F845-7BCA-43B7-B697-A112778A8B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_option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" y="0"/>
            <a:ext cx="914030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350D3-F3CF-47AE-8032-17BFABB0A9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_option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45B5C-D9F5-4203-95AE-01E80F283E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_option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273050"/>
            <a:ext cx="236219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1" y="1435100"/>
            <a:ext cx="236219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356B2-3D3E-4ECA-8F08-9F6C89591A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_option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800600"/>
            <a:ext cx="7086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152400"/>
            <a:ext cx="70866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367338"/>
            <a:ext cx="7086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CFA1E-B0C1-49F2-8746-5442567E5F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option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" y="0"/>
            <a:ext cx="914030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57500" y="495300"/>
            <a:ext cx="4876800" cy="678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4A22A-7921-4977-B1DD-E50C757ACF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option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4419601" y="-2438400"/>
            <a:ext cx="1981200" cy="70103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71850" y="666750"/>
            <a:ext cx="4076699" cy="70103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86C4C-86D6-4CE1-90CF-2C926C7D98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829C2A-5A12-4681-B44E-3AE5554ADB2B}" type="datetimeFigureOut">
              <a:rPr lang="en-US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1EC32-5EE9-4C55-9FDE-34647C7516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EC92E-FD29-4959-B7BF-BD549A0B27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442C4-6233-4951-8BD1-5CF0B41F5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86CC9A-6D6B-4603-8620-E4211766A629}" type="datetimeFigureOut">
              <a:rPr lang="en-US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61A6A-C78D-45F9-B7F8-A671D96BBF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71109-22F1-48C3-BFD6-EA46FD7FF2AC}" type="datetimeFigureOut">
              <a:rPr lang="en-US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0BE9F-9860-419B-9CC8-B8C095DD39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095607-1C11-40E1-9080-26B95246D796}" type="datetimeFigureOut">
              <a:rPr lang="en-US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5867D-778A-4D31-83AC-F864065843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8C8FA8-7885-49EA-83E4-3061A94B0354}" type="datetimeFigureOut">
              <a:rPr lang="en-US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99289-67FA-488A-B84F-DEB9BBB0D2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DAFC6ACB-D8A2-4793-918B-B4ECF3B934A6}" type="datetimeFigureOut">
              <a:rPr lang="en-US"/>
              <a:pPr/>
              <a:t>4/11/2012</a:t>
            </a:fld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5AF918E3-7115-458C-8010-7D9F694C6F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891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9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Leadership LSBA </a:t>
            </a:r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CEED733A-ABF2-4367-9EF2-A8C76EAC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3" descr="LSBA Logo 4-c_R.tif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15200" y="4724400"/>
            <a:ext cx="11969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  <p:sldLayoutId id="2147483720" r:id="rId12"/>
    <p:sldLayoutId id="2147483719" r:id="rId13"/>
    <p:sldLayoutId id="2147483718" r:id="rId14"/>
    <p:sldLayoutId id="2147483717" r:id="rId15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934EDB3-1C34-4300-8FC3-9FB1F78FF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1" r:id="rId2"/>
    <p:sldLayoutId id="2147483740" r:id="rId3"/>
    <p:sldLayoutId id="2147483739" r:id="rId4"/>
    <p:sldLayoutId id="2147483738" r:id="rId5"/>
    <p:sldLayoutId id="2147483737" r:id="rId6"/>
    <p:sldLayoutId id="2147483736" r:id="rId7"/>
    <p:sldLayoutId id="2147483735" r:id="rId8"/>
    <p:sldLayoutId id="2147483734" r:id="rId9"/>
    <p:sldLayoutId id="2147483733" r:id="rId10"/>
    <p:sldLayoutId id="2147483732" r:id="rId11"/>
    <p:sldLayoutId id="214748373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option_6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600200"/>
            <a:ext cx="6781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3563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C6ACB-D8A2-4793-918B-B4ECF3B934A6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918E3-7115-458C-8010-7D9F694C6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47800" y="381000"/>
            <a:ext cx="7620000" cy="4572000"/>
          </a:xfrm>
        </p:spPr>
        <p:txBody>
          <a:bodyPr>
            <a:normAutofit fontScale="90000"/>
            <a:scene3d>
              <a:camera prst="obliqueTopRight"/>
              <a:lightRig rig="threePt" dir="t"/>
            </a:scene3d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stellar" pitchFamily="18" charset="0"/>
              </a:rPr>
              <a:t/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stellar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(Inserts Program Name)</a:t>
            </a:r>
            <a:r>
              <a:rPr lang="en-US" sz="5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3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Wants YOU! </a:t>
            </a:r>
            <a:br>
              <a:rPr lang="en-US" sz="53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3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(to do Pro Bono Work)</a:t>
            </a:r>
            <a:br>
              <a:rPr lang="en-US" sz="53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3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Speaker</a:t>
            </a:r>
            <a:br>
              <a:rPr lang="en-US" sz="53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3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Location</a:t>
            </a:r>
            <a:br>
              <a:rPr lang="en-US" sz="53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3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Date</a:t>
            </a:r>
            <a:r>
              <a:rPr lang="en-US" sz="49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900" dirty="0" smtClean="0">
                <a:solidFill>
                  <a:schemeClr val="accent3"/>
                </a:solidFill>
              </a:rPr>
              <a:t/>
            </a:r>
            <a:br>
              <a:rPr lang="en-US" sz="4900" dirty="0" smtClean="0">
                <a:solidFill>
                  <a:schemeClr val="accent3"/>
                </a:solidFill>
              </a:rPr>
            </a:br>
            <a:endParaRPr lang="en-US" sz="4900" dirty="0">
              <a:solidFill>
                <a:schemeClr val="accent3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7239000" cy="914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Developed by the </a:t>
            </a:r>
          </a:p>
          <a:p>
            <a:r>
              <a:rPr lang="en-US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2010-2011 Leadership LSBA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7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What can we do?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As poverty levels rise, and budgets for legal service programs are cut, the gap between legal need and legal assistance is widening.</a:t>
            </a:r>
          </a:p>
          <a:p>
            <a:pPr lvl="0">
              <a:buNone/>
            </a:pPr>
            <a:endParaRPr lang="en-US" sz="12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We can help close this gap by volunteering our time and expertise to help those in need.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s.villagevoice.com/runninscared/woman-raising-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962400"/>
            <a:ext cx="1930400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71600"/>
            <a:ext cx="7620000" cy="1524000"/>
          </a:xfrm>
        </p:spPr>
        <p:txBody>
          <a:bodyPr>
            <a:normAutofit/>
          </a:bodyPr>
          <a:lstStyle/>
          <a:p>
            <a:pPr algn="l"/>
            <a:r>
              <a:rPr lang="en-US" sz="31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Times are tough, even for attorneys. But consider some additional reasons to get involved: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048000"/>
            <a:ext cx="6781800" cy="3048000"/>
          </a:xfrm>
        </p:spPr>
        <p:txBody>
          <a:bodyPr/>
          <a:lstStyle/>
          <a:p>
            <a:pPr marL="742950" indent="-742950">
              <a:buFont typeface="+mj-lt"/>
              <a:buAutoNum type="alphaLcParenR"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Improve Access to Justice</a:t>
            </a:r>
          </a:p>
          <a:p>
            <a:pPr marL="742950" indent="-742950">
              <a:buFont typeface="+mj-lt"/>
              <a:buAutoNum type="alphaLcParenR"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Gain Legal Experience</a:t>
            </a:r>
          </a:p>
          <a:p>
            <a:pPr marL="742950" indent="-742950">
              <a:buFont typeface="+mj-lt"/>
              <a:buAutoNum type="alphaLcParenR"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Market Your Practice or Firm</a:t>
            </a:r>
          </a:p>
          <a:p>
            <a:pPr marL="742950" indent="-742950">
              <a:buFont typeface="+mj-lt"/>
              <a:buAutoNum type="alphaLcParenR"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Uphold Our Profession</a:t>
            </a:r>
          </a:p>
          <a:p>
            <a:pPr marL="742950" indent="-742950">
              <a:buFont typeface="+mj-lt"/>
              <a:buAutoNum type="alphaLcParenR"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All of the above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28600"/>
            <a:ext cx="7391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3"/>
                </a:solidFill>
                <a:cs typeface="Times New Roman" pitchFamily="18" charset="0"/>
              </a:rPr>
              <a:t>Pop quiz</a:t>
            </a:r>
            <a:endParaRPr lang="en-US" sz="6600" dirty="0">
              <a:solidFill>
                <a:schemeClr val="accent3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mph" presetSubtype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Pro Bono Service to Gain Legal Experience: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28800"/>
            <a:ext cx="67818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New lawyers can get first-hand experience with clients and litigation.</a:t>
            </a:r>
          </a:p>
          <a:p>
            <a:pPr lvl="0">
              <a:buNone/>
            </a:pPr>
            <a:endParaRPr lang="en-US" sz="13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Lawyers looking for work can bridge the employment gap and build networks</a:t>
            </a:r>
          </a:p>
          <a:p>
            <a:pPr lvl="0">
              <a:buNone/>
            </a:pPr>
            <a:endParaRPr lang="en-US" sz="13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Practicing lawyers can learn new areas of law and public policy issues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Pro Bono Service May Help Market your Practice or Firm:</a:t>
            </a:r>
            <a:b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76400"/>
            <a:ext cx="67818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Pro bono service is a great way to get your name out in the community</a:t>
            </a:r>
          </a:p>
          <a:p>
            <a:pPr lvl="0">
              <a:buNone/>
            </a:pPr>
            <a:endParaRPr lang="en-US" sz="13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Judges, colleagues and community members respect your pro bono service</a:t>
            </a:r>
          </a:p>
          <a:p>
            <a:pPr lvl="0">
              <a:buNone/>
            </a:pPr>
            <a:endParaRPr lang="en-US" sz="13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The legal community takes notice of the lawyers and firms that lead by example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illarsaare.com/wp-content/uploads/2011/06/raising-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198" y="4419600"/>
            <a:ext cx="4114802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95400"/>
            <a:ext cx="7391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Still not convinced?  Consider the duty to . . . 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590800"/>
            <a:ext cx="6781800" cy="3048000"/>
          </a:xfrm>
        </p:spPr>
        <p:txBody>
          <a:bodyPr/>
          <a:lstStyle/>
          <a:p>
            <a:pPr marL="742950" indent="-742950">
              <a:buFont typeface="+mj-lt"/>
              <a:buAutoNum type="alphaLcParenR"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Improve Access to Justice</a:t>
            </a:r>
          </a:p>
          <a:p>
            <a:pPr marL="742950" indent="-742950">
              <a:buFont typeface="+mj-lt"/>
              <a:buAutoNum type="alphaLcParenR"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Gain Legal Experience</a:t>
            </a:r>
          </a:p>
          <a:p>
            <a:pPr marL="742950" indent="-742950">
              <a:buFont typeface="+mj-lt"/>
              <a:buAutoNum type="alphaLcParenR"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Market Your Practice or Firm</a:t>
            </a:r>
          </a:p>
          <a:p>
            <a:pPr marL="742950" indent="-742950">
              <a:buFont typeface="+mj-lt"/>
              <a:buAutoNum type="alphaLcParenR"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Uphold Our Profession</a:t>
            </a:r>
          </a:p>
          <a:p>
            <a:pPr marL="742950" indent="-742950">
              <a:buFont typeface="+mj-lt"/>
              <a:buAutoNum type="alphaLcParenR"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All of the above</a:t>
            </a:r>
            <a:endParaRPr lang="en-US" sz="16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152400"/>
            <a:ext cx="7391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3"/>
                </a:solidFill>
                <a:cs typeface="Times New Roman" pitchFamily="18" charset="0"/>
              </a:rPr>
              <a:t>Pop quiz</a:t>
            </a:r>
            <a:endParaRPr lang="en-US" sz="6600" dirty="0">
              <a:solidFill>
                <a:schemeClr val="accent3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40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we do?</a:t>
            </a:r>
            <a:b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Rule of Professional Conduct 6.1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Every lawyer should aspire to provide legal services to those unable to pay.  A lawyer should aspire to render 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at least (50) hours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of pro bono </a:t>
            </a: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publico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legal services per year.  </a:t>
            </a:r>
          </a:p>
          <a:p>
            <a:pPr lvl="0"/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In fulfilling this aspirational goal, the lawyer should: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40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we do?</a:t>
            </a:r>
            <a:b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Rule of Professional Conduct 6.1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7010400" cy="4953000"/>
          </a:xfrm>
        </p:spPr>
        <p:txBody>
          <a:bodyPr>
            <a:normAutofit/>
          </a:bodyPr>
          <a:lstStyle/>
          <a:p>
            <a:pPr marL="514350" lvl="0" indent="-514350">
              <a:buAutoNum type="alphaLcParenBoth"/>
            </a:pPr>
            <a:r>
              <a:rPr lang="en-US" sz="2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provide a substantial majority of the </a:t>
            </a:r>
          </a:p>
          <a:p>
            <a:pPr marL="514350" lvl="0" indent="-514350">
              <a:buNone/>
            </a:pPr>
            <a:r>
              <a:rPr lang="en-US" sz="2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(50) hours of legal services without fee or</a:t>
            </a:r>
          </a:p>
          <a:p>
            <a:pPr marL="514350" lvl="0" indent="-514350">
              <a:buNone/>
            </a:pPr>
            <a:r>
              <a:rPr lang="en-US" sz="2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expectation of fee to:</a:t>
            </a:r>
          </a:p>
          <a:p>
            <a:pPr marL="514350" lvl="0" indent="-514350">
              <a:buNone/>
            </a:pPr>
            <a:endParaRPr lang="en-US" sz="12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hangingPunct="0">
              <a:buNone/>
            </a:pPr>
            <a:r>
              <a:rPr lang="en-US" sz="2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(1) persons of limited means or</a:t>
            </a:r>
          </a:p>
          <a:p>
            <a:pPr lvl="1" hangingPunct="0">
              <a:buNone/>
            </a:pPr>
            <a:endParaRPr lang="en-US" sz="9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hangingPunct="0">
              <a:buNone/>
            </a:pPr>
            <a:r>
              <a:rPr lang="en-US" sz="2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(2) charitable, religious, civic, community, governmental, and educational organizations in matters that are designed primarily to        address the needs of persons of limited means; and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40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we do?</a:t>
            </a:r>
            <a:b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Rule of Professional Conduct 6.1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7086600" cy="49530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2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(b) provide any </a:t>
            </a:r>
            <a:r>
              <a:rPr lang="en-US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additional</a:t>
            </a:r>
            <a:r>
              <a:rPr lang="en-US" sz="2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services through:  </a:t>
            </a:r>
            <a:endParaRPr lang="en-US" sz="13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13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hangingPunct="0">
              <a:buNone/>
            </a:pPr>
            <a:r>
              <a:rPr lang="en-US" sz="2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(1) delivery of legal services at no fee or substantially reduced fee to </a:t>
            </a:r>
            <a:r>
              <a:rPr lang="en-US" sz="26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individuals, groups, or organizations seeking to protect civil rights, civil liberties and public rights</a:t>
            </a:r>
            <a:r>
              <a:rPr lang="en-US" sz="2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hangingPunct="0">
              <a:buNone/>
            </a:pPr>
            <a:r>
              <a:rPr lang="en-US" sz="26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charitable, religious, civic, community, governmental and educational organizations in matters in furtherance of their organizational purposes</a:t>
            </a:r>
            <a:r>
              <a:rPr lang="en-US" sz="2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where the payment of standard legal fees would significantly deplete the organization's economic resources or would otherwise be inappropriate</a:t>
            </a:r>
            <a:r>
              <a:rPr lang="en-US" sz="2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hangingPunct="0">
              <a:buNone/>
            </a:pPr>
            <a:endParaRPr lang="en-US" sz="2600" dirty="0" smtClean="0">
              <a:latin typeface="Century Schoolbook" pitchFamily="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40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we do?</a:t>
            </a:r>
            <a:b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Rule of Professional Conduct 6.1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6781800" cy="4525963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sz="24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(b) provide any </a:t>
            </a:r>
            <a:r>
              <a:rPr lang="en-US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additional</a:t>
            </a:r>
            <a:r>
              <a:rPr lang="en-US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services through: 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(2) Delivery of legal services at a </a:t>
            </a:r>
            <a:r>
              <a:rPr lang="en-US" sz="24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substantially reduced fee </a:t>
            </a:r>
            <a:r>
              <a:rPr lang="en-US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to persons of limited means; or</a:t>
            </a:r>
          </a:p>
          <a:p>
            <a:pPr>
              <a:buNone/>
            </a:pPr>
            <a:endParaRPr lang="en-US" sz="24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	(3) participation in activities for improving the law, legal system, or the legal profession. </a:t>
            </a:r>
            <a:endParaRPr lang="en-US" sz="24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How are we doing?</a:t>
            </a:r>
            <a:b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 look at the numbers: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76400"/>
            <a:ext cx="6781800" cy="4525963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accent3"/>
                </a:solidFill>
                <a:latin typeface="Century Schoolbook" pitchFamily="18"/>
              </a:rPr>
              <a:t>The Louisiana Bar has more than 21,000 members.  </a:t>
            </a:r>
          </a:p>
          <a:p>
            <a:pPr lvl="0">
              <a:buNone/>
            </a:pPr>
            <a:endParaRPr lang="en-US" sz="1200" dirty="0" smtClean="0">
              <a:solidFill>
                <a:schemeClr val="accent3"/>
              </a:solidFill>
              <a:latin typeface="Century Schoolbook" pitchFamily="18"/>
            </a:endParaRPr>
          </a:p>
          <a:p>
            <a:pPr lvl="0"/>
            <a:r>
              <a:rPr lang="en-US" dirty="0" smtClean="0">
                <a:solidFill>
                  <a:schemeClr val="accent3"/>
                </a:solidFill>
                <a:latin typeface="Century Schoolbook" pitchFamily="18"/>
              </a:rPr>
              <a:t>2,002 attorneys (around ten percent) reported 134,789 pro bono hours during the most recent reporting period, an average of 67 hours per reporting lawyer. </a:t>
            </a:r>
            <a:endParaRPr lang="en-US" dirty="0" smtClean="0">
              <a:solidFill>
                <a:srgbClr val="C00000"/>
              </a:solidFill>
              <a:latin typeface="Century Schoolbook" pitchFamily="1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781800" cy="14478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stellar" pitchFamily="18" charset="0"/>
              </a:rPr>
              <a:t/>
            </a:r>
            <a:b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stellar" pitchFamily="18" charset="0"/>
              </a:rPr>
            </a:br>
            <a:r>
              <a:rPr lang="en-US" sz="49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Professionalism:</a:t>
            </a:r>
            <a:br>
              <a:rPr lang="en-US" sz="49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9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Some Guiding Thoughts</a:t>
            </a:r>
            <a:r>
              <a:rPr lang="en-US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9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676400"/>
            <a:ext cx="678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The leading rule for the lawyer, as for the man of every other calling, is diligence. Leave nothing for tomorrow which can be done today</a:t>
            </a:r>
            <a:r>
              <a:rPr lang="en-US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 – Abraham Lincoln</a:t>
            </a:r>
            <a:endParaRPr lang="en-US" sz="28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3886200"/>
            <a:ext cx="670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Any society, any nation, is judged on the basis of how it treats its weakest members—the last, the least, the littlest.</a:t>
            </a:r>
            <a:r>
              <a:rPr lang="en-US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– Cardinal Roger Mahoney</a:t>
            </a:r>
            <a:endParaRPr lang="en-US" sz="28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How are we doing?</a:t>
            </a:r>
            <a:b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 look at the numbers:</a:t>
            </a:r>
            <a:b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52600"/>
            <a:ext cx="67818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The 134,789 pro bono hours reported statewide average to only about 6 hours for each member of the Bar.</a:t>
            </a:r>
          </a:p>
          <a:p>
            <a:pPr lvl="0">
              <a:buNone/>
            </a:pPr>
            <a:endParaRPr lang="en-US" sz="12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Even assuming some pro bono work goes unreported, this falls far short of the 50-hour goal set by Rule 6.1.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0"/>
            <a:ext cx="7467600" cy="2971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9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How can we do better?</a:t>
            </a:r>
            <a:r>
              <a:rPr lang="en-US" sz="89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9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8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stellar" pitchFamily="18" charset="0"/>
              </a:rPr>
              <a:t/>
            </a:r>
            <a:br>
              <a:rPr lang="en-US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stellar" pitchFamily="18" charset="0"/>
              </a:rPr>
            </a:br>
            <a:r>
              <a:rPr lang="en-US" sz="89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Pop quiz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24001"/>
            <a:ext cx="70104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The Importance of Pro Bono Work is to: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362200"/>
            <a:ext cx="7391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Improve Access to Justice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Gain Legal Experience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Market Your Practice or Firm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Uphold Our Profession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All of the above</a:t>
            </a:r>
            <a:endParaRPr lang="en-US" sz="4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742950" indent="-742950"/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mph" presetSubtype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mph" presetSubtype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mph" presetSubtype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mph" presetSubtype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781800" cy="1782762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stellar" pitchFamily="18" charset="0"/>
              </a:rPr>
              <a:t/>
            </a:r>
            <a:br>
              <a:rPr lang="en-US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stellar" pitchFamily="18" charset="0"/>
              </a:rPr>
            </a:br>
            <a:r>
              <a:rPr lang="en-US" sz="6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Pro bono 101</a:t>
            </a:r>
            <a:br>
              <a:rPr lang="en-US" sz="6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Graduation</a:t>
            </a:r>
            <a:br>
              <a:rPr lang="en-US" sz="6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362200"/>
            <a:ext cx="7162800" cy="205739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Now that you’ve completed Pro Bono </a:t>
            </a:r>
          </a:p>
          <a:p>
            <a:pPr>
              <a:buNone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101, it’s time to set goals, seek out </a:t>
            </a:r>
          </a:p>
          <a:p>
            <a:pPr>
              <a:buNone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opportunities, and make some contacts . . .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467600" cy="1858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7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Pro Bono Goals</a:t>
            </a:r>
            <a:br>
              <a:rPr lang="en-US" sz="67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7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Each of us can . . . </a:t>
            </a:r>
            <a:br>
              <a:rPr lang="en-US" sz="67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7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0"/>
            <a:ext cx="6781800" cy="25146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Take at least one pro bono case a year.</a:t>
            </a:r>
          </a:p>
          <a:p>
            <a:pPr lvl="0">
              <a:buNone/>
            </a:pPr>
            <a:endParaRPr lang="en-US" sz="12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Volunteer regularly at a help desk or legal clinic.</a:t>
            </a:r>
            <a:endParaRPr lang="en-US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7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Pro Bono Goals</a:t>
            </a:r>
            <a:br>
              <a:rPr lang="en-US" sz="67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7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Law firms can . . .</a:t>
            </a:r>
            <a:br>
              <a:rPr lang="en-US" sz="67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7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209800"/>
            <a:ext cx="6781800" cy="38100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Adopt and promote a pro bono policy within the firm.  </a:t>
            </a:r>
          </a:p>
          <a:p>
            <a:pPr lvl="0">
              <a:buNone/>
            </a:pPr>
            <a:endParaRPr lang="en-US" sz="12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Give “billable time” credit for pro bono work.</a:t>
            </a:r>
          </a:p>
          <a:p>
            <a:pPr lvl="0">
              <a:buNone/>
            </a:pPr>
            <a:endParaRPr lang="en-US" sz="12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Recognize and reward lawyers who do pro bono work. </a:t>
            </a:r>
            <a:endParaRPr lang="en-US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Pro Bono Opportunities</a:t>
            </a:r>
            <a:br>
              <a:rPr lang="en-US" sz="6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You can help with . . . </a:t>
            </a:r>
            <a:r>
              <a:rPr lang="en-US" sz="6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057400"/>
            <a:ext cx="67818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Adoptions</a:t>
            </a:r>
          </a:p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Grandparent Custody</a:t>
            </a:r>
          </a:p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Abused women and children</a:t>
            </a:r>
          </a:p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Simple Wills</a:t>
            </a:r>
          </a:p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Small Successions</a:t>
            </a:r>
          </a:p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Uncontested Divorces</a:t>
            </a:r>
          </a:p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Veteran’s Issues</a:t>
            </a:r>
          </a:p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And special projects to fit your interests</a:t>
            </a:r>
            <a:endParaRPr lang="en-US" sz="20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Pro Bono Contacts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1"/>
            <a:ext cx="6781800" cy="2743200"/>
          </a:xfrm>
        </p:spPr>
        <p:txBody>
          <a:bodyPr/>
          <a:lstStyle/>
          <a:p>
            <a:pPr lvl="0">
              <a:buNone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You can find contacts for the pro </a:t>
            </a:r>
          </a:p>
          <a:p>
            <a:pPr lvl="0">
              <a:buNone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bono program in your area at the</a:t>
            </a:r>
          </a:p>
          <a:p>
            <a:pPr lvl="0">
              <a:buNone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LSBA’s website: </a:t>
            </a:r>
          </a:p>
          <a:p>
            <a:pPr lvl="0" algn="ctr">
              <a:buNone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www.lsba.org/probono</a:t>
            </a:r>
            <a:endParaRPr lang="en-US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4936" y="1295400"/>
            <a:ext cx="535390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781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Here You Can Link To . . .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1447800"/>
            <a:ext cx="1905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3"/>
                </a:solidFill>
              </a:rPr>
              <a:t>Celebrate Pro Bono Events</a:t>
            </a:r>
          </a:p>
          <a:p>
            <a:endParaRPr lang="en-US" sz="1800" dirty="0" smtClean="0">
              <a:solidFill>
                <a:schemeClr val="accent3"/>
              </a:solidFill>
            </a:endParaRPr>
          </a:p>
          <a:p>
            <a:r>
              <a:rPr lang="en-US" sz="1800" dirty="0" smtClean="0">
                <a:solidFill>
                  <a:schemeClr val="accent3"/>
                </a:solidFill>
              </a:rPr>
              <a:t>Pro Bono Reporting</a:t>
            </a:r>
          </a:p>
          <a:p>
            <a:endParaRPr lang="en-US" sz="1800" dirty="0" smtClean="0">
              <a:solidFill>
                <a:schemeClr val="accent3"/>
              </a:solidFill>
            </a:endParaRPr>
          </a:p>
          <a:p>
            <a:r>
              <a:rPr lang="en-US" sz="1800" dirty="0" smtClean="0">
                <a:solidFill>
                  <a:schemeClr val="accent3"/>
                </a:solidFill>
              </a:rPr>
              <a:t>Pro Bono Awards</a:t>
            </a:r>
          </a:p>
          <a:p>
            <a:endParaRPr lang="en-US" sz="1800" dirty="0" smtClean="0">
              <a:solidFill>
                <a:schemeClr val="accent3"/>
              </a:solidFill>
            </a:endParaRPr>
          </a:p>
          <a:p>
            <a:r>
              <a:rPr lang="en-US" sz="1800" dirty="0" smtClean="0">
                <a:solidFill>
                  <a:schemeClr val="accent3"/>
                </a:solidFill>
              </a:rPr>
              <a:t>Model Firm Pro Bono Policy</a:t>
            </a:r>
          </a:p>
          <a:p>
            <a:endParaRPr lang="en-US" sz="1800" dirty="0" smtClean="0">
              <a:solidFill>
                <a:schemeClr val="accent3"/>
              </a:solidFill>
            </a:endParaRPr>
          </a:p>
          <a:p>
            <a:r>
              <a:rPr lang="en-US" sz="1800" dirty="0" smtClean="0">
                <a:solidFill>
                  <a:schemeClr val="accent3"/>
                </a:solidFill>
              </a:rPr>
              <a:t>Register to Volunteer with a Pro Bono Organization</a:t>
            </a:r>
            <a:endParaRPr lang="en-US" sz="1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Your Local Pro Bono Contacts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stellar" pitchFamily="18" charset="0"/>
              </a:rPr>
              <a:t/>
            </a:r>
            <a:b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stellar" pitchFamily="18" charset="0"/>
              </a:rPr>
            </a:br>
            <a:r>
              <a:rPr lang="en-US" sz="49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What is Pro Bono service?</a:t>
            </a:r>
            <a:br>
              <a:rPr lang="en-US" sz="49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9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905000" y="1752600"/>
            <a:ext cx="7086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accent3"/>
                </a:solidFill>
                <a:latin typeface="Baskerville Old Face" pitchFamily="18" charset="0"/>
              </a:rPr>
              <a:t>LEGAL</a:t>
            </a:r>
            <a:r>
              <a:rPr lang="en-US" sz="4000" dirty="0" smtClean="0">
                <a:solidFill>
                  <a:schemeClr val="accent3"/>
                </a:solidFill>
                <a:latin typeface="Baskerville Old Face" pitchFamily="18" charset="0"/>
              </a:rPr>
              <a:t> services which are provided to </a:t>
            </a:r>
            <a:r>
              <a:rPr lang="en-US" sz="4000" b="1" i="1" dirty="0" smtClean="0">
                <a:solidFill>
                  <a:schemeClr val="accent3"/>
                </a:solidFill>
                <a:latin typeface="Baskerville Old Face" pitchFamily="18" charset="0"/>
              </a:rPr>
              <a:t>INDIGENT</a:t>
            </a:r>
            <a:r>
              <a:rPr lang="en-US" sz="4000" b="1" dirty="0" smtClean="0">
                <a:solidFill>
                  <a:schemeClr val="accent3"/>
                </a:solidFill>
                <a:latin typeface="Baskerville Old Face" pitchFamily="18" charset="0"/>
              </a:rPr>
              <a:t> </a:t>
            </a:r>
            <a:r>
              <a:rPr lang="en-US" sz="4000" dirty="0" smtClean="0">
                <a:solidFill>
                  <a:schemeClr val="accent3"/>
                </a:solidFill>
                <a:latin typeface="Baskerville Old Face" pitchFamily="18" charset="0"/>
              </a:rPr>
              <a:t>persons or organizations </a:t>
            </a:r>
            <a:r>
              <a:rPr lang="en-US" sz="4000" b="1" i="1" dirty="0" smtClean="0">
                <a:solidFill>
                  <a:schemeClr val="accent3"/>
                </a:solidFill>
                <a:latin typeface="Baskerville Old Face" pitchFamily="18" charset="0"/>
              </a:rPr>
              <a:t>WITHOUT EXPECTION OF PAYMENT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</a:pPr>
            <a:r>
              <a:rPr lang="en-US" sz="9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Thank</a:t>
            </a:r>
          </a:p>
          <a:p>
            <a:pPr lvl="0" algn="ctr">
              <a:buNone/>
            </a:pPr>
            <a:r>
              <a:rPr lang="en-US" sz="9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You!</a:t>
            </a:r>
            <a:endParaRPr lang="en-US" sz="96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7239000" cy="2468562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Pro bono 101:</a:t>
            </a:r>
            <a:endParaRPr lang="en-US" sz="88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1242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The Importance of </a:t>
            </a:r>
          </a:p>
          <a:p>
            <a:pPr algn="ctr"/>
            <a:r>
              <a:rPr lang="en-US" sz="6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Pro Bono Work</a:t>
            </a:r>
            <a:endParaRPr lang="en-US" sz="60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stellar" pitchFamily="18" charset="0"/>
              </a:rPr>
              <a:t/>
            </a:r>
            <a:br>
              <a:rPr lang="en-US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stellar" pitchFamily="18" charset="0"/>
              </a:rPr>
            </a:br>
            <a:r>
              <a:rPr lang="en-US" sz="89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Pop quiz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24001"/>
            <a:ext cx="70104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The Importance of Pro Bono Work is to: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362200"/>
            <a:ext cx="7391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Improve Access to Justice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Gain Legal Experience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Market Your Practice or Firm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Uphold Our Profession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All of the above</a:t>
            </a:r>
            <a:endParaRPr lang="en-US" sz="4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742950" indent="-742950"/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gavel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05000" y="2743200"/>
            <a:ext cx="2932594" cy="304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7086600" cy="2392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Legal Assistance Is NOT </a:t>
            </a:r>
            <a:b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Available to All Persons Equally</a:t>
            </a:r>
            <a:endParaRPr lang="en-US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7" descr="locked door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948178" y="2743201"/>
            <a:ext cx="4046859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What prevents people from accessing legal services?</a:t>
            </a:r>
            <a:b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28800"/>
            <a:ext cx="67818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Poverty has risen to its highest rate in 50 years – today, more than 46 million Americans live below the poverty level.</a:t>
            </a:r>
          </a:p>
          <a:p>
            <a:pPr lvl="0">
              <a:buNone/>
            </a:pPr>
            <a:endParaRPr lang="en-US" sz="13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While those in extreme poverty are clearly unable to afford counsel, many working poor and members of the middle class need pro bono assistance.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What prevents people from accessing legal services?</a:t>
            </a:r>
            <a:b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76400"/>
            <a:ext cx="6781800" cy="4525963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Many don’t know their rights, how to resolve issues through the legal system or how to access the legal system. </a:t>
            </a:r>
          </a:p>
          <a:p>
            <a:pPr lvl="0">
              <a:buNone/>
            </a:pPr>
            <a:endParaRPr lang="en-US" sz="12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Remember, the law is complex and involves a great deal of education, experience and a significant commitment of time. 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What about the free legal aid programs?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52600"/>
            <a:ext cx="67818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Legal services organizations work at capacity and lack adequate resources to meet all the need for legal services </a:t>
            </a:r>
          </a:p>
          <a:p>
            <a:pPr lvl="0">
              <a:buNone/>
            </a:pPr>
            <a:endParaRPr lang="en-US" sz="14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Grant restrictions and conflict rules can prohibit many poor people from qualifying for free legal services</a:t>
            </a:r>
          </a:p>
          <a:p>
            <a:pPr lvl="0">
              <a:buNone/>
            </a:pPr>
            <a:endParaRPr lang="en-US" sz="14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One study found that only 50% , of the poor who qualify for legal services, can actually be served by these legal services organizations due to budgetary constraints.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66"/>
        </a:dk1>
        <a:lt1>
          <a:srgbClr val="4780B9"/>
        </a:lt1>
        <a:dk2>
          <a:srgbClr val="0037A4"/>
        </a:dk2>
        <a:lt2>
          <a:srgbClr val="777777"/>
        </a:lt2>
        <a:accent1>
          <a:srgbClr val="BCB800"/>
        </a:accent1>
        <a:accent2>
          <a:srgbClr val="6699FF"/>
        </a:accent2>
        <a:accent3>
          <a:srgbClr val="B1C0D9"/>
        </a:accent3>
        <a:accent4>
          <a:srgbClr val="000056"/>
        </a:accent4>
        <a:accent5>
          <a:srgbClr val="DAD8AA"/>
        </a:accent5>
        <a:accent6>
          <a:srgbClr val="5C8AE7"/>
        </a:accent6>
        <a:hlink>
          <a:srgbClr val="0066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point theme">
  <a:themeElements>
    <a:clrScheme name="Custom 2">
      <a:dk1>
        <a:srgbClr val="004772"/>
      </a:dk1>
      <a:lt1>
        <a:srgbClr val="F4F1D0"/>
      </a:lt1>
      <a:dk2>
        <a:srgbClr val="003555"/>
      </a:dk2>
      <a:lt2>
        <a:srgbClr val="F7F5DD"/>
      </a:lt2>
      <a:accent1>
        <a:srgbClr val="DED574"/>
      </a:accent1>
      <a:accent2>
        <a:srgbClr val="EFE6D5"/>
      </a:accent2>
      <a:accent3>
        <a:srgbClr val="513721"/>
      </a:accent3>
      <a:accent4>
        <a:srgbClr val="004A78"/>
      </a:accent4>
      <a:accent5>
        <a:srgbClr val="F2F6F8"/>
      </a:accent5>
      <a:accent6>
        <a:srgbClr val="EBE6AB"/>
      </a:accent6>
      <a:hlink>
        <a:srgbClr val="004772"/>
      </a:hlink>
      <a:folHlink>
        <a:srgbClr val="264250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heme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heme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heme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heme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heme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heme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heme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heme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heme 9">
        <a:dk1>
          <a:srgbClr val="000066"/>
        </a:dk1>
        <a:lt1>
          <a:srgbClr val="4780B9"/>
        </a:lt1>
        <a:dk2>
          <a:srgbClr val="0037A4"/>
        </a:dk2>
        <a:lt2>
          <a:srgbClr val="777777"/>
        </a:lt2>
        <a:accent1>
          <a:srgbClr val="BCB800"/>
        </a:accent1>
        <a:accent2>
          <a:srgbClr val="6699FF"/>
        </a:accent2>
        <a:accent3>
          <a:srgbClr val="B1C0D9"/>
        </a:accent3>
        <a:accent4>
          <a:srgbClr val="000056"/>
        </a:accent4>
        <a:accent5>
          <a:srgbClr val="DAD8AA"/>
        </a:accent5>
        <a:accent6>
          <a:srgbClr val="5C8AE7"/>
        </a:accent6>
        <a:hlink>
          <a:srgbClr val="336699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heme 10">
        <a:dk1>
          <a:srgbClr val="000066"/>
        </a:dk1>
        <a:lt1>
          <a:srgbClr val="4780B9"/>
        </a:lt1>
        <a:dk2>
          <a:srgbClr val="0037A4"/>
        </a:dk2>
        <a:lt2>
          <a:srgbClr val="777777"/>
        </a:lt2>
        <a:accent1>
          <a:srgbClr val="BCB800"/>
        </a:accent1>
        <a:accent2>
          <a:srgbClr val="6699FF"/>
        </a:accent2>
        <a:accent3>
          <a:srgbClr val="B1C0D9"/>
        </a:accent3>
        <a:accent4>
          <a:srgbClr val="000056"/>
        </a:accent4>
        <a:accent5>
          <a:srgbClr val="DAD8AA"/>
        </a:accent5>
        <a:accent6>
          <a:srgbClr val="5C8AE7"/>
        </a:accent6>
        <a:hlink>
          <a:srgbClr val="0066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iamiPresentation2">
  <a:themeElements>
    <a:clrScheme name="">
      <a:dk1>
        <a:srgbClr val="000000"/>
      </a:dk1>
      <a:lt1>
        <a:srgbClr val="FFFFFF"/>
      </a:lt1>
      <a:dk2>
        <a:srgbClr val="993300"/>
      </a:dk2>
      <a:lt2>
        <a:srgbClr val="FFFF00"/>
      </a:lt2>
      <a:accent1>
        <a:srgbClr val="FF9900"/>
      </a:accent1>
      <a:accent2>
        <a:srgbClr val="666633"/>
      </a:accent2>
      <a:accent3>
        <a:srgbClr val="CAADAA"/>
      </a:accent3>
      <a:accent4>
        <a:srgbClr val="DADADA"/>
      </a:accent4>
      <a:accent5>
        <a:srgbClr val="FFCAAA"/>
      </a:accent5>
      <a:accent6>
        <a:srgbClr val="5C5C2D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amiPresentation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amiPresentation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amiPresentation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amiPresentation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amiPresentation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amiPresentation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amiPresentation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amiPresentation2 8">
        <a:dk1>
          <a:srgbClr val="000066"/>
        </a:dk1>
        <a:lt1>
          <a:srgbClr val="4780B9"/>
        </a:lt1>
        <a:dk2>
          <a:srgbClr val="0037A4"/>
        </a:dk2>
        <a:lt2>
          <a:srgbClr val="777777"/>
        </a:lt2>
        <a:accent1>
          <a:srgbClr val="BCB800"/>
        </a:accent1>
        <a:accent2>
          <a:srgbClr val="6699FF"/>
        </a:accent2>
        <a:accent3>
          <a:srgbClr val="B1C0D9"/>
        </a:accent3>
        <a:accent4>
          <a:srgbClr val="000056"/>
        </a:accent4>
        <a:accent5>
          <a:srgbClr val="DAD8AA"/>
        </a:accent5>
        <a:accent6>
          <a:srgbClr val="5C8AE7"/>
        </a:accent6>
        <a:hlink>
          <a:srgbClr val="336699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amiPresentation2 9">
        <a:dk1>
          <a:srgbClr val="000066"/>
        </a:dk1>
        <a:lt1>
          <a:srgbClr val="4780B9"/>
        </a:lt1>
        <a:dk2>
          <a:srgbClr val="0037A4"/>
        </a:dk2>
        <a:lt2>
          <a:srgbClr val="777777"/>
        </a:lt2>
        <a:accent1>
          <a:srgbClr val="BCB800"/>
        </a:accent1>
        <a:accent2>
          <a:srgbClr val="6699FF"/>
        </a:accent2>
        <a:accent3>
          <a:srgbClr val="B1C0D9"/>
        </a:accent3>
        <a:accent4>
          <a:srgbClr val="000056"/>
        </a:accent4>
        <a:accent5>
          <a:srgbClr val="DAD8AA"/>
        </a:accent5>
        <a:accent6>
          <a:srgbClr val="5C8AE7"/>
        </a:accent6>
        <a:hlink>
          <a:srgbClr val="0066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SBA_DUAL_1">
  <a:themeElements>
    <a:clrScheme name="LSBA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FDB930"/>
      </a:accent2>
      <a:accent3>
        <a:srgbClr val="002A5C"/>
      </a:accent3>
      <a:accent4>
        <a:srgbClr val="C3CBDE"/>
      </a:accent4>
      <a:accent5>
        <a:srgbClr val="3C5985"/>
      </a:accent5>
      <a:accent6>
        <a:srgbClr val="FDB930"/>
      </a:accent6>
      <a:hlink>
        <a:srgbClr val="002A5C"/>
      </a:hlink>
      <a:folHlink>
        <a:srgbClr val="C3CBDE"/>
      </a:folHlink>
    </a:clrScheme>
    <a:fontScheme name="LSBA">
      <a:majorFont>
        <a:latin typeface="Minion Pro SmBd"/>
        <a:ea typeface=""/>
        <a:cs typeface=""/>
      </a:majorFont>
      <a:minorFont>
        <a:latin typeface="Minion Pro M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beth theme</Template>
  <TotalTime>3680</TotalTime>
  <Words>1021</Words>
  <Application>Microsoft Office PowerPoint</Application>
  <PresentationFormat>On-screen Show (4:3)</PresentationFormat>
  <Paragraphs>154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Custom Design</vt:lpstr>
      <vt:lpstr>powerpoint theme</vt:lpstr>
      <vt:lpstr>MiamiPresentation2</vt:lpstr>
      <vt:lpstr>LSBA_DUAL_1</vt:lpstr>
      <vt:lpstr>  (Inserts Program Name) Wants YOU!  (to do Pro Bono Work) Speaker Location Date  </vt:lpstr>
      <vt:lpstr> Professionalism: Some Guiding Thoughts </vt:lpstr>
      <vt:lpstr> What is Pro Bono service? </vt:lpstr>
      <vt:lpstr>Pro bono 101:</vt:lpstr>
      <vt:lpstr> Pop quiz </vt:lpstr>
      <vt:lpstr>Legal Assistance Is NOT  Available to All Persons Equally</vt:lpstr>
      <vt:lpstr> What prevents people from accessing legal services? </vt:lpstr>
      <vt:lpstr> What prevents people from accessing legal services? </vt:lpstr>
      <vt:lpstr> What about the free legal aid programs? </vt:lpstr>
      <vt:lpstr> What can we do? </vt:lpstr>
      <vt:lpstr>Times are tough, even for attorneys. But consider some additional reasons to get involved:</vt:lpstr>
      <vt:lpstr> Pro Bono Service to Gain Legal Experience: </vt:lpstr>
      <vt:lpstr> Pro Bono Service May Help Market your Practice or Firm: </vt:lpstr>
      <vt:lpstr>Still not convinced?  Consider the duty to . . . </vt:lpstr>
      <vt:lpstr> What should we do? Rule of Professional Conduct 6.1 </vt:lpstr>
      <vt:lpstr> What should we do? Rule of Professional Conduct 6.1 </vt:lpstr>
      <vt:lpstr> What should we do? Rule of Professional Conduct 6.1 </vt:lpstr>
      <vt:lpstr> What should we do? Rule of Professional Conduct 6.1 </vt:lpstr>
      <vt:lpstr> How are we doing? A look at the numbers: </vt:lpstr>
      <vt:lpstr> How are we doing? A look at the numbers: </vt:lpstr>
      <vt:lpstr> How can we do better? </vt:lpstr>
      <vt:lpstr> Pop quiz </vt:lpstr>
      <vt:lpstr> Pro bono 101 Graduation </vt:lpstr>
      <vt:lpstr> Pro Bono Goals Each of us can . . .  </vt:lpstr>
      <vt:lpstr> Pro Bono Goals Law firms can . . . </vt:lpstr>
      <vt:lpstr> Pro Bono Opportunities You can help with . . .  </vt:lpstr>
      <vt:lpstr>Pro Bono Contacts</vt:lpstr>
      <vt:lpstr>Here You Can Link To . . .</vt:lpstr>
      <vt:lpstr>Your Local Pro Bono Contacts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Katrina, Rita  &amp; All That Jazz: Where Are We Now?</dc:title>
  <dc:creator>Kevin</dc:creator>
  <cp:lastModifiedBy>rachaelm</cp:lastModifiedBy>
  <cp:revision>321</cp:revision>
  <dcterms:created xsi:type="dcterms:W3CDTF">2007-05-02T19:18:21Z</dcterms:created>
  <dcterms:modified xsi:type="dcterms:W3CDTF">2012-04-11T15:30:49Z</dcterms:modified>
</cp:coreProperties>
</file>