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Lst>
  <p:sldSz cx="10058400" cy="7772400"/>
  <p:notesSz cx="6858000" cy="9144000"/>
  <p:embeddedFontLst>
    <p:embeddedFont>
      <p:font typeface="Montserrat Classic Bold" charset="1" panose="00000800000000000000"/>
      <p:regular r:id="rId8"/>
    </p:embeddedFont>
    <p:embeddedFont>
      <p:font typeface="Playfair Display" charset="1" panose="00000500000000000000"/>
      <p:regular r:id="rId9"/>
    </p:embeddedFont>
    <p:embeddedFont>
      <p:font typeface="Playfair Display Bold" charset="1" panose="00000800000000000000"/>
      <p:regular r:id="rId10"/>
    </p:embeddedFont>
    <p:embeddedFont>
      <p:font typeface="Montserrat Classic" charset="1" panose="00000500000000000000"/>
      <p:regular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11" Target="fonts/font11.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https://bit.ly/LawTalksDivorce" TargetMode="External" Type="http://schemas.openxmlformats.org/officeDocument/2006/relationships/hyperlink"/><Relationship Id="rId7" Target="../media/image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 Id="rId3" Target="../media/image3.png" Type="http://schemas.openxmlformats.org/officeDocument/2006/relationships/image"/><Relationship Id="rId4" Target="../media/image5.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19565"/>
            <a:ext cx="5029200" cy="8021259"/>
            <a:chOff x="0" y="0"/>
            <a:chExt cx="2408296" cy="3841082"/>
          </a:xfrm>
        </p:grpSpPr>
        <p:sp>
          <p:nvSpPr>
            <p:cNvPr name="Freeform 3" id="3"/>
            <p:cNvSpPr/>
            <p:nvPr/>
          </p:nvSpPr>
          <p:spPr>
            <a:xfrm flipH="false" flipV="false" rot="0">
              <a:off x="0" y="0"/>
              <a:ext cx="2408296" cy="3841082"/>
            </a:xfrm>
            <a:custGeom>
              <a:avLst/>
              <a:gdLst/>
              <a:ahLst/>
              <a:cxnLst/>
              <a:rect r="r" b="b" t="t" l="l"/>
              <a:pathLst>
                <a:path h="3841082" w="2408296">
                  <a:moveTo>
                    <a:pt x="0" y="0"/>
                  </a:moveTo>
                  <a:lnTo>
                    <a:pt x="2408296" y="0"/>
                  </a:lnTo>
                  <a:lnTo>
                    <a:pt x="2408296" y="3841082"/>
                  </a:lnTo>
                  <a:lnTo>
                    <a:pt x="0" y="3841082"/>
                  </a:lnTo>
                  <a:close/>
                </a:path>
              </a:pathLst>
            </a:custGeom>
            <a:solidFill>
              <a:srgbClr val="599CAD"/>
            </a:solidFill>
          </p:spPr>
        </p:sp>
        <p:sp>
          <p:nvSpPr>
            <p:cNvPr name="TextBox 4" id="4"/>
            <p:cNvSpPr txBox="true"/>
            <p:nvPr/>
          </p:nvSpPr>
          <p:spPr>
            <a:xfrm>
              <a:off x="0" y="-19050"/>
              <a:ext cx="2408296" cy="3860132"/>
            </a:xfrm>
            <a:prstGeom prst="rect">
              <a:avLst/>
            </a:prstGeom>
          </p:spPr>
          <p:txBody>
            <a:bodyPr anchor="ctr" rtlCol="false" tIns="27940" lIns="27940" bIns="27940" rIns="27940"/>
            <a:lstStyle/>
            <a:p>
              <a:pPr algn="ctr">
                <a:lnSpc>
                  <a:spcPts val="1086"/>
                </a:lnSpc>
              </a:pPr>
            </a:p>
          </p:txBody>
        </p:sp>
      </p:grpSp>
      <p:sp>
        <p:nvSpPr>
          <p:cNvPr name="AutoShape 5" id="5"/>
          <p:cNvSpPr/>
          <p:nvPr/>
        </p:nvSpPr>
        <p:spPr>
          <a:xfrm>
            <a:off x="5029200" y="-214896"/>
            <a:ext cx="0" cy="8029579"/>
          </a:xfrm>
          <a:prstGeom prst="line">
            <a:avLst/>
          </a:prstGeom>
          <a:ln cap="flat" w="95250">
            <a:solidFill>
              <a:srgbClr val="000000"/>
            </a:solidFill>
            <a:prstDash val="solid"/>
            <a:headEnd type="none" len="sm" w="sm"/>
            <a:tailEnd type="none" len="sm" w="sm"/>
          </a:ln>
        </p:spPr>
      </p:sp>
      <p:grpSp>
        <p:nvGrpSpPr>
          <p:cNvPr name="Group 6" id="6"/>
          <p:cNvGrpSpPr/>
          <p:nvPr/>
        </p:nvGrpSpPr>
        <p:grpSpPr>
          <a:xfrm rot="0">
            <a:off x="5029200" y="-344497"/>
            <a:ext cx="5029200" cy="8029579"/>
            <a:chOff x="0" y="0"/>
            <a:chExt cx="2408296" cy="3845066"/>
          </a:xfrm>
        </p:grpSpPr>
        <p:sp>
          <p:nvSpPr>
            <p:cNvPr name="Freeform 7" id="7"/>
            <p:cNvSpPr/>
            <p:nvPr/>
          </p:nvSpPr>
          <p:spPr>
            <a:xfrm flipH="false" flipV="false" rot="0">
              <a:off x="0" y="0"/>
              <a:ext cx="2408296" cy="3845066"/>
            </a:xfrm>
            <a:custGeom>
              <a:avLst/>
              <a:gdLst/>
              <a:ahLst/>
              <a:cxnLst/>
              <a:rect r="r" b="b" t="t" l="l"/>
              <a:pathLst>
                <a:path h="3845066" w="2408296">
                  <a:moveTo>
                    <a:pt x="0" y="0"/>
                  </a:moveTo>
                  <a:lnTo>
                    <a:pt x="2408296" y="0"/>
                  </a:lnTo>
                  <a:lnTo>
                    <a:pt x="2408296" y="3845066"/>
                  </a:lnTo>
                  <a:lnTo>
                    <a:pt x="0" y="3845066"/>
                  </a:lnTo>
                  <a:close/>
                </a:path>
              </a:pathLst>
            </a:custGeom>
            <a:solidFill>
              <a:srgbClr val="3A839C"/>
            </a:solidFill>
          </p:spPr>
        </p:sp>
        <p:sp>
          <p:nvSpPr>
            <p:cNvPr name="TextBox 8" id="8"/>
            <p:cNvSpPr txBox="true"/>
            <p:nvPr/>
          </p:nvSpPr>
          <p:spPr>
            <a:xfrm>
              <a:off x="0" y="-19050"/>
              <a:ext cx="2408296" cy="3864116"/>
            </a:xfrm>
            <a:prstGeom prst="rect">
              <a:avLst/>
            </a:prstGeom>
          </p:spPr>
          <p:txBody>
            <a:bodyPr anchor="ctr" rtlCol="false" tIns="27940" lIns="27940" bIns="27940" rIns="27940"/>
            <a:lstStyle/>
            <a:p>
              <a:pPr algn="ctr">
                <a:lnSpc>
                  <a:spcPts val="1086"/>
                </a:lnSpc>
              </a:pPr>
            </a:p>
          </p:txBody>
        </p:sp>
      </p:grpSp>
      <p:grpSp>
        <p:nvGrpSpPr>
          <p:cNvPr name="Group 9" id="9"/>
          <p:cNvGrpSpPr/>
          <p:nvPr/>
        </p:nvGrpSpPr>
        <p:grpSpPr>
          <a:xfrm rot="0">
            <a:off x="578482" y="985203"/>
            <a:ext cx="4700065" cy="613499"/>
            <a:chOff x="0" y="0"/>
            <a:chExt cx="2250686" cy="293782"/>
          </a:xfrm>
        </p:grpSpPr>
        <p:sp>
          <p:nvSpPr>
            <p:cNvPr name="Freeform 10" id="10"/>
            <p:cNvSpPr/>
            <p:nvPr/>
          </p:nvSpPr>
          <p:spPr>
            <a:xfrm flipH="false" flipV="false" rot="0">
              <a:off x="0" y="0"/>
              <a:ext cx="2250686" cy="293782"/>
            </a:xfrm>
            <a:custGeom>
              <a:avLst/>
              <a:gdLst/>
              <a:ahLst/>
              <a:cxnLst/>
              <a:rect r="r" b="b" t="t" l="l"/>
              <a:pathLst>
                <a:path h="293782" w="2250686">
                  <a:moveTo>
                    <a:pt x="0" y="0"/>
                  </a:moveTo>
                  <a:lnTo>
                    <a:pt x="2250686" y="0"/>
                  </a:lnTo>
                  <a:lnTo>
                    <a:pt x="2250686" y="293782"/>
                  </a:lnTo>
                  <a:lnTo>
                    <a:pt x="0" y="293782"/>
                  </a:lnTo>
                  <a:close/>
                </a:path>
              </a:pathLst>
            </a:custGeom>
            <a:solidFill>
              <a:srgbClr val="000000"/>
            </a:solidFill>
          </p:spPr>
        </p:sp>
        <p:sp>
          <p:nvSpPr>
            <p:cNvPr name="TextBox 11" id="11"/>
            <p:cNvSpPr txBox="true"/>
            <p:nvPr/>
          </p:nvSpPr>
          <p:spPr>
            <a:xfrm>
              <a:off x="0" y="-57150"/>
              <a:ext cx="2250686" cy="350932"/>
            </a:xfrm>
            <a:prstGeom prst="rect">
              <a:avLst/>
            </a:prstGeom>
          </p:spPr>
          <p:txBody>
            <a:bodyPr anchor="ctr" rtlCol="false" tIns="6985" lIns="6985" bIns="6985" rIns="6985"/>
            <a:lstStyle/>
            <a:p>
              <a:pPr algn="ctr">
                <a:lnSpc>
                  <a:spcPts val="4060"/>
                </a:lnSpc>
              </a:pPr>
              <a:r>
                <a:rPr lang="en-US" sz="2900">
                  <a:solidFill>
                    <a:srgbClr val="FFFFFF"/>
                  </a:solidFill>
                  <a:latin typeface="Montserrat Classic Bold"/>
                </a:rPr>
                <a:t>Law Talks:</a:t>
              </a:r>
            </a:p>
          </p:txBody>
        </p:sp>
      </p:grpSp>
      <p:grpSp>
        <p:nvGrpSpPr>
          <p:cNvPr name="Group 12" id="12"/>
          <p:cNvGrpSpPr/>
          <p:nvPr/>
        </p:nvGrpSpPr>
        <p:grpSpPr>
          <a:xfrm rot="0">
            <a:off x="578482" y="1846980"/>
            <a:ext cx="8901435" cy="3900908"/>
            <a:chOff x="0" y="0"/>
            <a:chExt cx="4043615" cy="1772048"/>
          </a:xfrm>
        </p:grpSpPr>
        <p:sp>
          <p:nvSpPr>
            <p:cNvPr name="Freeform 13" id="13"/>
            <p:cNvSpPr/>
            <p:nvPr/>
          </p:nvSpPr>
          <p:spPr>
            <a:xfrm flipH="false" flipV="false" rot="0">
              <a:off x="0" y="0"/>
              <a:ext cx="4043615" cy="1772048"/>
            </a:xfrm>
            <a:custGeom>
              <a:avLst/>
              <a:gdLst/>
              <a:ahLst/>
              <a:cxnLst/>
              <a:rect r="r" b="b" t="t" l="l"/>
              <a:pathLst>
                <a:path h="1772048" w="4043615">
                  <a:moveTo>
                    <a:pt x="0" y="0"/>
                  </a:moveTo>
                  <a:lnTo>
                    <a:pt x="4043615" y="0"/>
                  </a:lnTo>
                  <a:lnTo>
                    <a:pt x="4043615" y="1772048"/>
                  </a:lnTo>
                  <a:lnTo>
                    <a:pt x="0" y="1772048"/>
                  </a:lnTo>
                  <a:close/>
                </a:path>
              </a:pathLst>
            </a:custGeom>
            <a:solidFill>
              <a:srgbClr val="FFFFFF"/>
            </a:solidFill>
          </p:spPr>
        </p:sp>
        <p:sp>
          <p:nvSpPr>
            <p:cNvPr name="TextBox 14" id="14"/>
            <p:cNvSpPr txBox="true"/>
            <p:nvPr/>
          </p:nvSpPr>
          <p:spPr>
            <a:xfrm>
              <a:off x="0" y="19050"/>
              <a:ext cx="4043615" cy="1752998"/>
            </a:xfrm>
            <a:prstGeom prst="rect">
              <a:avLst/>
            </a:prstGeom>
          </p:spPr>
          <p:txBody>
            <a:bodyPr anchor="ctr" rtlCol="false" tIns="0" lIns="0" bIns="0" rIns="0"/>
            <a:lstStyle/>
            <a:p>
              <a:pPr algn="ctr">
                <a:lnSpc>
                  <a:spcPts val="1224"/>
                </a:lnSpc>
              </a:pPr>
            </a:p>
          </p:txBody>
        </p:sp>
      </p:grpSp>
      <p:grpSp>
        <p:nvGrpSpPr>
          <p:cNvPr name="Group 15" id="15"/>
          <p:cNvGrpSpPr/>
          <p:nvPr/>
        </p:nvGrpSpPr>
        <p:grpSpPr>
          <a:xfrm rot="0">
            <a:off x="578482" y="1557207"/>
            <a:ext cx="8901435" cy="4318755"/>
            <a:chOff x="0" y="0"/>
            <a:chExt cx="4043615" cy="1961862"/>
          </a:xfrm>
        </p:grpSpPr>
        <p:sp>
          <p:nvSpPr>
            <p:cNvPr name="Freeform 16" id="16"/>
            <p:cNvSpPr/>
            <p:nvPr/>
          </p:nvSpPr>
          <p:spPr>
            <a:xfrm flipH="false" flipV="false" rot="0">
              <a:off x="0" y="0"/>
              <a:ext cx="4043615" cy="1961862"/>
            </a:xfrm>
            <a:custGeom>
              <a:avLst/>
              <a:gdLst/>
              <a:ahLst/>
              <a:cxnLst/>
              <a:rect r="r" b="b" t="t" l="l"/>
              <a:pathLst>
                <a:path h="1961862" w="4043615">
                  <a:moveTo>
                    <a:pt x="0" y="0"/>
                  </a:moveTo>
                  <a:lnTo>
                    <a:pt x="4043615" y="0"/>
                  </a:lnTo>
                  <a:lnTo>
                    <a:pt x="4043615" y="1961862"/>
                  </a:lnTo>
                  <a:lnTo>
                    <a:pt x="0" y="1961862"/>
                  </a:lnTo>
                  <a:close/>
                </a:path>
              </a:pathLst>
            </a:custGeom>
            <a:solidFill>
              <a:srgbClr val="FFFFFF"/>
            </a:solidFill>
          </p:spPr>
        </p:sp>
        <p:sp>
          <p:nvSpPr>
            <p:cNvPr name="TextBox 17" id="17"/>
            <p:cNvSpPr txBox="true"/>
            <p:nvPr/>
          </p:nvSpPr>
          <p:spPr>
            <a:xfrm>
              <a:off x="0" y="9525"/>
              <a:ext cx="4043615" cy="1952337"/>
            </a:xfrm>
            <a:prstGeom prst="rect">
              <a:avLst/>
            </a:prstGeom>
          </p:spPr>
          <p:txBody>
            <a:bodyPr anchor="ctr" rtlCol="false" tIns="0" lIns="0" bIns="0" rIns="0"/>
            <a:lstStyle/>
            <a:p>
              <a:pPr algn="l">
                <a:lnSpc>
                  <a:spcPts val="3558"/>
                </a:lnSpc>
              </a:pPr>
              <a:r>
                <a:rPr lang="en-US" sz="3094" spc="-74">
                  <a:solidFill>
                    <a:srgbClr val="000000"/>
                  </a:solidFill>
                  <a:latin typeface="Playfair Display"/>
                </a:rPr>
                <a:t>              Topic:</a:t>
              </a:r>
              <a:r>
                <a:rPr lang="en-US" sz="3094" spc="-74">
                  <a:solidFill>
                    <a:srgbClr val="000000"/>
                  </a:solidFill>
                  <a:latin typeface="Playfair Display Bold"/>
                </a:rPr>
                <a:t>  Divorce                     </a:t>
              </a:r>
            </a:p>
            <a:p>
              <a:pPr algn="l">
                <a:lnSpc>
                  <a:spcPts val="3213"/>
                </a:lnSpc>
              </a:pPr>
            </a:p>
            <a:p>
              <a:pPr algn="ctr">
                <a:lnSpc>
                  <a:spcPts val="3213"/>
                </a:lnSpc>
              </a:p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August 21, 2024 </a:t>
              </a:r>
            </a:p>
            <a:p>
              <a:pPr algn="ctr">
                <a:lnSpc>
                  <a:spcPts val="3558"/>
                </a:lnSpc>
              </a:pPr>
              <a:r>
                <a:rPr lang="en-US" sz="3094" spc="-74">
                  <a:solidFill>
                    <a:srgbClr val="000000"/>
                  </a:solidFill>
                  <a:latin typeface="Playfair Display Bold"/>
                </a:rPr>
                <a:t>    12:00PM to 1:00PM</a:t>
              </a:r>
            </a:p>
            <a:p>
              <a:pPr algn="ctr">
                <a:lnSpc>
                  <a:spcPts val="1488"/>
                </a:lnSpc>
              </a:pPr>
            </a:p>
            <a:p>
              <a:pPr algn="ctr">
                <a:lnSpc>
                  <a:spcPts val="3219"/>
                </a:lnSpc>
              </a:pPr>
              <a:r>
                <a:rPr lang="en-US" sz="2799" spc="-67">
                  <a:solidFill>
                    <a:srgbClr val="000000"/>
                  </a:solidFill>
                  <a:latin typeface="Playfair Display"/>
                </a:rPr>
                <a:t>Where:</a:t>
              </a:r>
              <a:r>
                <a:rPr lang="en-US" sz="2799" spc="-67">
                  <a:solidFill>
                    <a:srgbClr val="000000"/>
                  </a:solidFill>
                  <a:latin typeface="Playfair Display Bold"/>
                </a:rPr>
                <a:t>     Streamed Live via the Louisiana</a:t>
              </a:r>
            </a:p>
            <a:p>
              <a:pPr algn="ctr">
                <a:lnSpc>
                  <a:spcPts val="3680"/>
                </a:lnSpc>
              </a:pPr>
            </a:p>
            <a:p>
              <a:pPr algn="ctr">
                <a:lnSpc>
                  <a:spcPts val="2856"/>
                </a:lnSpc>
              </a:pPr>
            </a:p>
            <a:p>
              <a:pPr algn="ctr">
                <a:lnSpc>
                  <a:spcPts val="1224"/>
                </a:lnSpc>
              </a:pPr>
            </a:p>
          </p:txBody>
        </p:sp>
      </p:grpSp>
      <p:sp>
        <p:nvSpPr>
          <p:cNvPr name="Freeform 18" id="18"/>
          <p:cNvSpPr/>
          <p:nvPr/>
        </p:nvSpPr>
        <p:spPr>
          <a:xfrm flipH="false" flipV="false" rot="0">
            <a:off x="3235132" y="4661368"/>
            <a:ext cx="2361410" cy="500324"/>
          </a:xfrm>
          <a:custGeom>
            <a:avLst/>
            <a:gdLst/>
            <a:ahLst/>
            <a:cxnLst/>
            <a:rect r="r" b="b" t="t" l="l"/>
            <a:pathLst>
              <a:path h="500324" w="2361410">
                <a:moveTo>
                  <a:pt x="0" y="0"/>
                </a:moveTo>
                <a:lnTo>
                  <a:pt x="2361410" y="0"/>
                </a:lnTo>
                <a:lnTo>
                  <a:pt x="2361410" y="500324"/>
                </a:lnTo>
                <a:lnTo>
                  <a:pt x="0" y="500324"/>
                </a:lnTo>
                <a:lnTo>
                  <a:pt x="0" y="0"/>
                </a:lnTo>
                <a:close/>
              </a:path>
            </a:pathLst>
          </a:custGeom>
          <a:blipFill>
            <a:blip r:embed="rId2"/>
            <a:stretch>
              <a:fillRect l="0" t="0" r="0" b="0"/>
            </a:stretch>
          </a:blipFill>
        </p:spPr>
      </p:sp>
      <p:sp>
        <p:nvSpPr>
          <p:cNvPr name="Freeform 19" id="19"/>
          <p:cNvSpPr/>
          <p:nvPr/>
        </p:nvSpPr>
        <p:spPr>
          <a:xfrm flipH="false" flipV="false" rot="0">
            <a:off x="5240684" y="5963293"/>
            <a:ext cx="1091654" cy="837495"/>
          </a:xfrm>
          <a:custGeom>
            <a:avLst/>
            <a:gdLst/>
            <a:ahLst/>
            <a:cxnLst/>
            <a:rect r="r" b="b" t="t" l="l"/>
            <a:pathLst>
              <a:path h="837495" w="1091654">
                <a:moveTo>
                  <a:pt x="0" y="0"/>
                </a:moveTo>
                <a:lnTo>
                  <a:pt x="1091654" y="0"/>
                </a:lnTo>
                <a:lnTo>
                  <a:pt x="1091654" y="837495"/>
                </a:lnTo>
                <a:lnTo>
                  <a:pt x="0" y="837495"/>
                </a:lnTo>
                <a:lnTo>
                  <a:pt x="0" y="0"/>
                </a:lnTo>
                <a:close/>
              </a:path>
            </a:pathLst>
          </a:custGeom>
          <a:blipFill>
            <a:blip r:embed="rId3"/>
            <a:stretch>
              <a:fillRect l="0" t="0" r="0" b="0"/>
            </a:stretch>
          </a:blipFill>
        </p:spPr>
      </p:sp>
      <p:grpSp>
        <p:nvGrpSpPr>
          <p:cNvPr name="Group 20" id="20"/>
          <p:cNvGrpSpPr/>
          <p:nvPr/>
        </p:nvGrpSpPr>
        <p:grpSpPr>
          <a:xfrm rot="0">
            <a:off x="3010621" y="7244497"/>
            <a:ext cx="83181" cy="16175"/>
            <a:chOff x="0" y="0"/>
            <a:chExt cx="173395" cy="33718"/>
          </a:xfrm>
        </p:grpSpPr>
        <p:sp>
          <p:nvSpPr>
            <p:cNvPr name="Freeform 21" id="21"/>
            <p:cNvSpPr/>
            <p:nvPr/>
          </p:nvSpPr>
          <p:spPr>
            <a:xfrm flipH="false" flipV="false" rot="0">
              <a:off x="0" y="0"/>
              <a:ext cx="173395" cy="33718"/>
            </a:xfrm>
            <a:custGeom>
              <a:avLst/>
              <a:gdLst/>
              <a:ahLst/>
              <a:cxnLst/>
              <a:rect r="r" b="b" t="t" l="l"/>
              <a:pathLst>
                <a:path h="33718" w="173395">
                  <a:moveTo>
                    <a:pt x="0" y="0"/>
                  </a:moveTo>
                  <a:lnTo>
                    <a:pt x="173395" y="0"/>
                  </a:lnTo>
                  <a:lnTo>
                    <a:pt x="173395" y="33718"/>
                  </a:lnTo>
                  <a:lnTo>
                    <a:pt x="0" y="33718"/>
                  </a:lnTo>
                  <a:close/>
                </a:path>
              </a:pathLst>
            </a:custGeom>
            <a:solidFill>
              <a:srgbClr val="3A839C"/>
            </a:solidFill>
          </p:spPr>
        </p:sp>
        <p:sp>
          <p:nvSpPr>
            <p:cNvPr name="TextBox 22" id="22"/>
            <p:cNvSpPr txBox="true"/>
            <p:nvPr/>
          </p:nvSpPr>
          <p:spPr>
            <a:xfrm>
              <a:off x="0" y="0"/>
              <a:ext cx="173395" cy="33718"/>
            </a:xfrm>
            <a:prstGeom prst="rect">
              <a:avLst/>
            </a:prstGeom>
          </p:spPr>
          <p:txBody>
            <a:bodyPr anchor="ctr" rtlCol="false" tIns="8495" lIns="8495" bIns="8495" rIns="8495"/>
            <a:lstStyle/>
            <a:p>
              <a:pPr algn="ctr">
                <a:lnSpc>
                  <a:spcPts val="1437"/>
                </a:lnSpc>
              </a:pPr>
            </a:p>
          </p:txBody>
        </p:sp>
      </p:grpSp>
      <p:grpSp>
        <p:nvGrpSpPr>
          <p:cNvPr name="Group 23" id="23"/>
          <p:cNvGrpSpPr/>
          <p:nvPr/>
        </p:nvGrpSpPr>
        <p:grpSpPr>
          <a:xfrm rot="0">
            <a:off x="6877530" y="6021128"/>
            <a:ext cx="2659538" cy="779660"/>
            <a:chOff x="0" y="0"/>
            <a:chExt cx="3546050" cy="1039547"/>
          </a:xfrm>
        </p:grpSpPr>
        <p:sp>
          <p:nvSpPr>
            <p:cNvPr name="Freeform 24" id="24"/>
            <p:cNvSpPr/>
            <p:nvPr/>
          </p:nvSpPr>
          <p:spPr>
            <a:xfrm flipH="false" flipV="false" rot="0">
              <a:off x="645753" y="0"/>
              <a:ext cx="2254545" cy="652879"/>
            </a:xfrm>
            <a:custGeom>
              <a:avLst/>
              <a:gdLst/>
              <a:ahLst/>
              <a:cxnLst/>
              <a:rect r="r" b="b" t="t" l="l"/>
              <a:pathLst>
                <a:path h="652879" w="2254545">
                  <a:moveTo>
                    <a:pt x="0" y="0"/>
                  </a:moveTo>
                  <a:lnTo>
                    <a:pt x="2254544" y="0"/>
                  </a:lnTo>
                  <a:lnTo>
                    <a:pt x="2254544" y="652879"/>
                  </a:lnTo>
                  <a:lnTo>
                    <a:pt x="0" y="652879"/>
                  </a:lnTo>
                  <a:lnTo>
                    <a:pt x="0" y="0"/>
                  </a:lnTo>
                  <a:close/>
                </a:path>
              </a:pathLst>
            </a:custGeom>
            <a:blipFill>
              <a:blip r:embed="rId4"/>
              <a:stretch>
                <a:fillRect l="0" t="0" r="0" b="0"/>
              </a:stretch>
            </a:blipFill>
          </p:spPr>
        </p:sp>
        <p:sp>
          <p:nvSpPr>
            <p:cNvPr name="TextBox 25" id="25"/>
            <p:cNvSpPr txBox="true"/>
            <p:nvPr/>
          </p:nvSpPr>
          <p:spPr>
            <a:xfrm rot="0">
              <a:off x="0" y="643354"/>
              <a:ext cx="3546050" cy="396193"/>
            </a:xfrm>
            <a:prstGeom prst="rect">
              <a:avLst/>
            </a:prstGeom>
          </p:spPr>
          <p:txBody>
            <a:bodyPr anchor="t" rtlCol="false" tIns="0" lIns="0" bIns="0" rIns="0">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name="Group 26" id="26"/>
          <p:cNvGrpSpPr/>
          <p:nvPr/>
        </p:nvGrpSpPr>
        <p:grpSpPr>
          <a:xfrm rot="0">
            <a:off x="-73157" y="6915775"/>
            <a:ext cx="10223552" cy="856625"/>
            <a:chOff x="0" y="0"/>
            <a:chExt cx="3563766" cy="298606"/>
          </a:xfrm>
        </p:grpSpPr>
        <p:sp>
          <p:nvSpPr>
            <p:cNvPr name="Freeform 27" id="27"/>
            <p:cNvSpPr/>
            <p:nvPr/>
          </p:nvSpPr>
          <p:spPr>
            <a:xfrm flipH="false" flipV="false" rot="0">
              <a:off x="0" y="0"/>
              <a:ext cx="3563765" cy="298606"/>
            </a:xfrm>
            <a:custGeom>
              <a:avLst/>
              <a:gdLst/>
              <a:ahLst/>
              <a:cxnLst/>
              <a:rect r="r" b="b" t="t" l="l"/>
              <a:pathLst>
                <a:path h="298606" w="3563765">
                  <a:moveTo>
                    <a:pt x="0" y="0"/>
                  </a:moveTo>
                  <a:lnTo>
                    <a:pt x="3563765" y="0"/>
                  </a:lnTo>
                  <a:lnTo>
                    <a:pt x="3563765" y="298606"/>
                  </a:lnTo>
                  <a:lnTo>
                    <a:pt x="0" y="298606"/>
                  </a:lnTo>
                  <a:close/>
                </a:path>
              </a:pathLst>
            </a:custGeom>
            <a:solidFill>
              <a:srgbClr val="FFFFFF"/>
            </a:solidFill>
          </p:spPr>
        </p:sp>
        <p:sp>
          <p:nvSpPr>
            <p:cNvPr name="TextBox 28" id="28"/>
            <p:cNvSpPr txBox="true"/>
            <p:nvPr/>
          </p:nvSpPr>
          <p:spPr>
            <a:xfrm>
              <a:off x="0" y="0"/>
              <a:ext cx="3563766" cy="298606"/>
            </a:xfrm>
            <a:prstGeom prst="rect">
              <a:avLst/>
            </a:prstGeom>
          </p:spPr>
          <p:txBody>
            <a:bodyPr anchor="ctr" rtlCol="false" tIns="50800" lIns="50800" bIns="50800" rIns="50800"/>
            <a:lstStyle/>
            <a:p>
              <a:pPr algn="ctr">
                <a:lnSpc>
                  <a:spcPts val="1437"/>
                </a:lnSpc>
              </a:pPr>
            </a:p>
          </p:txBody>
        </p:sp>
      </p:grpSp>
      <p:sp>
        <p:nvSpPr>
          <p:cNvPr name="Freeform 29" id="29"/>
          <p:cNvSpPr/>
          <p:nvPr/>
        </p:nvSpPr>
        <p:spPr>
          <a:xfrm flipH="false" flipV="false" rot="0">
            <a:off x="8364343" y="4760387"/>
            <a:ext cx="1115575" cy="1115575"/>
          </a:xfrm>
          <a:custGeom>
            <a:avLst/>
            <a:gdLst/>
            <a:ahLst/>
            <a:cxnLst/>
            <a:rect r="r" b="b" t="t" l="l"/>
            <a:pathLst>
              <a:path h="1115575" w="1115575">
                <a:moveTo>
                  <a:pt x="0" y="0"/>
                </a:moveTo>
                <a:lnTo>
                  <a:pt x="1115575" y="0"/>
                </a:lnTo>
                <a:lnTo>
                  <a:pt x="1115575" y="1115575"/>
                </a:lnTo>
                <a:lnTo>
                  <a:pt x="0" y="1115575"/>
                </a:lnTo>
                <a:lnTo>
                  <a:pt x="0" y="0"/>
                </a:lnTo>
                <a:close/>
              </a:path>
            </a:pathLst>
          </a:custGeom>
          <a:blipFill>
            <a:blip r:embed="rId5"/>
            <a:stretch>
              <a:fillRect l="0" t="0" r="0" b="0"/>
            </a:stretch>
          </a:blipFill>
        </p:spPr>
      </p:sp>
      <p:sp>
        <p:nvSpPr>
          <p:cNvPr name="TextBox 30" id="30"/>
          <p:cNvSpPr txBox="true"/>
          <p:nvPr/>
        </p:nvSpPr>
        <p:spPr>
          <a:xfrm rot="0">
            <a:off x="1045077" y="-74971"/>
            <a:ext cx="8206226" cy="919979"/>
          </a:xfrm>
          <a:prstGeom prst="rect">
            <a:avLst/>
          </a:prstGeom>
        </p:spPr>
        <p:txBody>
          <a:bodyPr anchor="t" rtlCol="false" tIns="0" lIns="0" bIns="0" rIns="0">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name="TextBox 31" id="31"/>
          <p:cNvSpPr txBox="true"/>
          <p:nvPr/>
        </p:nvSpPr>
        <p:spPr>
          <a:xfrm rot="0">
            <a:off x="3052211" y="2396760"/>
            <a:ext cx="6347207" cy="510524"/>
          </a:xfrm>
          <a:prstGeom prst="rect">
            <a:avLst/>
          </a:prstGeom>
        </p:spPr>
        <p:txBody>
          <a:bodyPr anchor="t" rtlCol="false" tIns="0" lIns="0" bIns="0" rIns="0">
            <a:spAutoFit/>
          </a:bodyPr>
          <a:lstStyle/>
          <a:p>
            <a:pPr algn="l">
              <a:lnSpc>
                <a:spcPts val="1391"/>
              </a:lnSpc>
            </a:pPr>
            <a:r>
              <a:rPr lang="en-US" sz="1200" spc="-30">
                <a:solidFill>
                  <a:srgbClr val="000000"/>
                </a:solidFill>
                <a:latin typeface="Montserrat Classic"/>
              </a:rPr>
              <a:t>During this presentation, a</a:t>
            </a:r>
            <a:r>
              <a:rPr lang="en-US" sz="1200" spc="-30">
                <a:solidFill>
                  <a:srgbClr val="000000"/>
                </a:solidFill>
                <a:latin typeface="Montserrat Classic"/>
              </a:rPr>
              <a:t>ttorney Molly MacKenzie with Southeast Louisiana Legal Services will discuss what you need to know about filing for divorce and your rights. After the presentation, you can ask questions as time allows.</a:t>
            </a:r>
          </a:p>
        </p:txBody>
      </p:sp>
      <p:sp>
        <p:nvSpPr>
          <p:cNvPr name="TextBox 32" id="32"/>
          <p:cNvSpPr txBox="true"/>
          <p:nvPr/>
        </p:nvSpPr>
        <p:spPr>
          <a:xfrm rot="0">
            <a:off x="5722725" y="4613743"/>
            <a:ext cx="2812013" cy="471772"/>
          </a:xfrm>
          <a:prstGeom prst="rect">
            <a:avLst/>
          </a:prstGeom>
        </p:spPr>
        <p:txBody>
          <a:bodyPr anchor="t" rtlCol="false" tIns="0" lIns="0" bIns="0" rIns="0">
            <a:spAutoFit/>
          </a:bodyPr>
          <a:lstStyle/>
          <a:p>
            <a:pPr algn="l">
              <a:lnSpc>
                <a:spcPts val="3920"/>
              </a:lnSpc>
            </a:pPr>
            <a:r>
              <a:rPr lang="en-US" sz="2800">
                <a:solidFill>
                  <a:srgbClr val="000000"/>
                </a:solidFill>
                <a:latin typeface="Playfair Display Bold"/>
              </a:rPr>
              <a:t>Facebook Page </a:t>
            </a:r>
          </a:p>
        </p:txBody>
      </p:sp>
      <p:sp>
        <p:nvSpPr>
          <p:cNvPr name="TextBox 33" id="33"/>
          <p:cNvSpPr txBox="true"/>
          <p:nvPr/>
        </p:nvSpPr>
        <p:spPr>
          <a:xfrm rot="0">
            <a:off x="3235132" y="5172142"/>
            <a:ext cx="5129211" cy="575746"/>
          </a:xfrm>
          <a:prstGeom prst="rect">
            <a:avLst/>
          </a:prstGeom>
        </p:spPr>
        <p:txBody>
          <a:bodyPr anchor="t" rtlCol="false" tIns="0" lIns="0" bIns="0" rIns="0">
            <a:spAutoFit/>
          </a:bodyPr>
          <a:lstStyle/>
          <a:p>
            <a:pPr algn="l">
              <a:lnSpc>
                <a:spcPts val="2380"/>
              </a:lnSpc>
            </a:pPr>
            <a:r>
              <a:rPr lang="en-US" sz="1700">
                <a:solidFill>
                  <a:srgbClr val="000000"/>
                </a:solidFill>
                <a:latin typeface="Playfair Display Bold"/>
              </a:rPr>
              <a:t>or register to participate on Zoom with the QR code or visit:   https://</a:t>
            </a:r>
            <a:r>
              <a:rPr lang="en-US" sz="1700" u="sng">
                <a:solidFill>
                  <a:srgbClr val="000000"/>
                </a:solidFill>
                <a:latin typeface="Playfair Display Bold"/>
                <a:hlinkClick r:id="rId6" tooltip="https://bit.ly/LawTalksDivorce"/>
              </a:rPr>
              <a:t>bit.ly/LawTalksDivorce</a:t>
            </a:r>
          </a:p>
        </p:txBody>
      </p:sp>
      <p:sp>
        <p:nvSpPr>
          <p:cNvPr name="TextBox 34" id="34"/>
          <p:cNvSpPr txBox="true"/>
          <p:nvPr/>
        </p:nvSpPr>
        <p:spPr>
          <a:xfrm rot="0">
            <a:off x="65302" y="7012618"/>
            <a:ext cx="9927795" cy="672134"/>
          </a:xfrm>
          <a:prstGeom prst="rect">
            <a:avLst/>
          </a:prstGeom>
        </p:spPr>
        <p:txBody>
          <a:bodyPr anchor="t" rtlCol="false" tIns="0" lIns="0" bIns="0" rIns="0">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a:t>
            </a:r>
            <a:r>
              <a:rPr lang="en-US" sz="999">
                <a:solidFill>
                  <a:srgbClr val="000000"/>
                </a:solidFill>
                <a:latin typeface="Montserrat Classic"/>
              </a:rPr>
              <a:t>The LSBA’s inclusion of a program in its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name="Freeform 35" id="35"/>
          <p:cNvSpPr/>
          <p:nvPr/>
        </p:nvSpPr>
        <p:spPr>
          <a:xfrm flipH="false" flipV="false" rot="0">
            <a:off x="777240" y="5935060"/>
            <a:ext cx="2788084" cy="837495"/>
          </a:xfrm>
          <a:custGeom>
            <a:avLst/>
            <a:gdLst/>
            <a:ahLst/>
            <a:cxnLst/>
            <a:rect r="r" b="b" t="t" l="l"/>
            <a:pathLst>
              <a:path h="837495" w="2788084">
                <a:moveTo>
                  <a:pt x="0" y="0"/>
                </a:moveTo>
                <a:lnTo>
                  <a:pt x="2788084" y="0"/>
                </a:lnTo>
                <a:lnTo>
                  <a:pt x="2788084" y="837496"/>
                </a:lnTo>
                <a:lnTo>
                  <a:pt x="0" y="837496"/>
                </a:lnTo>
                <a:lnTo>
                  <a:pt x="0" y="0"/>
                </a:lnTo>
                <a:close/>
              </a:path>
            </a:pathLst>
          </a:custGeom>
          <a:blipFill>
            <a:blip r:embed="rId7"/>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9419" y="-358082"/>
            <a:ext cx="5029200" cy="8021259"/>
            <a:chOff x="0" y="0"/>
            <a:chExt cx="2408296" cy="3841082"/>
          </a:xfrm>
        </p:grpSpPr>
        <p:sp>
          <p:nvSpPr>
            <p:cNvPr name="Freeform 3" id="3"/>
            <p:cNvSpPr/>
            <p:nvPr/>
          </p:nvSpPr>
          <p:spPr>
            <a:xfrm flipH="false" flipV="false" rot="0">
              <a:off x="0" y="0"/>
              <a:ext cx="2408296" cy="3841082"/>
            </a:xfrm>
            <a:custGeom>
              <a:avLst/>
              <a:gdLst/>
              <a:ahLst/>
              <a:cxnLst/>
              <a:rect r="r" b="b" t="t" l="l"/>
              <a:pathLst>
                <a:path h="3841082" w="2408296">
                  <a:moveTo>
                    <a:pt x="0" y="0"/>
                  </a:moveTo>
                  <a:lnTo>
                    <a:pt x="2408296" y="0"/>
                  </a:lnTo>
                  <a:lnTo>
                    <a:pt x="2408296" y="3841082"/>
                  </a:lnTo>
                  <a:lnTo>
                    <a:pt x="0" y="3841082"/>
                  </a:lnTo>
                  <a:close/>
                </a:path>
              </a:pathLst>
            </a:custGeom>
            <a:solidFill>
              <a:srgbClr val="599CAD"/>
            </a:solidFill>
          </p:spPr>
        </p:sp>
        <p:sp>
          <p:nvSpPr>
            <p:cNvPr name="TextBox 4" id="4"/>
            <p:cNvSpPr txBox="true"/>
            <p:nvPr/>
          </p:nvSpPr>
          <p:spPr>
            <a:xfrm>
              <a:off x="0" y="-19050"/>
              <a:ext cx="2408296" cy="3860132"/>
            </a:xfrm>
            <a:prstGeom prst="rect">
              <a:avLst/>
            </a:prstGeom>
          </p:spPr>
          <p:txBody>
            <a:bodyPr anchor="ctr" rtlCol="false" tIns="27940" lIns="27940" bIns="27940" rIns="27940"/>
            <a:lstStyle/>
            <a:p>
              <a:pPr algn="ctr">
                <a:lnSpc>
                  <a:spcPts val="1086"/>
                </a:lnSpc>
              </a:pPr>
            </a:p>
          </p:txBody>
        </p:sp>
      </p:grpSp>
      <p:sp>
        <p:nvSpPr>
          <p:cNvPr name="AutoShape 5" id="5"/>
          <p:cNvSpPr/>
          <p:nvPr/>
        </p:nvSpPr>
        <p:spPr>
          <a:xfrm>
            <a:off x="5029200" y="-214896"/>
            <a:ext cx="0" cy="8029579"/>
          </a:xfrm>
          <a:prstGeom prst="line">
            <a:avLst/>
          </a:prstGeom>
          <a:ln cap="flat" w="95250">
            <a:solidFill>
              <a:srgbClr val="000000"/>
            </a:solidFill>
            <a:prstDash val="solid"/>
            <a:headEnd type="none" len="sm" w="sm"/>
            <a:tailEnd type="none" len="sm" w="sm"/>
          </a:ln>
        </p:spPr>
      </p:sp>
      <p:grpSp>
        <p:nvGrpSpPr>
          <p:cNvPr name="Group 6" id="6"/>
          <p:cNvGrpSpPr/>
          <p:nvPr/>
        </p:nvGrpSpPr>
        <p:grpSpPr>
          <a:xfrm rot="0">
            <a:off x="5029200" y="-156584"/>
            <a:ext cx="5029200" cy="8029579"/>
            <a:chOff x="0" y="0"/>
            <a:chExt cx="2408296" cy="3845066"/>
          </a:xfrm>
        </p:grpSpPr>
        <p:sp>
          <p:nvSpPr>
            <p:cNvPr name="Freeform 7" id="7"/>
            <p:cNvSpPr/>
            <p:nvPr/>
          </p:nvSpPr>
          <p:spPr>
            <a:xfrm flipH="false" flipV="false" rot="0">
              <a:off x="0" y="0"/>
              <a:ext cx="2408296" cy="3845066"/>
            </a:xfrm>
            <a:custGeom>
              <a:avLst/>
              <a:gdLst/>
              <a:ahLst/>
              <a:cxnLst/>
              <a:rect r="r" b="b" t="t" l="l"/>
              <a:pathLst>
                <a:path h="3845066" w="2408296">
                  <a:moveTo>
                    <a:pt x="0" y="0"/>
                  </a:moveTo>
                  <a:lnTo>
                    <a:pt x="2408296" y="0"/>
                  </a:lnTo>
                  <a:lnTo>
                    <a:pt x="2408296" y="3845066"/>
                  </a:lnTo>
                  <a:lnTo>
                    <a:pt x="0" y="3845066"/>
                  </a:lnTo>
                  <a:close/>
                </a:path>
              </a:pathLst>
            </a:custGeom>
            <a:solidFill>
              <a:srgbClr val="3A839C"/>
            </a:solidFill>
          </p:spPr>
        </p:sp>
        <p:sp>
          <p:nvSpPr>
            <p:cNvPr name="TextBox 8" id="8"/>
            <p:cNvSpPr txBox="true"/>
            <p:nvPr/>
          </p:nvSpPr>
          <p:spPr>
            <a:xfrm>
              <a:off x="0" y="-19050"/>
              <a:ext cx="2408296" cy="3864116"/>
            </a:xfrm>
            <a:prstGeom prst="rect">
              <a:avLst/>
            </a:prstGeom>
          </p:spPr>
          <p:txBody>
            <a:bodyPr anchor="ctr" rtlCol="false" tIns="27940" lIns="27940" bIns="27940" rIns="27940"/>
            <a:lstStyle/>
            <a:p>
              <a:pPr algn="ctr">
                <a:lnSpc>
                  <a:spcPts val="1086"/>
                </a:lnSpc>
              </a:pPr>
            </a:p>
          </p:txBody>
        </p:sp>
      </p:grpSp>
      <p:grpSp>
        <p:nvGrpSpPr>
          <p:cNvPr name="Group 9" id="9"/>
          <p:cNvGrpSpPr/>
          <p:nvPr/>
        </p:nvGrpSpPr>
        <p:grpSpPr>
          <a:xfrm rot="0">
            <a:off x="578482" y="985203"/>
            <a:ext cx="4700065" cy="613499"/>
            <a:chOff x="0" y="0"/>
            <a:chExt cx="2250686" cy="293782"/>
          </a:xfrm>
        </p:grpSpPr>
        <p:sp>
          <p:nvSpPr>
            <p:cNvPr name="Freeform 10" id="10"/>
            <p:cNvSpPr/>
            <p:nvPr/>
          </p:nvSpPr>
          <p:spPr>
            <a:xfrm flipH="false" flipV="false" rot="0">
              <a:off x="0" y="0"/>
              <a:ext cx="2250686" cy="293782"/>
            </a:xfrm>
            <a:custGeom>
              <a:avLst/>
              <a:gdLst/>
              <a:ahLst/>
              <a:cxnLst/>
              <a:rect r="r" b="b" t="t" l="l"/>
              <a:pathLst>
                <a:path h="293782" w="2250686">
                  <a:moveTo>
                    <a:pt x="0" y="0"/>
                  </a:moveTo>
                  <a:lnTo>
                    <a:pt x="2250686" y="0"/>
                  </a:lnTo>
                  <a:lnTo>
                    <a:pt x="2250686" y="293782"/>
                  </a:lnTo>
                  <a:lnTo>
                    <a:pt x="0" y="293782"/>
                  </a:lnTo>
                  <a:close/>
                </a:path>
              </a:pathLst>
            </a:custGeom>
            <a:solidFill>
              <a:srgbClr val="000000"/>
            </a:solidFill>
          </p:spPr>
        </p:sp>
        <p:sp>
          <p:nvSpPr>
            <p:cNvPr name="TextBox 11" id="11"/>
            <p:cNvSpPr txBox="true"/>
            <p:nvPr/>
          </p:nvSpPr>
          <p:spPr>
            <a:xfrm>
              <a:off x="0" y="-57150"/>
              <a:ext cx="2250686" cy="350932"/>
            </a:xfrm>
            <a:prstGeom prst="rect">
              <a:avLst/>
            </a:prstGeom>
          </p:spPr>
          <p:txBody>
            <a:bodyPr anchor="ctr" rtlCol="false" tIns="6985" lIns="6985" bIns="6985" rIns="6985"/>
            <a:lstStyle/>
            <a:p>
              <a:pPr algn="ctr">
                <a:lnSpc>
                  <a:spcPts val="4060"/>
                </a:lnSpc>
              </a:pPr>
              <a:r>
                <a:rPr lang="en-US" sz="2900">
                  <a:solidFill>
                    <a:srgbClr val="FFFFFF"/>
                  </a:solidFill>
                  <a:latin typeface="Montserrat Classic Bold"/>
                </a:rPr>
                <a:t>Law Talks:</a:t>
              </a:r>
            </a:p>
          </p:txBody>
        </p:sp>
      </p:grpSp>
      <p:grpSp>
        <p:nvGrpSpPr>
          <p:cNvPr name="Group 12" id="12"/>
          <p:cNvGrpSpPr/>
          <p:nvPr/>
        </p:nvGrpSpPr>
        <p:grpSpPr>
          <a:xfrm rot="0">
            <a:off x="578482" y="1846980"/>
            <a:ext cx="8901435" cy="3900908"/>
            <a:chOff x="0" y="0"/>
            <a:chExt cx="4043615" cy="1772048"/>
          </a:xfrm>
        </p:grpSpPr>
        <p:sp>
          <p:nvSpPr>
            <p:cNvPr name="Freeform 13" id="13"/>
            <p:cNvSpPr/>
            <p:nvPr/>
          </p:nvSpPr>
          <p:spPr>
            <a:xfrm flipH="false" flipV="false" rot="0">
              <a:off x="0" y="0"/>
              <a:ext cx="4043615" cy="1772048"/>
            </a:xfrm>
            <a:custGeom>
              <a:avLst/>
              <a:gdLst/>
              <a:ahLst/>
              <a:cxnLst/>
              <a:rect r="r" b="b" t="t" l="l"/>
              <a:pathLst>
                <a:path h="1772048" w="4043615">
                  <a:moveTo>
                    <a:pt x="0" y="0"/>
                  </a:moveTo>
                  <a:lnTo>
                    <a:pt x="4043615" y="0"/>
                  </a:lnTo>
                  <a:lnTo>
                    <a:pt x="4043615" y="1772048"/>
                  </a:lnTo>
                  <a:lnTo>
                    <a:pt x="0" y="1772048"/>
                  </a:lnTo>
                  <a:close/>
                </a:path>
              </a:pathLst>
            </a:custGeom>
            <a:solidFill>
              <a:srgbClr val="FFFFFF"/>
            </a:solidFill>
          </p:spPr>
        </p:sp>
        <p:sp>
          <p:nvSpPr>
            <p:cNvPr name="TextBox 14" id="14"/>
            <p:cNvSpPr txBox="true"/>
            <p:nvPr/>
          </p:nvSpPr>
          <p:spPr>
            <a:xfrm>
              <a:off x="0" y="19050"/>
              <a:ext cx="4043615" cy="1752998"/>
            </a:xfrm>
            <a:prstGeom prst="rect">
              <a:avLst/>
            </a:prstGeom>
          </p:spPr>
          <p:txBody>
            <a:bodyPr anchor="ctr" rtlCol="false" tIns="0" lIns="0" bIns="0" rIns="0"/>
            <a:lstStyle/>
            <a:p>
              <a:pPr algn="ctr">
                <a:lnSpc>
                  <a:spcPts val="1224"/>
                </a:lnSpc>
              </a:pPr>
            </a:p>
          </p:txBody>
        </p:sp>
      </p:grpSp>
      <p:grpSp>
        <p:nvGrpSpPr>
          <p:cNvPr name="Group 15" id="15"/>
          <p:cNvGrpSpPr/>
          <p:nvPr/>
        </p:nvGrpSpPr>
        <p:grpSpPr>
          <a:xfrm rot="0">
            <a:off x="578482" y="1557207"/>
            <a:ext cx="8901435" cy="4234979"/>
            <a:chOff x="0" y="0"/>
            <a:chExt cx="4043615" cy="1923805"/>
          </a:xfrm>
        </p:grpSpPr>
        <p:sp>
          <p:nvSpPr>
            <p:cNvPr name="Freeform 16" id="16"/>
            <p:cNvSpPr/>
            <p:nvPr/>
          </p:nvSpPr>
          <p:spPr>
            <a:xfrm flipH="false" flipV="false" rot="0">
              <a:off x="0" y="0"/>
              <a:ext cx="4043615" cy="1923805"/>
            </a:xfrm>
            <a:custGeom>
              <a:avLst/>
              <a:gdLst/>
              <a:ahLst/>
              <a:cxnLst/>
              <a:rect r="r" b="b" t="t" l="l"/>
              <a:pathLst>
                <a:path h="1923805" w="4043615">
                  <a:moveTo>
                    <a:pt x="0" y="0"/>
                  </a:moveTo>
                  <a:lnTo>
                    <a:pt x="4043615" y="0"/>
                  </a:lnTo>
                  <a:lnTo>
                    <a:pt x="4043615" y="1923805"/>
                  </a:lnTo>
                  <a:lnTo>
                    <a:pt x="0" y="1923805"/>
                  </a:lnTo>
                  <a:close/>
                </a:path>
              </a:pathLst>
            </a:custGeom>
            <a:solidFill>
              <a:srgbClr val="FFFFFF"/>
            </a:solidFill>
          </p:spPr>
        </p:sp>
        <p:sp>
          <p:nvSpPr>
            <p:cNvPr name="TextBox 17" id="17"/>
            <p:cNvSpPr txBox="true"/>
            <p:nvPr/>
          </p:nvSpPr>
          <p:spPr>
            <a:xfrm>
              <a:off x="0" y="9525"/>
              <a:ext cx="4043615" cy="1914280"/>
            </a:xfrm>
            <a:prstGeom prst="rect">
              <a:avLst/>
            </a:prstGeom>
          </p:spPr>
          <p:txBody>
            <a:bodyPr anchor="ctr" rtlCol="false" tIns="0" lIns="0" bIns="0" rIns="0"/>
            <a:lstStyle/>
            <a:p>
              <a:pPr algn="l">
                <a:lnSpc>
                  <a:spcPts val="3558"/>
                </a:lnSpc>
              </a:pPr>
              <a:r>
                <a:rPr lang="en-US" sz="3094" spc="-74">
                  <a:solidFill>
                    <a:srgbClr val="000000"/>
                  </a:solidFill>
                  <a:latin typeface="Playfair Display"/>
                </a:rPr>
                <a:t>            Topic:</a:t>
              </a:r>
              <a:r>
                <a:rPr lang="en-US" sz="3094" spc="-74">
                  <a:solidFill>
                    <a:srgbClr val="000000"/>
                  </a:solidFill>
                  <a:latin typeface="Playfair Display Bold"/>
                </a:rPr>
                <a:t>    Divorce           </a:t>
              </a:r>
            </a:p>
            <a:p>
              <a:pPr algn="ctr">
                <a:lnSpc>
                  <a:spcPts val="3558"/>
                </a:lnSpc>
              </a:pPr>
            </a:p>
            <a:p>
              <a:pPr algn="ctr">
                <a:lnSpc>
                  <a:spcPts val="3558"/>
                </a:lnSpc>
              </a:p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August 21, 2024 </a:t>
              </a:r>
            </a:p>
            <a:p>
              <a:pPr algn="ctr">
                <a:lnSpc>
                  <a:spcPts val="3558"/>
                </a:lnSpc>
              </a:pPr>
              <a:r>
                <a:rPr lang="en-US" sz="3094" spc="-74">
                  <a:solidFill>
                    <a:srgbClr val="000000"/>
                  </a:solidFill>
                  <a:latin typeface="Playfair Display Bold"/>
                </a:rPr>
                <a:t>    12:00PM to 1:00PM</a:t>
              </a:r>
            </a:p>
            <a:p>
              <a:pPr algn="ctr">
                <a:lnSpc>
                  <a:spcPts val="3558"/>
                </a:lnSpc>
              </a:pPr>
            </a:p>
            <a:p>
              <a:pPr algn="ctr">
                <a:lnSpc>
                  <a:spcPts val="1488"/>
                </a:lnSpc>
              </a:pPr>
            </a:p>
            <a:p>
              <a:pPr algn="ctr">
                <a:lnSpc>
                  <a:spcPts val="3328"/>
                </a:lnSpc>
              </a:pPr>
              <a:r>
                <a:rPr lang="en-US" sz="2894" spc="-69">
                  <a:solidFill>
                    <a:srgbClr val="000000"/>
                  </a:solidFill>
                  <a:latin typeface="Playfair Display Bold"/>
                </a:rPr>
                <a:t>       </a:t>
              </a:r>
              <a:r>
                <a:rPr lang="en-US" sz="2894" spc="-69">
                  <a:solidFill>
                    <a:srgbClr val="000000"/>
                  </a:solidFill>
                  <a:latin typeface="Playfair Display"/>
                </a:rPr>
                <a:t>Where:</a:t>
              </a:r>
              <a:r>
                <a:rPr lang="en-US" sz="2894" spc="-69">
                  <a:solidFill>
                    <a:srgbClr val="000000"/>
                  </a:solidFill>
                  <a:latin typeface="Playfair Display Bold"/>
                </a:rPr>
                <a:t>     "Watch Party" @ ______________</a:t>
              </a:r>
            </a:p>
            <a:p>
              <a:pPr algn="ctr">
                <a:lnSpc>
                  <a:spcPts val="3328"/>
                </a:lnSpc>
              </a:pPr>
            </a:p>
          </p:txBody>
        </p:sp>
      </p:grpSp>
      <p:sp>
        <p:nvSpPr>
          <p:cNvPr name="Freeform 18" id="18"/>
          <p:cNvSpPr/>
          <p:nvPr/>
        </p:nvSpPr>
        <p:spPr>
          <a:xfrm flipH="false" flipV="false" rot="0">
            <a:off x="5240684" y="5935060"/>
            <a:ext cx="1091654" cy="837495"/>
          </a:xfrm>
          <a:custGeom>
            <a:avLst/>
            <a:gdLst/>
            <a:ahLst/>
            <a:cxnLst/>
            <a:rect r="r" b="b" t="t" l="l"/>
            <a:pathLst>
              <a:path h="837495" w="1091654">
                <a:moveTo>
                  <a:pt x="0" y="0"/>
                </a:moveTo>
                <a:lnTo>
                  <a:pt x="1091654" y="0"/>
                </a:lnTo>
                <a:lnTo>
                  <a:pt x="1091654" y="837496"/>
                </a:lnTo>
                <a:lnTo>
                  <a:pt x="0" y="837496"/>
                </a:lnTo>
                <a:lnTo>
                  <a:pt x="0" y="0"/>
                </a:lnTo>
                <a:close/>
              </a:path>
            </a:pathLst>
          </a:custGeom>
          <a:blipFill>
            <a:blip r:embed="rId2"/>
            <a:stretch>
              <a:fillRect l="0" t="0" r="0" b="0"/>
            </a:stretch>
          </a:blipFill>
        </p:spPr>
      </p:sp>
      <p:grpSp>
        <p:nvGrpSpPr>
          <p:cNvPr name="Group 19" id="19"/>
          <p:cNvGrpSpPr/>
          <p:nvPr/>
        </p:nvGrpSpPr>
        <p:grpSpPr>
          <a:xfrm rot="0">
            <a:off x="3010621" y="7244497"/>
            <a:ext cx="83181" cy="16175"/>
            <a:chOff x="0" y="0"/>
            <a:chExt cx="173395" cy="33718"/>
          </a:xfrm>
        </p:grpSpPr>
        <p:sp>
          <p:nvSpPr>
            <p:cNvPr name="Freeform 20" id="20"/>
            <p:cNvSpPr/>
            <p:nvPr/>
          </p:nvSpPr>
          <p:spPr>
            <a:xfrm flipH="false" flipV="false" rot="0">
              <a:off x="0" y="0"/>
              <a:ext cx="173395" cy="33718"/>
            </a:xfrm>
            <a:custGeom>
              <a:avLst/>
              <a:gdLst/>
              <a:ahLst/>
              <a:cxnLst/>
              <a:rect r="r" b="b" t="t" l="l"/>
              <a:pathLst>
                <a:path h="33718" w="173395">
                  <a:moveTo>
                    <a:pt x="0" y="0"/>
                  </a:moveTo>
                  <a:lnTo>
                    <a:pt x="173395" y="0"/>
                  </a:lnTo>
                  <a:lnTo>
                    <a:pt x="173395" y="33718"/>
                  </a:lnTo>
                  <a:lnTo>
                    <a:pt x="0" y="33718"/>
                  </a:lnTo>
                  <a:close/>
                </a:path>
              </a:pathLst>
            </a:custGeom>
            <a:solidFill>
              <a:srgbClr val="3A839C"/>
            </a:solidFill>
          </p:spPr>
        </p:sp>
        <p:sp>
          <p:nvSpPr>
            <p:cNvPr name="TextBox 21" id="21"/>
            <p:cNvSpPr txBox="true"/>
            <p:nvPr/>
          </p:nvSpPr>
          <p:spPr>
            <a:xfrm>
              <a:off x="0" y="0"/>
              <a:ext cx="173395" cy="33718"/>
            </a:xfrm>
            <a:prstGeom prst="rect">
              <a:avLst/>
            </a:prstGeom>
          </p:spPr>
          <p:txBody>
            <a:bodyPr anchor="ctr" rtlCol="false" tIns="8495" lIns="8495" bIns="8495" rIns="8495"/>
            <a:lstStyle/>
            <a:p>
              <a:pPr algn="ctr">
                <a:lnSpc>
                  <a:spcPts val="1437"/>
                </a:lnSpc>
              </a:pPr>
            </a:p>
          </p:txBody>
        </p:sp>
      </p:grpSp>
      <p:grpSp>
        <p:nvGrpSpPr>
          <p:cNvPr name="Group 22" id="22"/>
          <p:cNvGrpSpPr/>
          <p:nvPr/>
        </p:nvGrpSpPr>
        <p:grpSpPr>
          <a:xfrm rot="0">
            <a:off x="6820380" y="5992896"/>
            <a:ext cx="2659538" cy="779660"/>
            <a:chOff x="0" y="0"/>
            <a:chExt cx="3546050" cy="1039547"/>
          </a:xfrm>
        </p:grpSpPr>
        <p:sp>
          <p:nvSpPr>
            <p:cNvPr name="Freeform 23" id="23"/>
            <p:cNvSpPr/>
            <p:nvPr/>
          </p:nvSpPr>
          <p:spPr>
            <a:xfrm flipH="false" flipV="false" rot="0">
              <a:off x="645753" y="0"/>
              <a:ext cx="2254545" cy="652879"/>
            </a:xfrm>
            <a:custGeom>
              <a:avLst/>
              <a:gdLst/>
              <a:ahLst/>
              <a:cxnLst/>
              <a:rect r="r" b="b" t="t" l="l"/>
              <a:pathLst>
                <a:path h="652879" w="2254545">
                  <a:moveTo>
                    <a:pt x="0" y="0"/>
                  </a:moveTo>
                  <a:lnTo>
                    <a:pt x="2254544" y="0"/>
                  </a:lnTo>
                  <a:lnTo>
                    <a:pt x="2254544" y="652879"/>
                  </a:lnTo>
                  <a:lnTo>
                    <a:pt x="0" y="652879"/>
                  </a:lnTo>
                  <a:lnTo>
                    <a:pt x="0" y="0"/>
                  </a:lnTo>
                  <a:close/>
                </a:path>
              </a:pathLst>
            </a:custGeom>
            <a:blipFill>
              <a:blip r:embed="rId3"/>
              <a:stretch>
                <a:fillRect l="0" t="0" r="0" b="0"/>
              </a:stretch>
            </a:blipFill>
          </p:spPr>
        </p:sp>
        <p:sp>
          <p:nvSpPr>
            <p:cNvPr name="TextBox 24" id="24"/>
            <p:cNvSpPr txBox="true"/>
            <p:nvPr/>
          </p:nvSpPr>
          <p:spPr>
            <a:xfrm rot="0">
              <a:off x="0" y="643354"/>
              <a:ext cx="3546050" cy="396193"/>
            </a:xfrm>
            <a:prstGeom prst="rect">
              <a:avLst/>
            </a:prstGeom>
          </p:spPr>
          <p:txBody>
            <a:bodyPr anchor="t" rtlCol="false" tIns="0" lIns="0" bIns="0" rIns="0">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name="Group 25" id="25"/>
          <p:cNvGrpSpPr/>
          <p:nvPr/>
        </p:nvGrpSpPr>
        <p:grpSpPr>
          <a:xfrm rot="0">
            <a:off x="-73157" y="6915775"/>
            <a:ext cx="10223552" cy="957220"/>
            <a:chOff x="0" y="0"/>
            <a:chExt cx="3563766" cy="333672"/>
          </a:xfrm>
        </p:grpSpPr>
        <p:sp>
          <p:nvSpPr>
            <p:cNvPr name="Freeform 26" id="26"/>
            <p:cNvSpPr/>
            <p:nvPr/>
          </p:nvSpPr>
          <p:spPr>
            <a:xfrm flipH="false" flipV="false" rot="0">
              <a:off x="0" y="0"/>
              <a:ext cx="3563765" cy="333672"/>
            </a:xfrm>
            <a:custGeom>
              <a:avLst/>
              <a:gdLst/>
              <a:ahLst/>
              <a:cxnLst/>
              <a:rect r="r" b="b" t="t" l="l"/>
              <a:pathLst>
                <a:path h="333672" w="3563765">
                  <a:moveTo>
                    <a:pt x="0" y="0"/>
                  </a:moveTo>
                  <a:lnTo>
                    <a:pt x="3563765" y="0"/>
                  </a:lnTo>
                  <a:lnTo>
                    <a:pt x="3563765" y="333672"/>
                  </a:lnTo>
                  <a:lnTo>
                    <a:pt x="0" y="333672"/>
                  </a:lnTo>
                  <a:close/>
                </a:path>
              </a:pathLst>
            </a:custGeom>
            <a:solidFill>
              <a:srgbClr val="FFFFFF"/>
            </a:solidFill>
          </p:spPr>
        </p:sp>
        <p:sp>
          <p:nvSpPr>
            <p:cNvPr name="TextBox 27" id="27"/>
            <p:cNvSpPr txBox="true"/>
            <p:nvPr/>
          </p:nvSpPr>
          <p:spPr>
            <a:xfrm>
              <a:off x="0" y="0"/>
              <a:ext cx="3563766" cy="333672"/>
            </a:xfrm>
            <a:prstGeom prst="rect">
              <a:avLst/>
            </a:prstGeom>
          </p:spPr>
          <p:txBody>
            <a:bodyPr anchor="ctr" rtlCol="false" tIns="50800" lIns="50800" bIns="50800" rIns="50800"/>
            <a:lstStyle/>
            <a:p>
              <a:pPr algn="ctr">
                <a:lnSpc>
                  <a:spcPts val="1437"/>
                </a:lnSpc>
              </a:pPr>
            </a:p>
          </p:txBody>
        </p:sp>
      </p:grpSp>
      <p:sp>
        <p:nvSpPr>
          <p:cNvPr name="TextBox 28" id="28"/>
          <p:cNvSpPr txBox="true"/>
          <p:nvPr/>
        </p:nvSpPr>
        <p:spPr>
          <a:xfrm rot="0">
            <a:off x="1045077" y="-74971"/>
            <a:ext cx="8206226" cy="919979"/>
          </a:xfrm>
          <a:prstGeom prst="rect">
            <a:avLst/>
          </a:prstGeom>
        </p:spPr>
        <p:txBody>
          <a:bodyPr anchor="t" rtlCol="false" tIns="0" lIns="0" bIns="0" rIns="0">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name="TextBox 29" id="29"/>
          <p:cNvSpPr txBox="true"/>
          <p:nvPr/>
        </p:nvSpPr>
        <p:spPr>
          <a:xfrm rot="0">
            <a:off x="65302" y="7012618"/>
            <a:ext cx="9927795" cy="672134"/>
          </a:xfrm>
          <a:prstGeom prst="rect">
            <a:avLst/>
          </a:prstGeom>
        </p:spPr>
        <p:txBody>
          <a:bodyPr anchor="t" rtlCol="false" tIns="0" lIns="0" bIns="0" rIns="0">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a:t>
            </a:r>
            <a:r>
              <a:rPr lang="en-US" sz="999">
                <a:solidFill>
                  <a:srgbClr val="000000"/>
                </a:solidFill>
                <a:latin typeface="Montserrat Classic"/>
              </a:rPr>
              <a:t>The LSBA’s inclusion of a program in its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name="TextBox 30" id="30"/>
          <p:cNvSpPr txBox="true"/>
          <p:nvPr/>
        </p:nvSpPr>
        <p:spPr>
          <a:xfrm rot="0">
            <a:off x="3010621" y="2327841"/>
            <a:ext cx="6347207" cy="510524"/>
          </a:xfrm>
          <a:prstGeom prst="rect">
            <a:avLst/>
          </a:prstGeom>
        </p:spPr>
        <p:txBody>
          <a:bodyPr anchor="t" rtlCol="false" tIns="0" lIns="0" bIns="0" rIns="0">
            <a:spAutoFit/>
          </a:bodyPr>
          <a:lstStyle/>
          <a:p>
            <a:pPr algn="l">
              <a:lnSpc>
                <a:spcPts val="1391"/>
              </a:lnSpc>
            </a:pPr>
            <a:r>
              <a:rPr lang="en-US" sz="1200" spc="-30">
                <a:solidFill>
                  <a:srgbClr val="000000"/>
                </a:solidFill>
                <a:latin typeface="Montserrat Classic"/>
              </a:rPr>
              <a:t>During this presentation, attorney Molly MacKenzie with Southeast Louisiana Legal Services will discuss what you need to know about filing for divorce and your rights. After the presentation, you can ask questions as time allows.</a:t>
            </a:r>
          </a:p>
        </p:txBody>
      </p:sp>
      <p:sp>
        <p:nvSpPr>
          <p:cNvPr name="Freeform 31" id="31"/>
          <p:cNvSpPr/>
          <p:nvPr/>
        </p:nvSpPr>
        <p:spPr>
          <a:xfrm flipH="false" flipV="false" rot="0">
            <a:off x="777240" y="5935060"/>
            <a:ext cx="2788084" cy="837495"/>
          </a:xfrm>
          <a:custGeom>
            <a:avLst/>
            <a:gdLst/>
            <a:ahLst/>
            <a:cxnLst/>
            <a:rect r="r" b="b" t="t" l="l"/>
            <a:pathLst>
              <a:path h="837495" w="2788084">
                <a:moveTo>
                  <a:pt x="0" y="0"/>
                </a:moveTo>
                <a:lnTo>
                  <a:pt x="2788084" y="0"/>
                </a:lnTo>
                <a:lnTo>
                  <a:pt x="2788084" y="837496"/>
                </a:lnTo>
                <a:lnTo>
                  <a:pt x="0" y="837496"/>
                </a:lnTo>
                <a:lnTo>
                  <a:pt x="0" y="0"/>
                </a:lnTo>
                <a:close/>
              </a:path>
            </a:pathLst>
          </a:custGeom>
          <a:blipFill>
            <a:blip r:embed="rId4"/>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DAFh349euZw</dc:identifier>
  <dcterms:modified xsi:type="dcterms:W3CDTF">2011-08-01T06:04:30Z</dcterms:modified>
  <cp:revision>1</cp:revision>
  <dc:title>Law Talks 2024 Flyers</dc:title>
</cp:coreProperties>
</file>