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Lst>
  <p:sldSz cx="10058400" cy="7772400"/>
  <p:notesSz cx="6858000" cy="9144000"/>
  <p:embeddedFontLst>
    <p:embeddedFont>
      <p:font typeface="Montserrat Classic Bold" charset="1" panose="00000800000000000000"/>
      <p:regular r:id="rId8"/>
    </p:embeddedFont>
    <p:embeddedFont>
      <p:font typeface="Playfair Display" charset="1" panose="00000500000000000000"/>
      <p:regular r:id="rId9"/>
    </p:embeddedFont>
    <p:embeddedFont>
      <p:font typeface="Playfair Display Bold" charset="1" panose="00000800000000000000"/>
      <p:regular r:id="rId10"/>
    </p:embeddedFont>
    <p:embeddedFont>
      <p:font typeface="Montserrat Classic" charset="1" panose="00000500000000000000"/>
      <p:regular r:id="rId1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fonts/font10.fntdata" Type="http://schemas.openxmlformats.org/officeDocument/2006/relationships/font"/><Relationship Id="rId11" Target="fonts/font11.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fonts/font8.fntdata" Type="http://schemas.openxmlformats.org/officeDocument/2006/relationships/font"/><Relationship Id="rId9" Target="fonts/font9.fntdata" Type="http://schemas.openxmlformats.org/officeDocument/2006/relationships/font"/></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https://bit.ly/LawTalksDivorce" TargetMode="External" Type="http://schemas.openxmlformats.org/officeDocument/2006/relationships/hyperlink"/><Relationship Id="rId7" Target="../media/image5.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png" Type="http://schemas.openxmlformats.org/officeDocument/2006/relationships/image"/><Relationship Id="rId3" Target="../media/image3.png" Type="http://schemas.openxmlformats.org/officeDocument/2006/relationships/image"/><Relationship Id="rId4" Target="../media/image5.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19565"/>
            <a:ext cx="5029200" cy="8021259"/>
            <a:chOff x="0" y="0"/>
            <a:chExt cx="2408296" cy="3841082"/>
          </a:xfrm>
        </p:grpSpPr>
        <p:sp>
          <p:nvSpPr>
            <p:cNvPr name="Freeform 3" id="3"/>
            <p:cNvSpPr/>
            <p:nvPr/>
          </p:nvSpPr>
          <p:spPr>
            <a:xfrm flipH="false" flipV="false" rot="0">
              <a:off x="0" y="0"/>
              <a:ext cx="2408296" cy="3841082"/>
            </a:xfrm>
            <a:custGeom>
              <a:avLst/>
              <a:gdLst/>
              <a:ahLst/>
              <a:cxnLst/>
              <a:rect r="r" b="b" t="t" l="l"/>
              <a:pathLst>
                <a:path h="3841082" w="2408296">
                  <a:moveTo>
                    <a:pt x="0" y="0"/>
                  </a:moveTo>
                  <a:lnTo>
                    <a:pt x="2408296" y="0"/>
                  </a:lnTo>
                  <a:lnTo>
                    <a:pt x="2408296" y="3841082"/>
                  </a:lnTo>
                  <a:lnTo>
                    <a:pt x="0" y="3841082"/>
                  </a:lnTo>
                  <a:close/>
                </a:path>
              </a:pathLst>
            </a:custGeom>
            <a:solidFill>
              <a:srgbClr val="599CAD"/>
            </a:solidFill>
          </p:spPr>
        </p:sp>
        <p:sp>
          <p:nvSpPr>
            <p:cNvPr name="TextBox 4" id="4"/>
            <p:cNvSpPr txBox="true"/>
            <p:nvPr/>
          </p:nvSpPr>
          <p:spPr>
            <a:xfrm>
              <a:off x="0" y="-19050"/>
              <a:ext cx="2408296" cy="3860132"/>
            </a:xfrm>
            <a:prstGeom prst="rect">
              <a:avLst/>
            </a:prstGeom>
          </p:spPr>
          <p:txBody>
            <a:bodyPr anchor="ctr" rtlCol="false" tIns="27940" lIns="27940" bIns="27940" rIns="27940"/>
            <a:lstStyle/>
            <a:p>
              <a:pPr algn="ctr">
                <a:lnSpc>
                  <a:spcPts val="1086"/>
                </a:lnSpc>
              </a:pPr>
            </a:p>
          </p:txBody>
        </p:sp>
      </p:grpSp>
      <p:sp>
        <p:nvSpPr>
          <p:cNvPr name="AutoShape 5" id="5"/>
          <p:cNvSpPr/>
          <p:nvPr/>
        </p:nvSpPr>
        <p:spPr>
          <a:xfrm>
            <a:off x="5029200" y="-214896"/>
            <a:ext cx="0" cy="8029579"/>
          </a:xfrm>
          <a:prstGeom prst="line">
            <a:avLst/>
          </a:prstGeom>
          <a:ln cap="flat" w="95250">
            <a:solidFill>
              <a:srgbClr val="000000"/>
            </a:solidFill>
            <a:prstDash val="solid"/>
            <a:headEnd type="none" len="sm" w="sm"/>
            <a:tailEnd type="none" len="sm" w="sm"/>
          </a:ln>
        </p:spPr>
      </p:sp>
      <p:grpSp>
        <p:nvGrpSpPr>
          <p:cNvPr name="Group 6" id="6"/>
          <p:cNvGrpSpPr/>
          <p:nvPr/>
        </p:nvGrpSpPr>
        <p:grpSpPr>
          <a:xfrm rot="0">
            <a:off x="5029200" y="-344497"/>
            <a:ext cx="5029200" cy="8029579"/>
            <a:chOff x="0" y="0"/>
            <a:chExt cx="2408296" cy="3845066"/>
          </a:xfrm>
        </p:grpSpPr>
        <p:sp>
          <p:nvSpPr>
            <p:cNvPr name="Freeform 7" id="7"/>
            <p:cNvSpPr/>
            <p:nvPr/>
          </p:nvSpPr>
          <p:spPr>
            <a:xfrm flipH="false" flipV="false" rot="0">
              <a:off x="0" y="0"/>
              <a:ext cx="2408296" cy="3845066"/>
            </a:xfrm>
            <a:custGeom>
              <a:avLst/>
              <a:gdLst/>
              <a:ahLst/>
              <a:cxnLst/>
              <a:rect r="r" b="b" t="t" l="l"/>
              <a:pathLst>
                <a:path h="3845066" w="2408296">
                  <a:moveTo>
                    <a:pt x="0" y="0"/>
                  </a:moveTo>
                  <a:lnTo>
                    <a:pt x="2408296" y="0"/>
                  </a:lnTo>
                  <a:lnTo>
                    <a:pt x="2408296" y="3845066"/>
                  </a:lnTo>
                  <a:lnTo>
                    <a:pt x="0" y="3845066"/>
                  </a:lnTo>
                  <a:close/>
                </a:path>
              </a:pathLst>
            </a:custGeom>
            <a:solidFill>
              <a:srgbClr val="3A839C"/>
            </a:solidFill>
          </p:spPr>
        </p:sp>
        <p:sp>
          <p:nvSpPr>
            <p:cNvPr name="TextBox 8" id="8"/>
            <p:cNvSpPr txBox="true"/>
            <p:nvPr/>
          </p:nvSpPr>
          <p:spPr>
            <a:xfrm>
              <a:off x="0" y="-19050"/>
              <a:ext cx="2408296" cy="3864116"/>
            </a:xfrm>
            <a:prstGeom prst="rect">
              <a:avLst/>
            </a:prstGeom>
          </p:spPr>
          <p:txBody>
            <a:bodyPr anchor="ctr" rtlCol="false" tIns="27940" lIns="27940" bIns="27940" rIns="27940"/>
            <a:lstStyle/>
            <a:p>
              <a:pPr algn="ctr">
                <a:lnSpc>
                  <a:spcPts val="1086"/>
                </a:lnSpc>
              </a:pPr>
            </a:p>
          </p:txBody>
        </p:sp>
      </p:grpSp>
      <p:grpSp>
        <p:nvGrpSpPr>
          <p:cNvPr name="Group 9" id="9"/>
          <p:cNvGrpSpPr/>
          <p:nvPr/>
        </p:nvGrpSpPr>
        <p:grpSpPr>
          <a:xfrm rot="0">
            <a:off x="578482" y="985203"/>
            <a:ext cx="4700065" cy="613499"/>
            <a:chOff x="0" y="0"/>
            <a:chExt cx="2250686" cy="293782"/>
          </a:xfrm>
        </p:grpSpPr>
        <p:sp>
          <p:nvSpPr>
            <p:cNvPr name="Freeform 10" id="10"/>
            <p:cNvSpPr/>
            <p:nvPr/>
          </p:nvSpPr>
          <p:spPr>
            <a:xfrm flipH="false" flipV="false" rot="0">
              <a:off x="0" y="0"/>
              <a:ext cx="2250686" cy="293782"/>
            </a:xfrm>
            <a:custGeom>
              <a:avLst/>
              <a:gdLst/>
              <a:ahLst/>
              <a:cxnLst/>
              <a:rect r="r" b="b" t="t" l="l"/>
              <a:pathLst>
                <a:path h="293782" w="2250686">
                  <a:moveTo>
                    <a:pt x="0" y="0"/>
                  </a:moveTo>
                  <a:lnTo>
                    <a:pt x="2250686" y="0"/>
                  </a:lnTo>
                  <a:lnTo>
                    <a:pt x="2250686" y="293782"/>
                  </a:lnTo>
                  <a:lnTo>
                    <a:pt x="0" y="293782"/>
                  </a:lnTo>
                  <a:close/>
                </a:path>
              </a:pathLst>
            </a:custGeom>
            <a:solidFill>
              <a:srgbClr val="000000"/>
            </a:solidFill>
          </p:spPr>
        </p:sp>
        <p:sp>
          <p:nvSpPr>
            <p:cNvPr name="TextBox 11" id="11"/>
            <p:cNvSpPr txBox="true"/>
            <p:nvPr/>
          </p:nvSpPr>
          <p:spPr>
            <a:xfrm>
              <a:off x="0" y="-57150"/>
              <a:ext cx="2250686" cy="350932"/>
            </a:xfrm>
            <a:prstGeom prst="rect">
              <a:avLst/>
            </a:prstGeom>
          </p:spPr>
          <p:txBody>
            <a:bodyPr anchor="ctr" rtlCol="false" tIns="6985" lIns="6985" bIns="6985" rIns="6985"/>
            <a:lstStyle/>
            <a:p>
              <a:pPr algn="ctr">
                <a:lnSpc>
                  <a:spcPts val="4060"/>
                </a:lnSpc>
              </a:pPr>
              <a:r>
                <a:rPr lang="en-US" sz="2900">
                  <a:solidFill>
                    <a:srgbClr val="FFFFFF"/>
                  </a:solidFill>
                  <a:latin typeface="Montserrat Classic Bold"/>
                </a:rPr>
                <a:t>Law Talks:</a:t>
              </a:r>
            </a:p>
          </p:txBody>
        </p:sp>
      </p:grpSp>
      <p:grpSp>
        <p:nvGrpSpPr>
          <p:cNvPr name="Group 12" id="12"/>
          <p:cNvGrpSpPr/>
          <p:nvPr/>
        </p:nvGrpSpPr>
        <p:grpSpPr>
          <a:xfrm rot="0">
            <a:off x="578482" y="1846980"/>
            <a:ext cx="8901435" cy="3900908"/>
            <a:chOff x="0" y="0"/>
            <a:chExt cx="4043615" cy="1772048"/>
          </a:xfrm>
        </p:grpSpPr>
        <p:sp>
          <p:nvSpPr>
            <p:cNvPr name="Freeform 13" id="13"/>
            <p:cNvSpPr/>
            <p:nvPr/>
          </p:nvSpPr>
          <p:spPr>
            <a:xfrm flipH="false" flipV="false" rot="0">
              <a:off x="0" y="0"/>
              <a:ext cx="4043615" cy="1772048"/>
            </a:xfrm>
            <a:custGeom>
              <a:avLst/>
              <a:gdLst/>
              <a:ahLst/>
              <a:cxnLst/>
              <a:rect r="r" b="b" t="t" l="l"/>
              <a:pathLst>
                <a:path h="1772048" w="4043615">
                  <a:moveTo>
                    <a:pt x="0" y="0"/>
                  </a:moveTo>
                  <a:lnTo>
                    <a:pt x="4043615" y="0"/>
                  </a:lnTo>
                  <a:lnTo>
                    <a:pt x="4043615" y="1772048"/>
                  </a:lnTo>
                  <a:lnTo>
                    <a:pt x="0" y="1772048"/>
                  </a:lnTo>
                  <a:close/>
                </a:path>
              </a:pathLst>
            </a:custGeom>
            <a:solidFill>
              <a:srgbClr val="FFFFFF"/>
            </a:solidFill>
          </p:spPr>
        </p:sp>
        <p:sp>
          <p:nvSpPr>
            <p:cNvPr name="TextBox 14" id="14"/>
            <p:cNvSpPr txBox="true"/>
            <p:nvPr/>
          </p:nvSpPr>
          <p:spPr>
            <a:xfrm>
              <a:off x="0" y="19050"/>
              <a:ext cx="4043615" cy="1752998"/>
            </a:xfrm>
            <a:prstGeom prst="rect">
              <a:avLst/>
            </a:prstGeom>
          </p:spPr>
          <p:txBody>
            <a:bodyPr anchor="ctr" rtlCol="false" tIns="0" lIns="0" bIns="0" rIns="0"/>
            <a:lstStyle/>
            <a:p>
              <a:pPr algn="ctr">
                <a:lnSpc>
                  <a:spcPts val="1224"/>
                </a:lnSpc>
              </a:pPr>
            </a:p>
          </p:txBody>
        </p:sp>
      </p:grpSp>
      <p:grpSp>
        <p:nvGrpSpPr>
          <p:cNvPr name="Group 15" id="15"/>
          <p:cNvGrpSpPr/>
          <p:nvPr/>
        </p:nvGrpSpPr>
        <p:grpSpPr>
          <a:xfrm rot="0">
            <a:off x="578482" y="1557207"/>
            <a:ext cx="8901435" cy="4318755"/>
            <a:chOff x="0" y="0"/>
            <a:chExt cx="4043615" cy="1961862"/>
          </a:xfrm>
        </p:grpSpPr>
        <p:sp>
          <p:nvSpPr>
            <p:cNvPr name="Freeform 16" id="16"/>
            <p:cNvSpPr/>
            <p:nvPr/>
          </p:nvSpPr>
          <p:spPr>
            <a:xfrm flipH="false" flipV="false" rot="0">
              <a:off x="0" y="0"/>
              <a:ext cx="4043615" cy="1961862"/>
            </a:xfrm>
            <a:custGeom>
              <a:avLst/>
              <a:gdLst/>
              <a:ahLst/>
              <a:cxnLst/>
              <a:rect r="r" b="b" t="t" l="l"/>
              <a:pathLst>
                <a:path h="1961862" w="4043615">
                  <a:moveTo>
                    <a:pt x="0" y="0"/>
                  </a:moveTo>
                  <a:lnTo>
                    <a:pt x="4043615" y="0"/>
                  </a:lnTo>
                  <a:lnTo>
                    <a:pt x="4043615" y="1961862"/>
                  </a:lnTo>
                  <a:lnTo>
                    <a:pt x="0" y="1961862"/>
                  </a:lnTo>
                  <a:close/>
                </a:path>
              </a:pathLst>
            </a:custGeom>
            <a:solidFill>
              <a:srgbClr val="FFFFFF"/>
            </a:solidFill>
          </p:spPr>
        </p:sp>
        <p:sp>
          <p:nvSpPr>
            <p:cNvPr name="TextBox 17" id="17"/>
            <p:cNvSpPr txBox="true"/>
            <p:nvPr/>
          </p:nvSpPr>
          <p:spPr>
            <a:xfrm>
              <a:off x="0" y="9525"/>
              <a:ext cx="4043615" cy="1952337"/>
            </a:xfrm>
            <a:prstGeom prst="rect">
              <a:avLst/>
            </a:prstGeom>
          </p:spPr>
          <p:txBody>
            <a:bodyPr anchor="ctr" rtlCol="false" tIns="0" lIns="0" bIns="0" rIns="0"/>
            <a:lstStyle/>
            <a:p>
              <a:pPr algn="l">
                <a:lnSpc>
                  <a:spcPts val="3558"/>
                </a:lnSpc>
              </a:pPr>
              <a:r>
                <a:rPr lang="en-US" sz="3094" spc="-74">
                  <a:solidFill>
                    <a:srgbClr val="000000"/>
                  </a:solidFill>
                  <a:latin typeface="Playfair Display"/>
                </a:rPr>
                <a:t>              Topic:</a:t>
              </a:r>
              <a:r>
                <a:rPr lang="en-US" sz="3094" spc="-74">
                  <a:solidFill>
                    <a:srgbClr val="000000"/>
                  </a:solidFill>
                  <a:latin typeface="Playfair Display Bold"/>
                </a:rPr>
                <a:t>  Divorce                     </a:t>
              </a:r>
            </a:p>
            <a:p>
              <a:pPr algn="l">
                <a:lnSpc>
                  <a:spcPts val="3213"/>
                </a:lnSpc>
              </a:pPr>
            </a:p>
            <a:p>
              <a:pPr algn="ctr">
                <a:lnSpc>
                  <a:spcPts val="3213"/>
                </a:lnSpc>
              </a:pPr>
            </a:p>
            <a:p>
              <a:pPr algn="ctr">
                <a:lnSpc>
                  <a:spcPts val="3558"/>
                </a:lnSpc>
              </a:pPr>
              <a:r>
                <a:rPr lang="en-US" sz="3094" spc="-74">
                  <a:solidFill>
                    <a:srgbClr val="000000"/>
                  </a:solidFill>
                  <a:latin typeface="Playfair Display"/>
                </a:rPr>
                <a:t>When:    </a:t>
              </a:r>
              <a:r>
                <a:rPr lang="en-US" sz="3094" spc="-74">
                  <a:solidFill>
                    <a:srgbClr val="000000"/>
                  </a:solidFill>
                  <a:latin typeface="Playfair Display Bold"/>
                </a:rPr>
                <a:t>Wednesday, August 21, 2024 </a:t>
              </a:r>
            </a:p>
            <a:p>
              <a:pPr algn="ctr">
                <a:lnSpc>
                  <a:spcPts val="3558"/>
                </a:lnSpc>
              </a:pPr>
              <a:r>
                <a:rPr lang="en-US" sz="3094" spc="-74">
                  <a:solidFill>
                    <a:srgbClr val="000000"/>
                  </a:solidFill>
                  <a:latin typeface="Playfair Display Bold"/>
                </a:rPr>
                <a:t>    12:00PM to 1:00PM</a:t>
              </a:r>
            </a:p>
            <a:p>
              <a:pPr algn="ctr">
                <a:lnSpc>
                  <a:spcPts val="1488"/>
                </a:lnSpc>
              </a:pPr>
            </a:p>
            <a:p>
              <a:pPr algn="ctr">
                <a:lnSpc>
                  <a:spcPts val="3219"/>
                </a:lnSpc>
              </a:pPr>
              <a:r>
                <a:rPr lang="en-US" sz="2799" spc="-67">
                  <a:solidFill>
                    <a:srgbClr val="000000"/>
                  </a:solidFill>
                  <a:latin typeface="Playfair Display"/>
                </a:rPr>
                <a:t>Where:</a:t>
              </a:r>
              <a:r>
                <a:rPr lang="en-US" sz="2799" spc="-67">
                  <a:solidFill>
                    <a:srgbClr val="000000"/>
                  </a:solidFill>
                  <a:latin typeface="Playfair Display Bold"/>
                </a:rPr>
                <a:t>     Streamed Live via the Louisiana</a:t>
              </a:r>
            </a:p>
            <a:p>
              <a:pPr algn="ctr">
                <a:lnSpc>
                  <a:spcPts val="3680"/>
                </a:lnSpc>
              </a:pPr>
            </a:p>
            <a:p>
              <a:pPr algn="ctr">
                <a:lnSpc>
                  <a:spcPts val="2856"/>
                </a:lnSpc>
              </a:pPr>
            </a:p>
            <a:p>
              <a:pPr algn="ctr">
                <a:lnSpc>
                  <a:spcPts val="1224"/>
                </a:lnSpc>
              </a:pPr>
            </a:p>
          </p:txBody>
        </p:sp>
      </p:grpSp>
      <p:sp>
        <p:nvSpPr>
          <p:cNvPr name="Freeform 18" id="18"/>
          <p:cNvSpPr/>
          <p:nvPr/>
        </p:nvSpPr>
        <p:spPr>
          <a:xfrm flipH="false" flipV="false" rot="0">
            <a:off x="3235132" y="4661368"/>
            <a:ext cx="2361410" cy="500324"/>
          </a:xfrm>
          <a:custGeom>
            <a:avLst/>
            <a:gdLst/>
            <a:ahLst/>
            <a:cxnLst/>
            <a:rect r="r" b="b" t="t" l="l"/>
            <a:pathLst>
              <a:path h="500324" w="2361410">
                <a:moveTo>
                  <a:pt x="0" y="0"/>
                </a:moveTo>
                <a:lnTo>
                  <a:pt x="2361410" y="0"/>
                </a:lnTo>
                <a:lnTo>
                  <a:pt x="2361410" y="500324"/>
                </a:lnTo>
                <a:lnTo>
                  <a:pt x="0" y="500324"/>
                </a:lnTo>
                <a:lnTo>
                  <a:pt x="0" y="0"/>
                </a:lnTo>
                <a:close/>
              </a:path>
            </a:pathLst>
          </a:custGeom>
          <a:blipFill>
            <a:blip r:embed="rId2"/>
            <a:stretch>
              <a:fillRect l="0" t="0" r="0" b="0"/>
            </a:stretch>
          </a:blipFill>
        </p:spPr>
      </p:sp>
      <p:sp>
        <p:nvSpPr>
          <p:cNvPr name="Freeform 19" id="19"/>
          <p:cNvSpPr/>
          <p:nvPr/>
        </p:nvSpPr>
        <p:spPr>
          <a:xfrm flipH="false" flipV="false" rot="0">
            <a:off x="5240684" y="5963293"/>
            <a:ext cx="1091654" cy="837495"/>
          </a:xfrm>
          <a:custGeom>
            <a:avLst/>
            <a:gdLst/>
            <a:ahLst/>
            <a:cxnLst/>
            <a:rect r="r" b="b" t="t" l="l"/>
            <a:pathLst>
              <a:path h="837495" w="1091654">
                <a:moveTo>
                  <a:pt x="0" y="0"/>
                </a:moveTo>
                <a:lnTo>
                  <a:pt x="1091654" y="0"/>
                </a:lnTo>
                <a:lnTo>
                  <a:pt x="1091654" y="837495"/>
                </a:lnTo>
                <a:lnTo>
                  <a:pt x="0" y="837495"/>
                </a:lnTo>
                <a:lnTo>
                  <a:pt x="0" y="0"/>
                </a:lnTo>
                <a:close/>
              </a:path>
            </a:pathLst>
          </a:custGeom>
          <a:blipFill>
            <a:blip r:embed="rId3"/>
            <a:stretch>
              <a:fillRect l="0" t="0" r="0" b="0"/>
            </a:stretch>
          </a:blipFill>
        </p:spPr>
      </p:sp>
      <p:grpSp>
        <p:nvGrpSpPr>
          <p:cNvPr name="Group 20" id="20"/>
          <p:cNvGrpSpPr/>
          <p:nvPr/>
        </p:nvGrpSpPr>
        <p:grpSpPr>
          <a:xfrm rot="0">
            <a:off x="3010621" y="7244497"/>
            <a:ext cx="83181" cy="16175"/>
            <a:chOff x="0" y="0"/>
            <a:chExt cx="173395" cy="33718"/>
          </a:xfrm>
        </p:grpSpPr>
        <p:sp>
          <p:nvSpPr>
            <p:cNvPr name="Freeform 21" id="21"/>
            <p:cNvSpPr/>
            <p:nvPr/>
          </p:nvSpPr>
          <p:spPr>
            <a:xfrm flipH="false" flipV="false" rot="0">
              <a:off x="0" y="0"/>
              <a:ext cx="173395" cy="33718"/>
            </a:xfrm>
            <a:custGeom>
              <a:avLst/>
              <a:gdLst/>
              <a:ahLst/>
              <a:cxnLst/>
              <a:rect r="r" b="b" t="t" l="l"/>
              <a:pathLst>
                <a:path h="33718" w="173395">
                  <a:moveTo>
                    <a:pt x="0" y="0"/>
                  </a:moveTo>
                  <a:lnTo>
                    <a:pt x="173395" y="0"/>
                  </a:lnTo>
                  <a:lnTo>
                    <a:pt x="173395" y="33718"/>
                  </a:lnTo>
                  <a:lnTo>
                    <a:pt x="0" y="33718"/>
                  </a:lnTo>
                  <a:close/>
                </a:path>
              </a:pathLst>
            </a:custGeom>
            <a:solidFill>
              <a:srgbClr val="3A839C"/>
            </a:solidFill>
          </p:spPr>
        </p:sp>
        <p:sp>
          <p:nvSpPr>
            <p:cNvPr name="TextBox 22" id="22"/>
            <p:cNvSpPr txBox="true"/>
            <p:nvPr/>
          </p:nvSpPr>
          <p:spPr>
            <a:xfrm>
              <a:off x="0" y="0"/>
              <a:ext cx="173395" cy="33718"/>
            </a:xfrm>
            <a:prstGeom prst="rect">
              <a:avLst/>
            </a:prstGeom>
          </p:spPr>
          <p:txBody>
            <a:bodyPr anchor="ctr" rtlCol="false" tIns="8495" lIns="8495" bIns="8495" rIns="8495"/>
            <a:lstStyle/>
            <a:p>
              <a:pPr algn="ctr">
                <a:lnSpc>
                  <a:spcPts val="1437"/>
                </a:lnSpc>
              </a:pPr>
            </a:p>
          </p:txBody>
        </p:sp>
      </p:grpSp>
      <p:grpSp>
        <p:nvGrpSpPr>
          <p:cNvPr name="Group 23" id="23"/>
          <p:cNvGrpSpPr/>
          <p:nvPr/>
        </p:nvGrpSpPr>
        <p:grpSpPr>
          <a:xfrm rot="0">
            <a:off x="6877530" y="6021128"/>
            <a:ext cx="2659538" cy="779660"/>
            <a:chOff x="0" y="0"/>
            <a:chExt cx="3546050" cy="1039547"/>
          </a:xfrm>
        </p:grpSpPr>
        <p:sp>
          <p:nvSpPr>
            <p:cNvPr name="Freeform 24" id="24"/>
            <p:cNvSpPr/>
            <p:nvPr/>
          </p:nvSpPr>
          <p:spPr>
            <a:xfrm flipH="false" flipV="false" rot="0">
              <a:off x="645753" y="0"/>
              <a:ext cx="2254545" cy="652879"/>
            </a:xfrm>
            <a:custGeom>
              <a:avLst/>
              <a:gdLst/>
              <a:ahLst/>
              <a:cxnLst/>
              <a:rect r="r" b="b" t="t" l="l"/>
              <a:pathLst>
                <a:path h="652879" w="2254545">
                  <a:moveTo>
                    <a:pt x="0" y="0"/>
                  </a:moveTo>
                  <a:lnTo>
                    <a:pt x="2254544" y="0"/>
                  </a:lnTo>
                  <a:lnTo>
                    <a:pt x="2254544" y="652879"/>
                  </a:lnTo>
                  <a:lnTo>
                    <a:pt x="0" y="652879"/>
                  </a:lnTo>
                  <a:lnTo>
                    <a:pt x="0" y="0"/>
                  </a:lnTo>
                  <a:close/>
                </a:path>
              </a:pathLst>
            </a:custGeom>
            <a:blipFill>
              <a:blip r:embed="rId4"/>
              <a:stretch>
                <a:fillRect l="0" t="0" r="0" b="0"/>
              </a:stretch>
            </a:blipFill>
          </p:spPr>
        </p:sp>
        <p:sp>
          <p:nvSpPr>
            <p:cNvPr name="TextBox 25" id="25"/>
            <p:cNvSpPr txBox="true"/>
            <p:nvPr/>
          </p:nvSpPr>
          <p:spPr>
            <a:xfrm rot="0">
              <a:off x="0" y="643354"/>
              <a:ext cx="3546050" cy="396193"/>
            </a:xfrm>
            <a:prstGeom prst="rect">
              <a:avLst/>
            </a:prstGeom>
          </p:spPr>
          <p:txBody>
            <a:bodyPr anchor="t" rtlCol="false" tIns="0" lIns="0" bIns="0" rIns="0">
              <a:spAutoFit/>
            </a:bodyPr>
            <a:lstStyle/>
            <a:p>
              <a:pPr algn="ctr">
                <a:lnSpc>
                  <a:spcPts val="1205"/>
                </a:lnSpc>
              </a:pPr>
              <a:r>
                <a:rPr lang="en-US" sz="1004">
                  <a:solidFill>
                    <a:srgbClr val="000000"/>
                  </a:solidFill>
                  <a:latin typeface="Montserrat Classic"/>
                </a:rPr>
                <a:t>For more information, please visit www.LouisianaLawyersinLibraries.org</a:t>
              </a:r>
            </a:p>
          </p:txBody>
        </p:sp>
      </p:grpSp>
      <p:grpSp>
        <p:nvGrpSpPr>
          <p:cNvPr name="Group 26" id="26"/>
          <p:cNvGrpSpPr/>
          <p:nvPr/>
        </p:nvGrpSpPr>
        <p:grpSpPr>
          <a:xfrm rot="0">
            <a:off x="-73157" y="6915775"/>
            <a:ext cx="10223552" cy="856625"/>
            <a:chOff x="0" y="0"/>
            <a:chExt cx="3563766" cy="298606"/>
          </a:xfrm>
        </p:grpSpPr>
        <p:sp>
          <p:nvSpPr>
            <p:cNvPr name="Freeform 27" id="27"/>
            <p:cNvSpPr/>
            <p:nvPr/>
          </p:nvSpPr>
          <p:spPr>
            <a:xfrm flipH="false" flipV="false" rot="0">
              <a:off x="0" y="0"/>
              <a:ext cx="3563765" cy="298606"/>
            </a:xfrm>
            <a:custGeom>
              <a:avLst/>
              <a:gdLst/>
              <a:ahLst/>
              <a:cxnLst/>
              <a:rect r="r" b="b" t="t" l="l"/>
              <a:pathLst>
                <a:path h="298606" w="3563765">
                  <a:moveTo>
                    <a:pt x="0" y="0"/>
                  </a:moveTo>
                  <a:lnTo>
                    <a:pt x="3563765" y="0"/>
                  </a:lnTo>
                  <a:lnTo>
                    <a:pt x="3563765" y="298606"/>
                  </a:lnTo>
                  <a:lnTo>
                    <a:pt x="0" y="298606"/>
                  </a:lnTo>
                  <a:close/>
                </a:path>
              </a:pathLst>
            </a:custGeom>
            <a:solidFill>
              <a:srgbClr val="FFFFFF"/>
            </a:solidFill>
          </p:spPr>
        </p:sp>
        <p:sp>
          <p:nvSpPr>
            <p:cNvPr name="TextBox 28" id="28"/>
            <p:cNvSpPr txBox="true"/>
            <p:nvPr/>
          </p:nvSpPr>
          <p:spPr>
            <a:xfrm>
              <a:off x="0" y="0"/>
              <a:ext cx="3563766" cy="298606"/>
            </a:xfrm>
            <a:prstGeom prst="rect">
              <a:avLst/>
            </a:prstGeom>
          </p:spPr>
          <p:txBody>
            <a:bodyPr anchor="ctr" rtlCol="false" tIns="50800" lIns="50800" bIns="50800" rIns="50800"/>
            <a:lstStyle/>
            <a:p>
              <a:pPr algn="ctr">
                <a:lnSpc>
                  <a:spcPts val="1437"/>
                </a:lnSpc>
              </a:pPr>
            </a:p>
          </p:txBody>
        </p:sp>
      </p:grpSp>
      <p:sp>
        <p:nvSpPr>
          <p:cNvPr name="Freeform 29" id="29"/>
          <p:cNvSpPr/>
          <p:nvPr/>
        </p:nvSpPr>
        <p:spPr>
          <a:xfrm flipH="false" flipV="false" rot="0">
            <a:off x="8364343" y="4760387"/>
            <a:ext cx="1115575" cy="1115575"/>
          </a:xfrm>
          <a:custGeom>
            <a:avLst/>
            <a:gdLst/>
            <a:ahLst/>
            <a:cxnLst/>
            <a:rect r="r" b="b" t="t" l="l"/>
            <a:pathLst>
              <a:path h="1115575" w="1115575">
                <a:moveTo>
                  <a:pt x="0" y="0"/>
                </a:moveTo>
                <a:lnTo>
                  <a:pt x="1115575" y="0"/>
                </a:lnTo>
                <a:lnTo>
                  <a:pt x="1115575" y="1115575"/>
                </a:lnTo>
                <a:lnTo>
                  <a:pt x="0" y="1115575"/>
                </a:lnTo>
                <a:lnTo>
                  <a:pt x="0" y="0"/>
                </a:lnTo>
                <a:close/>
              </a:path>
            </a:pathLst>
          </a:custGeom>
          <a:blipFill>
            <a:blip r:embed="rId5"/>
            <a:stretch>
              <a:fillRect l="0" t="0" r="0" b="0"/>
            </a:stretch>
          </a:blipFill>
        </p:spPr>
      </p:sp>
      <p:sp>
        <p:nvSpPr>
          <p:cNvPr name="TextBox 30" id="30"/>
          <p:cNvSpPr txBox="true"/>
          <p:nvPr/>
        </p:nvSpPr>
        <p:spPr>
          <a:xfrm rot="0">
            <a:off x="1045077" y="-74971"/>
            <a:ext cx="8206226" cy="919979"/>
          </a:xfrm>
          <a:prstGeom prst="rect">
            <a:avLst/>
          </a:prstGeom>
        </p:spPr>
        <p:txBody>
          <a:bodyPr anchor="t" rtlCol="false" tIns="0" lIns="0" bIns="0" rIns="0">
            <a:spAutoFit/>
          </a:bodyPr>
          <a:lstStyle/>
          <a:p>
            <a:pPr algn="ctr">
              <a:lnSpc>
                <a:spcPts val="7567"/>
              </a:lnSpc>
              <a:spcBef>
                <a:spcPct val="0"/>
              </a:spcBef>
            </a:pPr>
            <a:r>
              <a:rPr lang="en-US" sz="5405" u="sng">
                <a:solidFill>
                  <a:srgbClr val="FFFFFF"/>
                </a:solidFill>
                <a:latin typeface="Montserrat Classic Bold"/>
              </a:rPr>
              <a:t>Free</a:t>
            </a:r>
            <a:r>
              <a:rPr lang="en-US" sz="5405">
                <a:solidFill>
                  <a:srgbClr val="FFFFFF"/>
                </a:solidFill>
                <a:latin typeface="Montserrat Classic Bold"/>
              </a:rPr>
              <a:t> Legal Workshop!</a:t>
            </a:r>
          </a:p>
        </p:txBody>
      </p:sp>
      <p:sp>
        <p:nvSpPr>
          <p:cNvPr name="TextBox 31" id="31"/>
          <p:cNvSpPr txBox="true"/>
          <p:nvPr/>
        </p:nvSpPr>
        <p:spPr>
          <a:xfrm rot="0">
            <a:off x="3052211" y="2396760"/>
            <a:ext cx="6347207" cy="510524"/>
          </a:xfrm>
          <a:prstGeom prst="rect">
            <a:avLst/>
          </a:prstGeom>
        </p:spPr>
        <p:txBody>
          <a:bodyPr anchor="t" rtlCol="false" tIns="0" lIns="0" bIns="0" rIns="0">
            <a:spAutoFit/>
          </a:bodyPr>
          <a:lstStyle/>
          <a:p>
            <a:pPr algn="l">
              <a:lnSpc>
                <a:spcPts val="1391"/>
              </a:lnSpc>
            </a:pPr>
            <a:r>
              <a:rPr lang="en-US" sz="1200" spc="-30">
                <a:solidFill>
                  <a:srgbClr val="000000"/>
                </a:solidFill>
                <a:latin typeface="Montserrat Classic"/>
              </a:rPr>
              <a:t>During this presentation, a</a:t>
            </a:r>
            <a:r>
              <a:rPr lang="en-US" sz="1200" spc="-30">
                <a:solidFill>
                  <a:srgbClr val="000000"/>
                </a:solidFill>
                <a:latin typeface="Montserrat Classic"/>
              </a:rPr>
              <a:t>ttorney Molly MacKenzie with Southeast Louisiana Legal Services will discuss what you need to know about filing for divorce and your rights. After the presentation, you can ask questions as time allows.</a:t>
            </a:r>
          </a:p>
        </p:txBody>
      </p:sp>
      <p:sp>
        <p:nvSpPr>
          <p:cNvPr name="TextBox 32" id="32"/>
          <p:cNvSpPr txBox="true"/>
          <p:nvPr/>
        </p:nvSpPr>
        <p:spPr>
          <a:xfrm rot="0">
            <a:off x="5722725" y="4613743"/>
            <a:ext cx="2812013" cy="471772"/>
          </a:xfrm>
          <a:prstGeom prst="rect">
            <a:avLst/>
          </a:prstGeom>
        </p:spPr>
        <p:txBody>
          <a:bodyPr anchor="t" rtlCol="false" tIns="0" lIns="0" bIns="0" rIns="0">
            <a:spAutoFit/>
          </a:bodyPr>
          <a:lstStyle/>
          <a:p>
            <a:pPr algn="l">
              <a:lnSpc>
                <a:spcPts val="3920"/>
              </a:lnSpc>
            </a:pPr>
            <a:r>
              <a:rPr lang="en-US" sz="2800">
                <a:solidFill>
                  <a:srgbClr val="000000"/>
                </a:solidFill>
                <a:latin typeface="Playfair Display Bold"/>
              </a:rPr>
              <a:t>Facebook Page </a:t>
            </a:r>
          </a:p>
        </p:txBody>
      </p:sp>
      <p:sp>
        <p:nvSpPr>
          <p:cNvPr name="TextBox 33" id="33"/>
          <p:cNvSpPr txBox="true"/>
          <p:nvPr/>
        </p:nvSpPr>
        <p:spPr>
          <a:xfrm rot="0">
            <a:off x="3235132" y="5172142"/>
            <a:ext cx="5129211" cy="575746"/>
          </a:xfrm>
          <a:prstGeom prst="rect">
            <a:avLst/>
          </a:prstGeom>
        </p:spPr>
        <p:txBody>
          <a:bodyPr anchor="t" rtlCol="false" tIns="0" lIns="0" bIns="0" rIns="0">
            <a:spAutoFit/>
          </a:bodyPr>
          <a:lstStyle/>
          <a:p>
            <a:pPr algn="l">
              <a:lnSpc>
                <a:spcPts val="2380"/>
              </a:lnSpc>
            </a:pPr>
            <a:r>
              <a:rPr lang="en-US" sz="1700">
                <a:solidFill>
                  <a:srgbClr val="000000"/>
                </a:solidFill>
                <a:latin typeface="Playfair Display Bold"/>
              </a:rPr>
              <a:t>or register to participate on Zoom with the QR code or visit:   https://</a:t>
            </a:r>
            <a:r>
              <a:rPr lang="en-US" sz="1700" u="sng">
                <a:solidFill>
                  <a:srgbClr val="000000"/>
                </a:solidFill>
                <a:latin typeface="Playfair Display Bold"/>
                <a:hlinkClick r:id="rId6" tooltip="https://bit.ly/LawTalksDivorce"/>
              </a:rPr>
              <a:t>bit.ly/LawTalksDivorce</a:t>
            </a:r>
          </a:p>
        </p:txBody>
      </p:sp>
      <p:sp>
        <p:nvSpPr>
          <p:cNvPr name="TextBox 34" id="34"/>
          <p:cNvSpPr txBox="true"/>
          <p:nvPr/>
        </p:nvSpPr>
        <p:spPr>
          <a:xfrm rot="0">
            <a:off x="65302" y="7012618"/>
            <a:ext cx="9927795" cy="672134"/>
          </a:xfrm>
          <a:prstGeom prst="rect">
            <a:avLst/>
          </a:prstGeom>
        </p:spPr>
        <p:txBody>
          <a:bodyPr anchor="t" rtlCol="false" tIns="0" lIns="0" bIns="0" rIns="0">
            <a:spAutoFit/>
          </a:bodyPr>
          <a:lstStyle/>
          <a:p>
            <a:pPr algn="ctr">
              <a:lnSpc>
                <a:spcPts val="1079"/>
              </a:lnSpc>
            </a:pPr>
            <a:r>
              <a:rPr lang="en-US" sz="999">
                <a:solidFill>
                  <a:srgbClr val="000000"/>
                </a:solidFill>
                <a:latin typeface="Montserrat Classic Bold"/>
              </a:rPr>
              <a:t>Disclaimer</a:t>
            </a:r>
            <a:r>
              <a:rPr lang="en-US" sz="999">
                <a:solidFill>
                  <a:srgbClr val="000000"/>
                </a:solidFill>
                <a:latin typeface="Montserrat Classic"/>
              </a:rPr>
              <a:t>: </a:t>
            </a:r>
            <a:r>
              <a:rPr lang="en-US" sz="999">
                <a:solidFill>
                  <a:srgbClr val="000000"/>
                </a:solidFill>
                <a:latin typeface="Montserrat Classic"/>
              </a:rPr>
              <a:t>The LSBA’s inclusion of a program in its programming is not to be deemed a statement or an endorsement of the views expressed therein by the LSBA or any member of the LSBA. Speakers on LSBA programs were carefully selected for their knowledge, but neither the LSBA nor the speaker warrant that the presentations or materials were free of errors, or will continue to be accurate. Statements in the presentations and their materials should be verified before relying on them. Opinions expressed are those of the speakers and do not necessarily reflect opinions of the LSBA, its sections, or committees. Views expressed are those of the authors and contributors only.</a:t>
            </a:r>
          </a:p>
        </p:txBody>
      </p:sp>
      <p:sp>
        <p:nvSpPr>
          <p:cNvPr name="Freeform 35" id="35"/>
          <p:cNvSpPr/>
          <p:nvPr/>
        </p:nvSpPr>
        <p:spPr>
          <a:xfrm flipH="false" flipV="false" rot="0">
            <a:off x="777240" y="5935060"/>
            <a:ext cx="2788084" cy="837495"/>
          </a:xfrm>
          <a:custGeom>
            <a:avLst/>
            <a:gdLst/>
            <a:ahLst/>
            <a:cxnLst/>
            <a:rect r="r" b="b" t="t" l="l"/>
            <a:pathLst>
              <a:path h="837495" w="2788084">
                <a:moveTo>
                  <a:pt x="0" y="0"/>
                </a:moveTo>
                <a:lnTo>
                  <a:pt x="2788084" y="0"/>
                </a:lnTo>
                <a:lnTo>
                  <a:pt x="2788084" y="837496"/>
                </a:lnTo>
                <a:lnTo>
                  <a:pt x="0" y="837496"/>
                </a:lnTo>
                <a:lnTo>
                  <a:pt x="0" y="0"/>
                </a:lnTo>
                <a:close/>
              </a:path>
            </a:pathLst>
          </a:custGeom>
          <a:blipFill>
            <a:blip r:embed="rId7"/>
            <a:stretch>
              <a:fillRect l="0" t="0" r="0" b="0"/>
            </a:stretch>
          </a:blipFill>
        </p:spPr>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9419" y="-358082"/>
            <a:ext cx="5029200" cy="8021259"/>
            <a:chOff x="0" y="0"/>
            <a:chExt cx="2408296" cy="3841082"/>
          </a:xfrm>
        </p:grpSpPr>
        <p:sp>
          <p:nvSpPr>
            <p:cNvPr name="Freeform 3" id="3"/>
            <p:cNvSpPr/>
            <p:nvPr/>
          </p:nvSpPr>
          <p:spPr>
            <a:xfrm flipH="false" flipV="false" rot="0">
              <a:off x="0" y="0"/>
              <a:ext cx="2408296" cy="3841082"/>
            </a:xfrm>
            <a:custGeom>
              <a:avLst/>
              <a:gdLst/>
              <a:ahLst/>
              <a:cxnLst/>
              <a:rect r="r" b="b" t="t" l="l"/>
              <a:pathLst>
                <a:path h="3841082" w="2408296">
                  <a:moveTo>
                    <a:pt x="0" y="0"/>
                  </a:moveTo>
                  <a:lnTo>
                    <a:pt x="2408296" y="0"/>
                  </a:lnTo>
                  <a:lnTo>
                    <a:pt x="2408296" y="3841082"/>
                  </a:lnTo>
                  <a:lnTo>
                    <a:pt x="0" y="3841082"/>
                  </a:lnTo>
                  <a:close/>
                </a:path>
              </a:pathLst>
            </a:custGeom>
            <a:solidFill>
              <a:srgbClr val="599CAD"/>
            </a:solidFill>
          </p:spPr>
        </p:sp>
        <p:sp>
          <p:nvSpPr>
            <p:cNvPr name="TextBox 4" id="4"/>
            <p:cNvSpPr txBox="true"/>
            <p:nvPr/>
          </p:nvSpPr>
          <p:spPr>
            <a:xfrm>
              <a:off x="0" y="-19050"/>
              <a:ext cx="2408296" cy="3860132"/>
            </a:xfrm>
            <a:prstGeom prst="rect">
              <a:avLst/>
            </a:prstGeom>
          </p:spPr>
          <p:txBody>
            <a:bodyPr anchor="ctr" rtlCol="false" tIns="27940" lIns="27940" bIns="27940" rIns="27940"/>
            <a:lstStyle/>
            <a:p>
              <a:pPr algn="ctr">
                <a:lnSpc>
                  <a:spcPts val="1086"/>
                </a:lnSpc>
              </a:pPr>
            </a:p>
          </p:txBody>
        </p:sp>
      </p:grpSp>
      <p:sp>
        <p:nvSpPr>
          <p:cNvPr name="AutoShape 5" id="5"/>
          <p:cNvSpPr/>
          <p:nvPr/>
        </p:nvSpPr>
        <p:spPr>
          <a:xfrm>
            <a:off x="5029200" y="-214896"/>
            <a:ext cx="0" cy="8029579"/>
          </a:xfrm>
          <a:prstGeom prst="line">
            <a:avLst/>
          </a:prstGeom>
          <a:ln cap="flat" w="95250">
            <a:solidFill>
              <a:srgbClr val="000000"/>
            </a:solidFill>
            <a:prstDash val="solid"/>
            <a:headEnd type="none" len="sm" w="sm"/>
            <a:tailEnd type="none" len="sm" w="sm"/>
          </a:ln>
        </p:spPr>
      </p:sp>
      <p:grpSp>
        <p:nvGrpSpPr>
          <p:cNvPr name="Group 6" id="6"/>
          <p:cNvGrpSpPr/>
          <p:nvPr/>
        </p:nvGrpSpPr>
        <p:grpSpPr>
          <a:xfrm rot="0">
            <a:off x="5029200" y="-156584"/>
            <a:ext cx="5029200" cy="8029579"/>
            <a:chOff x="0" y="0"/>
            <a:chExt cx="2408296" cy="3845066"/>
          </a:xfrm>
        </p:grpSpPr>
        <p:sp>
          <p:nvSpPr>
            <p:cNvPr name="Freeform 7" id="7"/>
            <p:cNvSpPr/>
            <p:nvPr/>
          </p:nvSpPr>
          <p:spPr>
            <a:xfrm flipH="false" flipV="false" rot="0">
              <a:off x="0" y="0"/>
              <a:ext cx="2408296" cy="3845066"/>
            </a:xfrm>
            <a:custGeom>
              <a:avLst/>
              <a:gdLst/>
              <a:ahLst/>
              <a:cxnLst/>
              <a:rect r="r" b="b" t="t" l="l"/>
              <a:pathLst>
                <a:path h="3845066" w="2408296">
                  <a:moveTo>
                    <a:pt x="0" y="0"/>
                  </a:moveTo>
                  <a:lnTo>
                    <a:pt x="2408296" y="0"/>
                  </a:lnTo>
                  <a:lnTo>
                    <a:pt x="2408296" y="3845066"/>
                  </a:lnTo>
                  <a:lnTo>
                    <a:pt x="0" y="3845066"/>
                  </a:lnTo>
                  <a:close/>
                </a:path>
              </a:pathLst>
            </a:custGeom>
            <a:solidFill>
              <a:srgbClr val="3A839C"/>
            </a:solidFill>
          </p:spPr>
        </p:sp>
        <p:sp>
          <p:nvSpPr>
            <p:cNvPr name="TextBox 8" id="8"/>
            <p:cNvSpPr txBox="true"/>
            <p:nvPr/>
          </p:nvSpPr>
          <p:spPr>
            <a:xfrm>
              <a:off x="0" y="-19050"/>
              <a:ext cx="2408296" cy="3864116"/>
            </a:xfrm>
            <a:prstGeom prst="rect">
              <a:avLst/>
            </a:prstGeom>
          </p:spPr>
          <p:txBody>
            <a:bodyPr anchor="ctr" rtlCol="false" tIns="27940" lIns="27940" bIns="27940" rIns="27940"/>
            <a:lstStyle/>
            <a:p>
              <a:pPr algn="ctr">
                <a:lnSpc>
                  <a:spcPts val="1086"/>
                </a:lnSpc>
              </a:pPr>
            </a:p>
          </p:txBody>
        </p:sp>
      </p:grpSp>
      <p:grpSp>
        <p:nvGrpSpPr>
          <p:cNvPr name="Group 9" id="9"/>
          <p:cNvGrpSpPr/>
          <p:nvPr/>
        </p:nvGrpSpPr>
        <p:grpSpPr>
          <a:xfrm rot="0">
            <a:off x="578482" y="985203"/>
            <a:ext cx="4700065" cy="613499"/>
            <a:chOff x="0" y="0"/>
            <a:chExt cx="2250686" cy="293782"/>
          </a:xfrm>
        </p:grpSpPr>
        <p:sp>
          <p:nvSpPr>
            <p:cNvPr name="Freeform 10" id="10"/>
            <p:cNvSpPr/>
            <p:nvPr/>
          </p:nvSpPr>
          <p:spPr>
            <a:xfrm flipH="false" flipV="false" rot="0">
              <a:off x="0" y="0"/>
              <a:ext cx="2250686" cy="293782"/>
            </a:xfrm>
            <a:custGeom>
              <a:avLst/>
              <a:gdLst/>
              <a:ahLst/>
              <a:cxnLst/>
              <a:rect r="r" b="b" t="t" l="l"/>
              <a:pathLst>
                <a:path h="293782" w="2250686">
                  <a:moveTo>
                    <a:pt x="0" y="0"/>
                  </a:moveTo>
                  <a:lnTo>
                    <a:pt x="2250686" y="0"/>
                  </a:lnTo>
                  <a:lnTo>
                    <a:pt x="2250686" y="293782"/>
                  </a:lnTo>
                  <a:lnTo>
                    <a:pt x="0" y="293782"/>
                  </a:lnTo>
                  <a:close/>
                </a:path>
              </a:pathLst>
            </a:custGeom>
            <a:solidFill>
              <a:srgbClr val="000000"/>
            </a:solidFill>
          </p:spPr>
        </p:sp>
        <p:sp>
          <p:nvSpPr>
            <p:cNvPr name="TextBox 11" id="11"/>
            <p:cNvSpPr txBox="true"/>
            <p:nvPr/>
          </p:nvSpPr>
          <p:spPr>
            <a:xfrm>
              <a:off x="0" y="-57150"/>
              <a:ext cx="2250686" cy="350932"/>
            </a:xfrm>
            <a:prstGeom prst="rect">
              <a:avLst/>
            </a:prstGeom>
          </p:spPr>
          <p:txBody>
            <a:bodyPr anchor="ctr" rtlCol="false" tIns="6985" lIns="6985" bIns="6985" rIns="6985"/>
            <a:lstStyle/>
            <a:p>
              <a:pPr algn="ctr">
                <a:lnSpc>
                  <a:spcPts val="4060"/>
                </a:lnSpc>
              </a:pPr>
              <a:r>
                <a:rPr lang="en-US" sz="2900">
                  <a:solidFill>
                    <a:srgbClr val="FFFFFF"/>
                  </a:solidFill>
                  <a:latin typeface="Montserrat Classic Bold"/>
                </a:rPr>
                <a:t>Law Talks:</a:t>
              </a:r>
            </a:p>
          </p:txBody>
        </p:sp>
      </p:grpSp>
      <p:grpSp>
        <p:nvGrpSpPr>
          <p:cNvPr name="Group 12" id="12"/>
          <p:cNvGrpSpPr/>
          <p:nvPr/>
        </p:nvGrpSpPr>
        <p:grpSpPr>
          <a:xfrm rot="0">
            <a:off x="578482" y="1846980"/>
            <a:ext cx="8901435" cy="3900908"/>
            <a:chOff x="0" y="0"/>
            <a:chExt cx="4043615" cy="1772048"/>
          </a:xfrm>
        </p:grpSpPr>
        <p:sp>
          <p:nvSpPr>
            <p:cNvPr name="Freeform 13" id="13"/>
            <p:cNvSpPr/>
            <p:nvPr/>
          </p:nvSpPr>
          <p:spPr>
            <a:xfrm flipH="false" flipV="false" rot="0">
              <a:off x="0" y="0"/>
              <a:ext cx="4043615" cy="1772048"/>
            </a:xfrm>
            <a:custGeom>
              <a:avLst/>
              <a:gdLst/>
              <a:ahLst/>
              <a:cxnLst/>
              <a:rect r="r" b="b" t="t" l="l"/>
              <a:pathLst>
                <a:path h="1772048" w="4043615">
                  <a:moveTo>
                    <a:pt x="0" y="0"/>
                  </a:moveTo>
                  <a:lnTo>
                    <a:pt x="4043615" y="0"/>
                  </a:lnTo>
                  <a:lnTo>
                    <a:pt x="4043615" y="1772048"/>
                  </a:lnTo>
                  <a:lnTo>
                    <a:pt x="0" y="1772048"/>
                  </a:lnTo>
                  <a:close/>
                </a:path>
              </a:pathLst>
            </a:custGeom>
            <a:solidFill>
              <a:srgbClr val="FFFFFF"/>
            </a:solidFill>
          </p:spPr>
        </p:sp>
        <p:sp>
          <p:nvSpPr>
            <p:cNvPr name="TextBox 14" id="14"/>
            <p:cNvSpPr txBox="true"/>
            <p:nvPr/>
          </p:nvSpPr>
          <p:spPr>
            <a:xfrm>
              <a:off x="0" y="19050"/>
              <a:ext cx="4043615" cy="1752998"/>
            </a:xfrm>
            <a:prstGeom prst="rect">
              <a:avLst/>
            </a:prstGeom>
          </p:spPr>
          <p:txBody>
            <a:bodyPr anchor="ctr" rtlCol="false" tIns="0" lIns="0" bIns="0" rIns="0"/>
            <a:lstStyle/>
            <a:p>
              <a:pPr algn="ctr">
                <a:lnSpc>
                  <a:spcPts val="1224"/>
                </a:lnSpc>
              </a:pPr>
            </a:p>
          </p:txBody>
        </p:sp>
      </p:grpSp>
      <p:grpSp>
        <p:nvGrpSpPr>
          <p:cNvPr name="Group 15" id="15"/>
          <p:cNvGrpSpPr/>
          <p:nvPr/>
        </p:nvGrpSpPr>
        <p:grpSpPr>
          <a:xfrm rot="0">
            <a:off x="578482" y="1557207"/>
            <a:ext cx="8901435" cy="4234979"/>
            <a:chOff x="0" y="0"/>
            <a:chExt cx="4043615" cy="1923805"/>
          </a:xfrm>
        </p:grpSpPr>
        <p:sp>
          <p:nvSpPr>
            <p:cNvPr name="Freeform 16" id="16"/>
            <p:cNvSpPr/>
            <p:nvPr/>
          </p:nvSpPr>
          <p:spPr>
            <a:xfrm flipH="false" flipV="false" rot="0">
              <a:off x="0" y="0"/>
              <a:ext cx="4043615" cy="1923805"/>
            </a:xfrm>
            <a:custGeom>
              <a:avLst/>
              <a:gdLst/>
              <a:ahLst/>
              <a:cxnLst/>
              <a:rect r="r" b="b" t="t" l="l"/>
              <a:pathLst>
                <a:path h="1923805" w="4043615">
                  <a:moveTo>
                    <a:pt x="0" y="0"/>
                  </a:moveTo>
                  <a:lnTo>
                    <a:pt x="4043615" y="0"/>
                  </a:lnTo>
                  <a:lnTo>
                    <a:pt x="4043615" y="1923805"/>
                  </a:lnTo>
                  <a:lnTo>
                    <a:pt x="0" y="1923805"/>
                  </a:lnTo>
                  <a:close/>
                </a:path>
              </a:pathLst>
            </a:custGeom>
            <a:solidFill>
              <a:srgbClr val="FFFFFF"/>
            </a:solidFill>
          </p:spPr>
        </p:sp>
        <p:sp>
          <p:nvSpPr>
            <p:cNvPr name="TextBox 17" id="17"/>
            <p:cNvSpPr txBox="true"/>
            <p:nvPr/>
          </p:nvSpPr>
          <p:spPr>
            <a:xfrm>
              <a:off x="0" y="9525"/>
              <a:ext cx="4043615" cy="1914280"/>
            </a:xfrm>
            <a:prstGeom prst="rect">
              <a:avLst/>
            </a:prstGeom>
          </p:spPr>
          <p:txBody>
            <a:bodyPr anchor="ctr" rtlCol="false" tIns="0" lIns="0" bIns="0" rIns="0"/>
            <a:lstStyle/>
            <a:p>
              <a:pPr algn="l">
                <a:lnSpc>
                  <a:spcPts val="3558"/>
                </a:lnSpc>
              </a:pPr>
              <a:r>
                <a:rPr lang="en-US" sz="3094" spc="-74">
                  <a:solidFill>
                    <a:srgbClr val="000000"/>
                  </a:solidFill>
                  <a:latin typeface="Playfair Display"/>
                </a:rPr>
                <a:t>            Topic:</a:t>
              </a:r>
              <a:r>
                <a:rPr lang="en-US" sz="3094" spc="-74">
                  <a:solidFill>
                    <a:srgbClr val="000000"/>
                  </a:solidFill>
                  <a:latin typeface="Playfair Display Bold"/>
                </a:rPr>
                <a:t>    Divorce           </a:t>
              </a:r>
            </a:p>
            <a:p>
              <a:pPr algn="ctr">
                <a:lnSpc>
                  <a:spcPts val="3558"/>
                </a:lnSpc>
              </a:pPr>
            </a:p>
            <a:p>
              <a:pPr algn="ctr">
                <a:lnSpc>
                  <a:spcPts val="3558"/>
                </a:lnSpc>
              </a:pPr>
            </a:p>
            <a:p>
              <a:pPr algn="ctr">
                <a:lnSpc>
                  <a:spcPts val="3558"/>
                </a:lnSpc>
              </a:pPr>
              <a:r>
                <a:rPr lang="en-US" sz="3094" spc="-74">
                  <a:solidFill>
                    <a:srgbClr val="000000"/>
                  </a:solidFill>
                  <a:latin typeface="Playfair Display"/>
                </a:rPr>
                <a:t>When:    </a:t>
              </a:r>
              <a:r>
                <a:rPr lang="en-US" sz="3094" spc="-74">
                  <a:solidFill>
                    <a:srgbClr val="000000"/>
                  </a:solidFill>
                  <a:latin typeface="Playfair Display Bold"/>
                </a:rPr>
                <a:t>Wednesday, August 21, 2024 </a:t>
              </a:r>
            </a:p>
            <a:p>
              <a:pPr algn="ctr">
                <a:lnSpc>
                  <a:spcPts val="3558"/>
                </a:lnSpc>
              </a:pPr>
              <a:r>
                <a:rPr lang="en-US" sz="3094" spc="-74">
                  <a:solidFill>
                    <a:srgbClr val="000000"/>
                  </a:solidFill>
                  <a:latin typeface="Playfair Display Bold"/>
                </a:rPr>
                <a:t>    12:00PM to 1:00PM</a:t>
              </a:r>
            </a:p>
            <a:p>
              <a:pPr algn="ctr">
                <a:lnSpc>
                  <a:spcPts val="3558"/>
                </a:lnSpc>
              </a:pPr>
            </a:p>
            <a:p>
              <a:pPr algn="ctr">
                <a:lnSpc>
                  <a:spcPts val="1488"/>
                </a:lnSpc>
              </a:pPr>
            </a:p>
            <a:p>
              <a:pPr algn="ctr">
                <a:lnSpc>
                  <a:spcPts val="3328"/>
                </a:lnSpc>
              </a:pPr>
              <a:r>
                <a:rPr lang="en-US" sz="2894" spc="-69">
                  <a:solidFill>
                    <a:srgbClr val="000000"/>
                  </a:solidFill>
                  <a:latin typeface="Playfair Display Bold"/>
                </a:rPr>
                <a:t>       </a:t>
              </a:r>
              <a:r>
                <a:rPr lang="en-US" sz="2894" spc="-69">
                  <a:solidFill>
                    <a:srgbClr val="000000"/>
                  </a:solidFill>
                  <a:latin typeface="Playfair Display"/>
                </a:rPr>
                <a:t>Where:</a:t>
              </a:r>
              <a:r>
                <a:rPr lang="en-US" sz="2894" spc="-69">
                  <a:solidFill>
                    <a:srgbClr val="000000"/>
                  </a:solidFill>
                  <a:latin typeface="Playfair Display Bold"/>
                </a:rPr>
                <a:t>     "Watch Party" @ ______________</a:t>
              </a:r>
            </a:p>
            <a:p>
              <a:pPr algn="ctr">
                <a:lnSpc>
                  <a:spcPts val="3328"/>
                </a:lnSpc>
              </a:pPr>
            </a:p>
          </p:txBody>
        </p:sp>
      </p:grpSp>
      <p:sp>
        <p:nvSpPr>
          <p:cNvPr name="Freeform 18" id="18"/>
          <p:cNvSpPr/>
          <p:nvPr/>
        </p:nvSpPr>
        <p:spPr>
          <a:xfrm flipH="false" flipV="false" rot="0">
            <a:off x="5240684" y="5935060"/>
            <a:ext cx="1091654" cy="837495"/>
          </a:xfrm>
          <a:custGeom>
            <a:avLst/>
            <a:gdLst/>
            <a:ahLst/>
            <a:cxnLst/>
            <a:rect r="r" b="b" t="t" l="l"/>
            <a:pathLst>
              <a:path h="837495" w="1091654">
                <a:moveTo>
                  <a:pt x="0" y="0"/>
                </a:moveTo>
                <a:lnTo>
                  <a:pt x="1091654" y="0"/>
                </a:lnTo>
                <a:lnTo>
                  <a:pt x="1091654" y="837496"/>
                </a:lnTo>
                <a:lnTo>
                  <a:pt x="0" y="837496"/>
                </a:lnTo>
                <a:lnTo>
                  <a:pt x="0" y="0"/>
                </a:lnTo>
                <a:close/>
              </a:path>
            </a:pathLst>
          </a:custGeom>
          <a:blipFill>
            <a:blip r:embed="rId2"/>
            <a:stretch>
              <a:fillRect l="0" t="0" r="0" b="0"/>
            </a:stretch>
          </a:blipFill>
        </p:spPr>
      </p:sp>
      <p:grpSp>
        <p:nvGrpSpPr>
          <p:cNvPr name="Group 19" id="19"/>
          <p:cNvGrpSpPr/>
          <p:nvPr/>
        </p:nvGrpSpPr>
        <p:grpSpPr>
          <a:xfrm rot="0">
            <a:off x="3010621" y="7244497"/>
            <a:ext cx="83181" cy="16175"/>
            <a:chOff x="0" y="0"/>
            <a:chExt cx="173395" cy="33718"/>
          </a:xfrm>
        </p:grpSpPr>
        <p:sp>
          <p:nvSpPr>
            <p:cNvPr name="Freeform 20" id="20"/>
            <p:cNvSpPr/>
            <p:nvPr/>
          </p:nvSpPr>
          <p:spPr>
            <a:xfrm flipH="false" flipV="false" rot="0">
              <a:off x="0" y="0"/>
              <a:ext cx="173395" cy="33718"/>
            </a:xfrm>
            <a:custGeom>
              <a:avLst/>
              <a:gdLst/>
              <a:ahLst/>
              <a:cxnLst/>
              <a:rect r="r" b="b" t="t" l="l"/>
              <a:pathLst>
                <a:path h="33718" w="173395">
                  <a:moveTo>
                    <a:pt x="0" y="0"/>
                  </a:moveTo>
                  <a:lnTo>
                    <a:pt x="173395" y="0"/>
                  </a:lnTo>
                  <a:lnTo>
                    <a:pt x="173395" y="33718"/>
                  </a:lnTo>
                  <a:lnTo>
                    <a:pt x="0" y="33718"/>
                  </a:lnTo>
                  <a:close/>
                </a:path>
              </a:pathLst>
            </a:custGeom>
            <a:solidFill>
              <a:srgbClr val="3A839C"/>
            </a:solidFill>
          </p:spPr>
        </p:sp>
        <p:sp>
          <p:nvSpPr>
            <p:cNvPr name="TextBox 21" id="21"/>
            <p:cNvSpPr txBox="true"/>
            <p:nvPr/>
          </p:nvSpPr>
          <p:spPr>
            <a:xfrm>
              <a:off x="0" y="0"/>
              <a:ext cx="173395" cy="33718"/>
            </a:xfrm>
            <a:prstGeom prst="rect">
              <a:avLst/>
            </a:prstGeom>
          </p:spPr>
          <p:txBody>
            <a:bodyPr anchor="ctr" rtlCol="false" tIns="8495" lIns="8495" bIns="8495" rIns="8495"/>
            <a:lstStyle/>
            <a:p>
              <a:pPr algn="ctr">
                <a:lnSpc>
                  <a:spcPts val="1437"/>
                </a:lnSpc>
              </a:pPr>
            </a:p>
          </p:txBody>
        </p:sp>
      </p:grpSp>
      <p:grpSp>
        <p:nvGrpSpPr>
          <p:cNvPr name="Group 22" id="22"/>
          <p:cNvGrpSpPr/>
          <p:nvPr/>
        </p:nvGrpSpPr>
        <p:grpSpPr>
          <a:xfrm rot="0">
            <a:off x="6820380" y="5992896"/>
            <a:ext cx="2659538" cy="779660"/>
            <a:chOff x="0" y="0"/>
            <a:chExt cx="3546050" cy="1039547"/>
          </a:xfrm>
        </p:grpSpPr>
        <p:sp>
          <p:nvSpPr>
            <p:cNvPr name="Freeform 23" id="23"/>
            <p:cNvSpPr/>
            <p:nvPr/>
          </p:nvSpPr>
          <p:spPr>
            <a:xfrm flipH="false" flipV="false" rot="0">
              <a:off x="645753" y="0"/>
              <a:ext cx="2254545" cy="652879"/>
            </a:xfrm>
            <a:custGeom>
              <a:avLst/>
              <a:gdLst/>
              <a:ahLst/>
              <a:cxnLst/>
              <a:rect r="r" b="b" t="t" l="l"/>
              <a:pathLst>
                <a:path h="652879" w="2254545">
                  <a:moveTo>
                    <a:pt x="0" y="0"/>
                  </a:moveTo>
                  <a:lnTo>
                    <a:pt x="2254544" y="0"/>
                  </a:lnTo>
                  <a:lnTo>
                    <a:pt x="2254544" y="652879"/>
                  </a:lnTo>
                  <a:lnTo>
                    <a:pt x="0" y="652879"/>
                  </a:lnTo>
                  <a:lnTo>
                    <a:pt x="0" y="0"/>
                  </a:lnTo>
                  <a:close/>
                </a:path>
              </a:pathLst>
            </a:custGeom>
            <a:blipFill>
              <a:blip r:embed="rId3"/>
              <a:stretch>
                <a:fillRect l="0" t="0" r="0" b="0"/>
              </a:stretch>
            </a:blipFill>
          </p:spPr>
        </p:sp>
        <p:sp>
          <p:nvSpPr>
            <p:cNvPr name="TextBox 24" id="24"/>
            <p:cNvSpPr txBox="true"/>
            <p:nvPr/>
          </p:nvSpPr>
          <p:spPr>
            <a:xfrm rot="0">
              <a:off x="0" y="643354"/>
              <a:ext cx="3546050" cy="396193"/>
            </a:xfrm>
            <a:prstGeom prst="rect">
              <a:avLst/>
            </a:prstGeom>
          </p:spPr>
          <p:txBody>
            <a:bodyPr anchor="t" rtlCol="false" tIns="0" lIns="0" bIns="0" rIns="0">
              <a:spAutoFit/>
            </a:bodyPr>
            <a:lstStyle/>
            <a:p>
              <a:pPr algn="ctr">
                <a:lnSpc>
                  <a:spcPts val="1205"/>
                </a:lnSpc>
              </a:pPr>
              <a:r>
                <a:rPr lang="en-US" sz="1004">
                  <a:solidFill>
                    <a:srgbClr val="000000"/>
                  </a:solidFill>
                  <a:latin typeface="Montserrat Classic"/>
                </a:rPr>
                <a:t>For more information, please visit www.LouisianaLawyersinLibraries.org</a:t>
              </a:r>
            </a:p>
          </p:txBody>
        </p:sp>
      </p:grpSp>
      <p:grpSp>
        <p:nvGrpSpPr>
          <p:cNvPr name="Group 25" id="25"/>
          <p:cNvGrpSpPr/>
          <p:nvPr/>
        </p:nvGrpSpPr>
        <p:grpSpPr>
          <a:xfrm rot="0">
            <a:off x="-73157" y="6915775"/>
            <a:ext cx="10223552" cy="957220"/>
            <a:chOff x="0" y="0"/>
            <a:chExt cx="3563766" cy="333672"/>
          </a:xfrm>
        </p:grpSpPr>
        <p:sp>
          <p:nvSpPr>
            <p:cNvPr name="Freeform 26" id="26"/>
            <p:cNvSpPr/>
            <p:nvPr/>
          </p:nvSpPr>
          <p:spPr>
            <a:xfrm flipH="false" flipV="false" rot="0">
              <a:off x="0" y="0"/>
              <a:ext cx="3563765" cy="333672"/>
            </a:xfrm>
            <a:custGeom>
              <a:avLst/>
              <a:gdLst/>
              <a:ahLst/>
              <a:cxnLst/>
              <a:rect r="r" b="b" t="t" l="l"/>
              <a:pathLst>
                <a:path h="333672" w="3563765">
                  <a:moveTo>
                    <a:pt x="0" y="0"/>
                  </a:moveTo>
                  <a:lnTo>
                    <a:pt x="3563765" y="0"/>
                  </a:lnTo>
                  <a:lnTo>
                    <a:pt x="3563765" y="333672"/>
                  </a:lnTo>
                  <a:lnTo>
                    <a:pt x="0" y="333672"/>
                  </a:lnTo>
                  <a:close/>
                </a:path>
              </a:pathLst>
            </a:custGeom>
            <a:solidFill>
              <a:srgbClr val="FFFFFF"/>
            </a:solidFill>
          </p:spPr>
        </p:sp>
        <p:sp>
          <p:nvSpPr>
            <p:cNvPr name="TextBox 27" id="27"/>
            <p:cNvSpPr txBox="true"/>
            <p:nvPr/>
          </p:nvSpPr>
          <p:spPr>
            <a:xfrm>
              <a:off x="0" y="0"/>
              <a:ext cx="3563766" cy="333672"/>
            </a:xfrm>
            <a:prstGeom prst="rect">
              <a:avLst/>
            </a:prstGeom>
          </p:spPr>
          <p:txBody>
            <a:bodyPr anchor="ctr" rtlCol="false" tIns="50800" lIns="50800" bIns="50800" rIns="50800"/>
            <a:lstStyle/>
            <a:p>
              <a:pPr algn="ctr">
                <a:lnSpc>
                  <a:spcPts val="1437"/>
                </a:lnSpc>
              </a:pPr>
            </a:p>
          </p:txBody>
        </p:sp>
      </p:grpSp>
      <p:sp>
        <p:nvSpPr>
          <p:cNvPr name="TextBox 28" id="28"/>
          <p:cNvSpPr txBox="true"/>
          <p:nvPr/>
        </p:nvSpPr>
        <p:spPr>
          <a:xfrm rot="0">
            <a:off x="1045077" y="-74971"/>
            <a:ext cx="8206226" cy="919979"/>
          </a:xfrm>
          <a:prstGeom prst="rect">
            <a:avLst/>
          </a:prstGeom>
        </p:spPr>
        <p:txBody>
          <a:bodyPr anchor="t" rtlCol="false" tIns="0" lIns="0" bIns="0" rIns="0">
            <a:spAutoFit/>
          </a:bodyPr>
          <a:lstStyle/>
          <a:p>
            <a:pPr algn="ctr">
              <a:lnSpc>
                <a:spcPts val="7567"/>
              </a:lnSpc>
              <a:spcBef>
                <a:spcPct val="0"/>
              </a:spcBef>
            </a:pPr>
            <a:r>
              <a:rPr lang="en-US" sz="5405" u="sng">
                <a:solidFill>
                  <a:srgbClr val="FFFFFF"/>
                </a:solidFill>
                <a:latin typeface="Montserrat Classic Bold"/>
              </a:rPr>
              <a:t>Free</a:t>
            </a:r>
            <a:r>
              <a:rPr lang="en-US" sz="5405">
                <a:solidFill>
                  <a:srgbClr val="FFFFFF"/>
                </a:solidFill>
                <a:latin typeface="Montserrat Classic Bold"/>
              </a:rPr>
              <a:t> Legal Workshop!</a:t>
            </a:r>
          </a:p>
        </p:txBody>
      </p:sp>
      <p:sp>
        <p:nvSpPr>
          <p:cNvPr name="TextBox 29" id="29"/>
          <p:cNvSpPr txBox="true"/>
          <p:nvPr/>
        </p:nvSpPr>
        <p:spPr>
          <a:xfrm rot="0">
            <a:off x="65302" y="7012618"/>
            <a:ext cx="9927795" cy="672134"/>
          </a:xfrm>
          <a:prstGeom prst="rect">
            <a:avLst/>
          </a:prstGeom>
        </p:spPr>
        <p:txBody>
          <a:bodyPr anchor="t" rtlCol="false" tIns="0" lIns="0" bIns="0" rIns="0">
            <a:spAutoFit/>
          </a:bodyPr>
          <a:lstStyle/>
          <a:p>
            <a:pPr algn="ctr">
              <a:lnSpc>
                <a:spcPts val="1079"/>
              </a:lnSpc>
            </a:pPr>
            <a:r>
              <a:rPr lang="en-US" sz="999">
                <a:solidFill>
                  <a:srgbClr val="000000"/>
                </a:solidFill>
                <a:latin typeface="Montserrat Classic Bold"/>
              </a:rPr>
              <a:t>Disclaimer</a:t>
            </a:r>
            <a:r>
              <a:rPr lang="en-US" sz="999">
                <a:solidFill>
                  <a:srgbClr val="000000"/>
                </a:solidFill>
                <a:latin typeface="Montserrat Classic"/>
              </a:rPr>
              <a:t>: </a:t>
            </a:r>
            <a:r>
              <a:rPr lang="en-US" sz="999">
                <a:solidFill>
                  <a:srgbClr val="000000"/>
                </a:solidFill>
                <a:latin typeface="Montserrat Classic"/>
              </a:rPr>
              <a:t>The LSBA’s inclusion of a program in its programming is not to be deemed a statement or an endorsement of the views expressed therein by the LSBA or any member of the LSBA. Speakers on LSBA programs were carefully selected for their knowledge, but neither the LSBA nor the speaker warrant that the presentations or materials were free of errors, or will continue to be accurate. Statements in the presentations and their materials should be verified before relying on them. Opinions expressed are those of the speakers and do not necessarily reflect opinions of the LSBA, its sections, or committees. Views expressed are those of the authors and contributors only.</a:t>
            </a:r>
          </a:p>
        </p:txBody>
      </p:sp>
      <p:sp>
        <p:nvSpPr>
          <p:cNvPr name="TextBox 30" id="30"/>
          <p:cNvSpPr txBox="true"/>
          <p:nvPr/>
        </p:nvSpPr>
        <p:spPr>
          <a:xfrm rot="0">
            <a:off x="3010621" y="2327841"/>
            <a:ext cx="6347207" cy="510524"/>
          </a:xfrm>
          <a:prstGeom prst="rect">
            <a:avLst/>
          </a:prstGeom>
        </p:spPr>
        <p:txBody>
          <a:bodyPr anchor="t" rtlCol="false" tIns="0" lIns="0" bIns="0" rIns="0">
            <a:spAutoFit/>
          </a:bodyPr>
          <a:lstStyle/>
          <a:p>
            <a:pPr algn="l">
              <a:lnSpc>
                <a:spcPts val="1391"/>
              </a:lnSpc>
            </a:pPr>
            <a:r>
              <a:rPr lang="en-US" sz="1200" spc="-30">
                <a:solidFill>
                  <a:srgbClr val="000000"/>
                </a:solidFill>
                <a:latin typeface="Montserrat Classic"/>
              </a:rPr>
              <a:t>During this presentation, attorney Molly MacKenzie with Southeast Louisiana Legal Services will discuss what you need to know about filing for divorce and your rights. After the presentation, you can ask questions as time allows.</a:t>
            </a:r>
          </a:p>
        </p:txBody>
      </p:sp>
      <p:sp>
        <p:nvSpPr>
          <p:cNvPr name="Freeform 31" id="31"/>
          <p:cNvSpPr/>
          <p:nvPr/>
        </p:nvSpPr>
        <p:spPr>
          <a:xfrm flipH="false" flipV="false" rot="0">
            <a:off x="777240" y="5935060"/>
            <a:ext cx="2788084" cy="837495"/>
          </a:xfrm>
          <a:custGeom>
            <a:avLst/>
            <a:gdLst/>
            <a:ahLst/>
            <a:cxnLst/>
            <a:rect r="r" b="b" t="t" l="l"/>
            <a:pathLst>
              <a:path h="837495" w="2788084">
                <a:moveTo>
                  <a:pt x="0" y="0"/>
                </a:moveTo>
                <a:lnTo>
                  <a:pt x="2788084" y="0"/>
                </a:lnTo>
                <a:lnTo>
                  <a:pt x="2788084" y="837496"/>
                </a:lnTo>
                <a:lnTo>
                  <a:pt x="0" y="837496"/>
                </a:lnTo>
                <a:lnTo>
                  <a:pt x="0" y="0"/>
                </a:lnTo>
                <a:close/>
              </a:path>
            </a:pathLst>
          </a:custGeom>
          <a:blipFill>
            <a:blip r:embed="rId4"/>
            <a:stretch>
              <a:fillRect l="0" t="0" r="0" b="0"/>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DAFh349euZw</dc:identifier>
  <dcterms:modified xsi:type="dcterms:W3CDTF">2011-08-01T06:04:30Z</dcterms:modified>
  <cp:revision>1</cp:revision>
  <dc:title>Law Talks 2024 Flyers</dc:title>
</cp:coreProperties>
</file>