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57" r:id="rId3"/>
  </p:sldIdLst>
  <p:sldSz cx="10058400" cy="7772400"/>
  <p:notesSz cx="6858000" cy="9144000"/>
  <p:embeddedFontLst>
    <p:embeddedFont>
      <p:font typeface="Montserrat Classic" panose="020B0604020202020204" charset="0"/>
      <p:regular r:id="rId4"/>
    </p:embeddedFont>
    <p:embeddedFont>
      <p:font typeface="Montserrat Classic Bold" panose="020B0604020202020204" charset="0"/>
      <p:regular r:id="rId5"/>
    </p:embeddedFont>
    <p:embeddedFont>
      <p:font typeface="Playfair Display" panose="00000500000000000000" pitchFamily="2" charset="0"/>
      <p:regular r:id="rId6"/>
    </p:embeddedFont>
    <p:embeddedFont>
      <p:font typeface="Playfair Display Bold" panose="00000800000000000000" charset="0"/>
      <p:regular r:id="rId7"/>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varScale="1">
        <p:scale>
          <a:sx n="95" d="100"/>
          <a:sy n="95" d="100"/>
        </p:scale>
        <p:origin x="179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font" Target="fonts/font4.fntdata"/><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tableStyles" Target="tableStyles.xml"/><Relationship Id="rId5" Type="http://schemas.openxmlformats.org/officeDocument/2006/relationships/font" Target="fonts/font2.fntdata"/><Relationship Id="rId10" Type="http://schemas.openxmlformats.org/officeDocument/2006/relationships/theme" Target="theme/theme1.xml"/><Relationship Id="rId4" Type="http://schemas.openxmlformats.org/officeDocument/2006/relationships/font" Target="fonts/font1.fntdata"/><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3/5/2024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3/5/2024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3/5/2024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3/5/2024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3/5/2024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hyperlink" Target="https://bit.ly/LawTalksExpungements" TargetMode="Externa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19565"/>
            <a:ext cx="5029200" cy="8021259"/>
            <a:chOff x="0" y="0"/>
            <a:chExt cx="2408296" cy="3841082"/>
          </a:xfrm>
        </p:grpSpPr>
        <p:sp>
          <p:nvSpPr>
            <p:cNvPr id="3" name="Freeform 3"/>
            <p:cNvSpPr/>
            <p:nvPr/>
          </p:nvSpPr>
          <p:spPr>
            <a:xfrm>
              <a:off x="0" y="0"/>
              <a:ext cx="2408296" cy="3841082"/>
            </a:xfrm>
            <a:custGeom>
              <a:avLst/>
              <a:gdLst/>
              <a:ahLst/>
              <a:cxnLst/>
              <a:rect l="l" t="t" r="r" b="b"/>
              <a:pathLst>
                <a:path w="2408296" h="3841082">
                  <a:moveTo>
                    <a:pt x="0" y="0"/>
                  </a:moveTo>
                  <a:lnTo>
                    <a:pt x="2408296" y="0"/>
                  </a:lnTo>
                  <a:lnTo>
                    <a:pt x="2408296" y="3841082"/>
                  </a:lnTo>
                  <a:lnTo>
                    <a:pt x="0" y="3841082"/>
                  </a:lnTo>
                  <a:close/>
                </a:path>
              </a:pathLst>
            </a:custGeom>
            <a:solidFill>
              <a:srgbClr val="599CAD"/>
            </a:solidFill>
          </p:spPr>
          <p:txBody>
            <a:bodyPr/>
            <a:lstStyle/>
            <a:p>
              <a:endParaRPr lang="en-US"/>
            </a:p>
          </p:txBody>
        </p:sp>
        <p:sp>
          <p:nvSpPr>
            <p:cNvPr id="4" name="TextBox 4"/>
            <p:cNvSpPr txBox="1"/>
            <p:nvPr/>
          </p:nvSpPr>
          <p:spPr>
            <a:xfrm>
              <a:off x="0" y="-19050"/>
              <a:ext cx="2408296" cy="3860132"/>
            </a:xfrm>
            <a:prstGeom prst="rect">
              <a:avLst/>
            </a:prstGeom>
          </p:spPr>
          <p:txBody>
            <a:bodyPr lIns="27940" tIns="27940" rIns="27940" bIns="27940" rtlCol="0" anchor="ctr"/>
            <a:lstStyle/>
            <a:p>
              <a:pPr algn="ctr">
                <a:lnSpc>
                  <a:spcPts val="1086"/>
                </a:lnSpc>
              </a:pPr>
              <a:endParaRPr/>
            </a:p>
          </p:txBody>
        </p:sp>
      </p:grpSp>
      <p:sp>
        <p:nvSpPr>
          <p:cNvPr id="5" name="AutoShape 5"/>
          <p:cNvSpPr/>
          <p:nvPr/>
        </p:nvSpPr>
        <p:spPr>
          <a:xfrm>
            <a:off x="5029200" y="-214896"/>
            <a:ext cx="0" cy="8029579"/>
          </a:xfrm>
          <a:prstGeom prst="line">
            <a:avLst/>
          </a:prstGeom>
          <a:ln w="95250" cap="flat">
            <a:solidFill>
              <a:srgbClr val="000000"/>
            </a:solidFill>
            <a:prstDash val="solid"/>
            <a:headEnd type="none" w="sm" len="sm"/>
            <a:tailEnd type="none" w="sm" len="sm"/>
          </a:ln>
        </p:spPr>
        <p:txBody>
          <a:bodyPr/>
          <a:lstStyle/>
          <a:p>
            <a:endParaRPr lang="en-US"/>
          </a:p>
        </p:txBody>
      </p:sp>
      <p:grpSp>
        <p:nvGrpSpPr>
          <p:cNvPr id="6" name="Group 6"/>
          <p:cNvGrpSpPr/>
          <p:nvPr/>
        </p:nvGrpSpPr>
        <p:grpSpPr>
          <a:xfrm>
            <a:off x="5029200" y="-344497"/>
            <a:ext cx="5029200" cy="8029579"/>
            <a:chOff x="0" y="0"/>
            <a:chExt cx="2408296" cy="3845066"/>
          </a:xfrm>
        </p:grpSpPr>
        <p:sp>
          <p:nvSpPr>
            <p:cNvPr id="7" name="Freeform 7"/>
            <p:cNvSpPr/>
            <p:nvPr/>
          </p:nvSpPr>
          <p:spPr>
            <a:xfrm>
              <a:off x="0" y="0"/>
              <a:ext cx="2408296" cy="3845066"/>
            </a:xfrm>
            <a:custGeom>
              <a:avLst/>
              <a:gdLst/>
              <a:ahLst/>
              <a:cxnLst/>
              <a:rect l="l" t="t" r="r" b="b"/>
              <a:pathLst>
                <a:path w="2408296" h="3845066">
                  <a:moveTo>
                    <a:pt x="0" y="0"/>
                  </a:moveTo>
                  <a:lnTo>
                    <a:pt x="2408296" y="0"/>
                  </a:lnTo>
                  <a:lnTo>
                    <a:pt x="2408296" y="3845066"/>
                  </a:lnTo>
                  <a:lnTo>
                    <a:pt x="0" y="3845066"/>
                  </a:lnTo>
                  <a:close/>
                </a:path>
              </a:pathLst>
            </a:custGeom>
            <a:solidFill>
              <a:srgbClr val="3A839C"/>
            </a:solidFill>
          </p:spPr>
          <p:txBody>
            <a:bodyPr/>
            <a:lstStyle/>
            <a:p>
              <a:endParaRPr lang="en-US"/>
            </a:p>
          </p:txBody>
        </p:sp>
        <p:sp>
          <p:nvSpPr>
            <p:cNvPr id="8" name="TextBox 8"/>
            <p:cNvSpPr txBox="1"/>
            <p:nvPr/>
          </p:nvSpPr>
          <p:spPr>
            <a:xfrm>
              <a:off x="0" y="-19050"/>
              <a:ext cx="2408296" cy="3864116"/>
            </a:xfrm>
            <a:prstGeom prst="rect">
              <a:avLst/>
            </a:prstGeom>
          </p:spPr>
          <p:txBody>
            <a:bodyPr lIns="27940" tIns="27940" rIns="27940" bIns="27940" rtlCol="0" anchor="ctr"/>
            <a:lstStyle/>
            <a:p>
              <a:pPr algn="ctr">
                <a:lnSpc>
                  <a:spcPts val="1086"/>
                </a:lnSpc>
              </a:pPr>
              <a:endParaRPr/>
            </a:p>
          </p:txBody>
        </p:sp>
      </p:grpSp>
      <p:grpSp>
        <p:nvGrpSpPr>
          <p:cNvPr id="9" name="Group 9"/>
          <p:cNvGrpSpPr/>
          <p:nvPr/>
        </p:nvGrpSpPr>
        <p:grpSpPr>
          <a:xfrm>
            <a:off x="578482" y="985203"/>
            <a:ext cx="4700065" cy="613499"/>
            <a:chOff x="0" y="0"/>
            <a:chExt cx="2250686" cy="293782"/>
          </a:xfrm>
        </p:grpSpPr>
        <p:sp>
          <p:nvSpPr>
            <p:cNvPr id="10" name="Freeform 10"/>
            <p:cNvSpPr/>
            <p:nvPr/>
          </p:nvSpPr>
          <p:spPr>
            <a:xfrm>
              <a:off x="0" y="0"/>
              <a:ext cx="2250686" cy="293782"/>
            </a:xfrm>
            <a:custGeom>
              <a:avLst/>
              <a:gdLst/>
              <a:ahLst/>
              <a:cxnLst/>
              <a:rect l="l" t="t" r="r" b="b"/>
              <a:pathLst>
                <a:path w="2250686" h="293782">
                  <a:moveTo>
                    <a:pt x="0" y="0"/>
                  </a:moveTo>
                  <a:lnTo>
                    <a:pt x="2250686" y="0"/>
                  </a:lnTo>
                  <a:lnTo>
                    <a:pt x="2250686" y="293782"/>
                  </a:lnTo>
                  <a:lnTo>
                    <a:pt x="0" y="293782"/>
                  </a:lnTo>
                  <a:close/>
                </a:path>
              </a:pathLst>
            </a:custGeom>
            <a:solidFill>
              <a:srgbClr val="000000"/>
            </a:solidFill>
          </p:spPr>
          <p:txBody>
            <a:bodyPr/>
            <a:lstStyle/>
            <a:p>
              <a:endParaRPr lang="en-US"/>
            </a:p>
          </p:txBody>
        </p:sp>
        <p:sp>
          <p:nvSpPr>
            <p:cNvPr id="11" name="TextBox 11"/>
            <p:cNvSpPr txBox="1"/>
            <p:nvPr/>
          </p:nvSpPr>
          <p:spPr>
            <a:xfrm>
              <a:off x="0" y="-57150"/>
              <a:ext cx="2250686" cy="350932"/>
            </a:xfrm>
            <a:prstGeom prst="rect">
              <a:avLst/>
            </a:prstGeom>
          </p:spPr>
          <p:txBody>
            <a:bodyPr lIns="6985" tIns="6985" rIns="6985" bIns="6985" rtlCol="0" anchor="ctr"/>
            <a:lstStyle/>
            <a:p>
              <a:pPr algn="ctr">
                <a:lnSpc>
                  <a:spcPts val="4060"/>
                </a:lnSpc>
              </a:pPr>
              <a:r>
                <a:rPr lang="en-US" sz="2900">
                  <a:solidFill>
                    <a:srgbClr val="FFFFFF"/>
                  </a:solidFill>
                  <a:latin typeface="Montserrat Classic Bold"/>
                </a:rPr>
                <a:t>Law Talks:</a:t>
              </a:r>
            </a:p>
          </p:txBody>
        </p:sp>
      </p:grpSp>
      <p:grpSp>
        <p:nvGrpSpPr>
          <p:cNvPr id="12" name="Group 12"/>
          <p:cNvGrpSpPr/>
          <p:nvPr/>
        </p:nvGrpSpPr>
        <p:grpSpPr>
          <a:xfrm>
            <a:off x="578482" y="1846980"/>
            <a:ext cx="8901435" cy="3900908"/>
            <a:chOff x="0" y="0"/>
            <a:chExt cx="4043615" cy="1772048"/>
          </a:xfrm>
        </p:grpSpPr>
        <p:sp>
          <p:nvSpPr>
            <p:cNvPr id="13" name="Freeform 13"/>
            <p:cNvSpPr/>
            <p:nvPr/>
          </p:nvSpPr>
          <p:spPr>
            <a:xfrm>
              <a:off x="0" y="0"/>
              <a:ext cx="4043615" cy="1772048"/>
            </a:xfrm>
            <a:custGeom>
              <a:avLst/>
              <a:gdLst/>
              <a:ahLst/>
              <a:cxnLst/>
              <a:rect l="l" t="t" r="r" b="b"/>
              <a:pathLst>
                <a:path w="4043615" h="1772048">
                  <a:moveTo>
                    <a:pt x="0" y="0"/>
                  </a:moveTo>
                  <a:lnTo>
                    <a:pt x="4043615" y="0"/>
                  </a:lnTo>
                  <a:lnTo>
                    <a:pt x="4043615" y="1772048"/>
                  </a:lnTo>
                  <a:lnTo>
                    <a:pt x="0" y="1772048"/>
                  </a:lnTo>
                  <a:close/>
                </a:path>
              </a:pathLst>
            </a:custGeom>
            <a:solidFill>
              <a:srgbClr val="FFFFFF"/>
            </a:solidFill>
          </p:spPr>
          <p:txBody>
            <a:bodyPr/>
            <a:lstStyle/>
            <a:p>
              <a:endParaRPr lang="en-US"/>
            </a:p>
          </p:txBody>
        </p:sp>
        <p:sp>
          <p:nvSpPr>
            <p:cNvPr id="14" name="TextBox 14"/>
            <p:cNvSpPr txBox="1"/>
            <p:nvPr/>
          </p:nvSpPr>
          <p:spPr>
            <a:xfrm>
              <a:off x="0" y="19050"/>
              <a:ext cx="4043615" cy="1752998"/>
            </a:xfrm>
            <a:prstGeom prst="rect">
              <a:avLst/>
            </a:prstGeom>
          </p:spPr>
          <p:txBody>
            <a:bodyPr lIns="0" tIns="0" rIns="0" bIns="0" rtlCol="0" anchor="ctr"/>
            <a:lstStyle/>
            <a:p>
              <a:pPr algn="ctr">
                <a:lnSpc>
                  <a:spcPts val="1224"/>
                </a:lnSpc>
              </a:pPr>
              <a:endParaRPr/>
            </a:p>
          </p:txBody>
        </p:sp>
      </p:grpSp>
      <p:grpSp>
        <p:nvGrpSpPr>
          <p:cNvPr id="15" name="Group 15"/>
          <p:cNvGrpSpPr/>
          <p:nvPr/>
        </p:nvGrpSpPr>
        <p:grpSpPr>
          <a:xfrm>
            <a:off x="578482" y="1557207"/>
            <a:ext cx="8901435" cy="4318755"/>
            <a:chOff x="0" y="0"/>
            <a:chExt cx="4043615" cy="1961862"/>
          </a:xfrm>
        </p:grpSpPr>
        <p:sp>
          <p:nvSpPr>
            <p:cNvPr id="16" name="Freeform 16"/>
            <p:cNvSpPr/>
            <p:nvPr/>
          </p:nvSpPr>
          <p:spPr>
            <a:xfrm>
              <a:off x="0" y="0"/>
              <a:ext cx="4043615" cy="1961862"/>
            </a:xfrm>
            <a:custGeom>
              <a:avLst/>
              <a:gdLst/>
              <a:ahLst/>
              <a:cxnLst/>
              <a:rect l="l" t="t" r="r" b="b"/>
              <a:pathLst>
                <a:path w="4043615" h="1961862">
                  <a:moveTo>
                    <a:pt x="0" y="0"/>
                  </a:moveTo>
                  <a:lnTo>
                    <a:pt x="4043615" y="0"/>
                  </a:lnTo>
                  <a:lnTo>
                    <a:pt x="4043615" y="1961862"/>
                  </a:lnTo>
                  <a:lnTo>
                    <a:pt x="0" y="1961862"/>
                  </a:lnTo>
                  <a:close/>
                </a:path>
              </a:pathLst>
            </a:custGeom>
            <a:solidFill>
              <a:srgbClr val="FFFFFF"/>
            </a:solidFill>
          </p:spPr>
          <p:txBody>
            <a:bodyPr/>
            <a:lstStyle/>
            <a:p>
              <a:endParaRPr lang="en-US"/>
            </a:p>
          </p:txBody>
        </p:sp>
        <p:sp>
          <p:nvSpPr>
            <p:cNvPr id="17" name="TextBox 17"/>
            <p:cNvSpPr txBox="1"/>
            <p:nvPr/>
          </p:nvSpPr>
          <p:spPr>
            <a:xfrm>
              <a:off x="0" y="19050"/>
              <a:ext cx="4043615" cy="1942812"/>
            </a:xfrm>
            <a:prstGeom prst="rect">
              <a:avLst/>
            </a:prstGeom>
          </p:spPr>
          <p:txBody>
            <a:bodyPr lIns="0" tIns="0" rIns="0" bIns="0" rtlCol="0" anchor="ctr"/>
            <a:lstStyle/>
            <a:p>
              <a:pPr>
                <a:lnSpc>
                  <a:spcPts val="3328"/>
                </a:lnSpc>
              </a:pPr>
              <a:r>
                <a:rPr lang="en-US" sz="2894" spc="-69">
                  <a:solidFill>
                    <a:srgbClr val="000000"/>
                  </a:solidFill>
                  <a:latin typeface="Playfair Display"/>
                </a:rPr>
                <a:t>              Topic:</a:t>
              </a:r>
              <a:r>
                <a:rPr lang="en-US" sz="2894" spc="-69">
                  <a:solidFill>
                    <a:srgbClr val="000000"/>
                  </a:solidFill>
                  <a:latin typeface="Playfair Display Bold"/>
                </a:rPr>
                <a:t>  Expungements</a:t>
              </a:r>
            </a:p>
            <a:p>
              <a:pPr>
                <a:lnSpc>
                  <a:spcPts val="3213"/>
                </a:lnSpc>
              </a:pPr>
              <a:endParaRPr lang="en-US" sz="2894" spc="-69">
                <a:solidFill>
                  <a:srgbClr val="000000"/>
                </a:solidFill>
                <a:latin typeface="Playfair Display Bold"/>
              </a:endParaRPr>
            </a:p>
            <a:p>
              <a:pPr algn="ctr">
                <a:lnSpc>
                  <a:spcPts val="3213"/>
                </a:lnSpc>
              </a:pPr>
              <a:endParaRPr lang="en-US" sz="2894" spc="-69">
                <a:solidFill>
                  <a:srgbClr val="000000"/>
                </a:solidFill>
                <a:latin typeface="Playfair Display Bold"/>
              </a:endParaRPr>
            </a:p>
            <a:p>
              <a:pPr algn="ctr">
                <a:lnSpc>
                  <a:spcPts val="3558"/>
                </a:lnSpc>
              </a:pPr>
              <a:r>
                <a:rPr lang="en-US" sz="3094" spc="-74">
                  <a:solidFill>
                    <a:srgbClr val="000000"/>
                  </a:solidFill>
                  <a:latin typeface="Playfair Display"/>
                </a:rPr>
                <a:t>When:    </a:t>
              </a:r>
              <a:r>
                <a:rPr lang="en-US" sz="3094" spc="-74">
                  <a:solidFill>
                    <a:srgbClr val="000000"/>
                  </a:solidFill>
                  <a:latin typeface="Playfair Display Bold"/>
                </a:rPr>
                <a:t>Wednesday, July 24, 2024 </a:t>
              </a:r>
            </a:p>
            <a:p>
              <a:pPr algn="ctr">
                <a:lnSpc>
                  <a:spcPts val="3558"/>
                </a:lnSpc>
              </a:pPr>
              <a:r>
                <a:rPr lang="en-US" sz="3094" spc="-74">
                  <a:solidFill>
                    <a:srgbClr val="000000"/>
                  </a:solidFill>
                  <a:latin typeface="Playfair Display Bold"/>
                </a:rPr>
                <a:t>    12:00PM to 1:00PM</a:t>
              </a:r>
            </a:p>
            <a:p>
              <a:pPr algn="ctr">
                <a:lnSpc>
                  <a:spcPts val="1488"/>
                </a:lnSpc>
              </a:pPr>
              <a:endParaRPr lang="en-US" sz="3094" spc="-74">
                <a:solidFill>
                  <a:srgbClr val="000000"/>
                </a:solidFill>
                <a:latin typeface="Playfair Display Bold"/>
              </a:endParaRPr>
            </a:p>
            <a:p>
              <a:pPr algn="ctr">
                <a:lnSpc>
                  <a:spcPts val="3219"/>
                </a:lnSpc>
              </a:pPr>
              <a:r>
                <a:rPr lang="en-US" sz="2799" spc="-67">
                  <a:solidFill>
                    <a:srgbClr val="000000"/>
                  </a:solidFill>
                  <a:latin typeface="Playfair Display"/>
                </a:rPr>
                <a:t>Where:</a:t>
              </a:r>
              <a:r>
                <a:rPr lang="en-US" sz="2799" spc="-67">
                  <a:solidFill>
                    <a:srgbClr val="000000"/>
                  </a:solidFill>
                  <a:latin typeface="Playfair Display Bold"/>
                </a:rPr>
                <a:t>     Streamed Live via the Louisiana</a:t>
              </a:r>
            </a:p>
            <a:p>
              <a:pPr algn="ctr">
                <a:lnSpc>
                  <a:spcPts val="3680"/>
                </a:lnSpc>
              </a:pPr>
              <a:endParaRPr lang="en-US" sz="2799" spc="-67">
                <a:solidFill>
                  <a:srgbClr val="000000"/>
                </a:solidFill>
                <a:latin typeface="Playfair Display Bold"/>
              </a:endParaRPr>
            </a:p>
            <a:p>
              <a:pPr algn="ctr">
                <a:lnSpc>
                  <a:spcPts val="2856"/>
                </a:lnSpc>
              </a:pPr>
              <a:endParaRPr lang="en-US" sz="2799" spc="-67">
                <a:solidFill>
                  <a:srgbClr val="000000"/>
                </a:solidFill>
                <a:latin typeface="Playfair Display Bold"/>
              </a:endParaRPr>
            </a:p>
            <a:p>
              <a:pPr algn="ctr">
                <a:lnSpc>
                  <a:spcPts val="1224"/>
                </a:lnSpc>
              </a:pPr>
              <a:endParaRPr lang="en-US" sz="2799" spc="-67">
                <a:solidFill>
                  <a:srgbClr val="000000"/>
                </a:solidFill>
                <a:latin typeface="Playfair Display Bold"/>
              </a:endParaRPr>
            </a:p>
          </p:txBody>
        </p:sp>
      </p:grpSp>
      <p:sp>
        <p:nvSpPr>
          <p:cNvPr id="18" name="Freeform 18"/>
          <p:cNvSpPr/>
          <p:nvPr/>
        </p:nvSpPr>
        <p:spPr>
          <a:xfrm>
            <a:off x="3235132" y="4661368"/>
            <a:ext cx="2361410" cy="500324"/>
          </a:xfrm>
          <a:custGeom>
            <a:avLst/>
            <a:gdLst/>
            <a:ahLst/>
            <a:cxnLst/>
            <a:rect l="l" t="t" r="r" b="b"/>
            <a:pathLst>
              <a:path w="2361410" h="500324">
                <a:moveTo>
                  <a:pt x="0" y="0"/>
                </a:moveTo>
                <a:lnTo>
                  <a:pt x="2361410" y="0"/>
                </a:lnTo>
                <a:lnTo>
                  <a:pt x="2361410" y="500324"/>
                </a:lnTo>
                <a:lnTo>
                  <a:pt x="0" y="500324"/>
                </a:lnTo>
                <a:lnTo>
                  <a:pt x="0" y="0"/>
                </a:lnTo>
                <a:close/>
              </a:path>
            </a:pathLst>
          </a:custGeom>
          <a:blipFill>
            <a:blip r:embed="rId2"/>
            <a:stretch>
              <a:fillRect/>
            </a:stretch>
          </a:blipFill>
        </p:spPr>
        <p:txBody>
          <a:bodyPr/>
          <a:lstStyle/>
          <a:p>
            <a:endParaRPr lang="en-US"/>
          </a:p>
        </p:txBody>
      </p:sp>
      <p:sp>
        <p:nvSpPr>
          <p:cNvPr id="19" name="Freeform 19"/>
          <p:cNvSpPr/>
          <p:nvPr/>
        </p:nvSpPr>
        <p:spPr>
          <a:xfrm>
            <a:off x="5404543" y="5977121"/>
            <a:ext cx="1091654" cy="837495"/>
          </a:xfrm>
          <a:custGeom>
            <a:avLst/>
            <a:gdLst/>
            <a:ahLst/>
            <a:cxnLst/>
            <a:rect l="l" t="t" r="r" b="b"/>
            <a:pathLst>
              <a:path w="1091654" h="837495">
                <a:moveTo>
                  <a:pt x="0" y="0"/>
                </a:moveTo>
                <a:lnTo>
                  <a:pt x="1091654" y="0"/>
                </a:lnTo>
                <a:lnTo>
                  <a:pt x="1091654" y="837495"/>
                </a:lnTo>
                <a:lnTo>
                  <a:pt x="0" y="837495"/>
                </a:lnTo>
                <a:lnTo>
                  <a:pt x="0" y="0"/>
                </a:lnTo>
                <a:close/>
              </a:path>
            </a:pathLst>
          </a:custGeom>
          <a:blipFill>
            <a:blip r:embed="rId3"/>
            <a:stretch>
              <a:fillRect/>
            </a:stretch>
          </a:blipFill>
        </p:spPr>
        <p:txBody>
          <a:bodyPr/>
          <a:lstStyle/>
          <a:p>
            <a:endParaRPr lang="en-US"/>
          </a:p>
        </p:txBody>
      </p:sp>
      <p:grpSp>
        <p:nvGrpSpPr>
          <p:cNvPr id="20" name="Group 20"/>
          <p:cNvGrpSpPr/>
          <p:nvPr/>
        </p:nvGrpSpPr>
        <p:grpSpPr>
          <a:xfrm>
            <a:off x="3010621" y="7244497"/>
            <a:ext cx="83181" cy="16175"/>
            <a:chOff x="0" y="0"/>
            <a:chExt cx="173395" cy="33718"/>
          </a:xfrm>
        </p:grpSpPr>
        <p:sp>
          <p:nvSpPr>
            <p:cNvPr id="21" name="Freeform 21"/>
            <p:cNvSpPr/>
            <p:nvPr/>
          </p:nvSpPr>
          <p:spPr>
            <a:xfrm>
              <a:off x="0" y="0"/>
              <a:ext cx="173395" cy="33718"/>
            </a:xfrm>
            <a:custGeom>
              <a:avLst/>
              <a:gdLst/>
              <a:ahLst/>
              <a:cxnLst/>
              <a:rect l="l" t="t" r="r" b="b"/>
              <a:pathLst>
                <a:path w="173395" h="33718">
                  <a:moveTo>
                    <a:pt x="0" y="0"/>
                  </a:moveTo>
                  <a:lnTo>
                    <a:pt x="173395" y="0"/>
                  </a:lnTo>
                  <a:lnTo>
                    <a:pt x="173395" y="33718"/>
                  </a:lnTo>
                  <a:lnTo>
                    <a:pt x="0" y="33718"/>
                  </a:lnTo>
                  <a:close/>
                </a:path>
              </a:pathLst>
            </a:custGeom>
            <a:solidFill>
              <a:srgbClr val="3A839C"/>
            </a:solidFill>
          </p:spPr>
          <p:txBody>
            <a:bodyPr/>
            <a:lstStyle/>
            <a:p>
              <a:endParaRPr lang="en-US"/>
            </a:p>
          </p:txBody>
        </p:sp>
        <p:sp>
          <p:nvSpPr>
            <p:cNvPr id="22" name="TextBox 22"/>
            <p:cNvSpPr txBox="1"/>
            <p:nvPr/>
          </p:nvSpPr>
          <p:spPr>
            <a:xfrm>
              <a:off x="0" y="-9525"/>
              <a:ext cx="173395" cy="43243"/>
            </a:xfrm>
            <a:prstGeom prst="rect">
              <a:avLst/>
            </a:prstGeom>
          </p:spPr>
          <p:txBody>
            <a:bodyPr lIns="8495" tIns="8495" rIns="8495" bIns="8495" rtlCol="0" anchor="ctr"/>
            <a:lstStyle/>
            <a:p>
              <a:pPr algn="ctr">
                <a:lnSpc>
                  <a:spcPts val="1437"/>
                </a:lnSpc>
              </a:pPr>
              <a:endParaRPr/>
            </a:p>
          </p:txBody>
        </p:sp>
      </p:grpSp>
      <p:grpSp>
        <p:nvGrpSpPr>
          <p:cNvPr id="23" name="Group 23"/>
          <p:cNvGrpSpPr/>
          <p:nvPr/>
        </p:nvGrpSpPr>
        <p:grpSpPr>
          <a:xfrm>
            <a:off x="6820047" y="6006038"/>
            <a:ext cx="2659538" cy="779660"/>
            <a:chOff x="0" y="0"/>
            <a:chExt cx="3546050" cy="1039547"/>
          </a:xfrm>
        </p:grpSpPr>
        <p:sp>
          <p:nvSpPr>
            <p:cNvPr id="24" name="Freeform 24"/>
            <p:cNvSpPr/>
            <p:nvPr/>
          </p:nvSpPr>
          <p:spPr>
            <a:xfrm>
              <a:off x="645753" y="0"/>
              <a:ext cx="2254545" cy="652879"/>
            </a:xfrm>
            <a:custGeom>
              <a:avLst/>
              <a:gdLst/>
              <a:ahLst/>
              <a:cxnLst/>
              <a:rect l="l" t="t" r="r" b="b"/>
              <a:pathLst>
                <a:path w="2254545" h="652879">
                  <a:moveTo>
                    <a:pt x="0" y="0"/>
                  </a:moveTo>
                  <a:lnTo>
                    <a:pt x="2254544" y="0"/>
                  </a:lnTo>
                  <a:lnTo>
                    <a:pt x="2254544" y="652879"/>
                  </a:lnTo>
                  <a:lnTo>
                    <a:pt x="0" y="652879"/>
                  </a:lnTo>
                  <a:lnTo>
                    <a:pt x="0" y="0"/>
                  </a:lnTo>
                  <a:close/>
                </a:path>
              </a:pathLst>
            </a:custGeom>
            <a:blipFill>
              <a:blip r:embed="rId4"/>
              <a:stretch>
                <a:fillRect/>
              </a:stretch>
            </a:blipFill>
          </p:spPr>
          <p:txBody>
            <a:bodyPr/>
            <a:lstStyle/>
            <a:p>
              <a:endParaRPr lang="en-US"/>
            </a:p>
          </p:txBody>
        </p:sp>
        <p:sp>
          <p:nvSpPr>
            <p:cNvPr id="25" name="TextBox 25"/>
            <p:cNvSpPr txBox="1"/>
            <p:nvPr/>
          </p:nvSpPr>
          <p:spPr>
            <a:xfrm>
              <a:off x="0" y="643354"/>
              <a:ext cx="3546050" cy="396193"/>
            </a:xfrm>
            <a:prstGeom prst="rect">
              <a:avLst/>
            </a:prstGeom>
          </p:spPr>
          <p:txBody>
            <a:bodyPr lIns="0" tIns="0" rIns="0" bIns="0" rtlCol="0" anchor="t">
              <a:spAutoFit/>
            </a:bodyPr>
            <a:lstStyle/>
            <a:p>
              <a:pPr algn="ctr">
                <a:lnSpc>
                  <a:spcPts val="1205"/>
                </a:lnSpc>
              </a:pPr>
              <a:r>
                <a:rPr lang="en-US" sz="1004">
                  <a:solidFill>
                    <a:srgbClr val="000000"/>
                  </a:solidFill>
                  <a:latin typeface="Montserrat Classic"/>
                </a:rPr>
                <a:t>For more information, please visit www.LouisianaLawyersinLibraries.org</a:t>
              </a:r>
            </a:p>
          </p:txBody>
        </p:sp>
      </p:grpSp>
      <p:grpSp>
        <p:nvGrpSpPr>
          <p:cNvPr id="26" name="Group 26"/>
          <p:cNvGrpSpPr/>
          <p:nvPr/>
        </p:nvGrpSpPr>
        <p:grpSpPr>
          <a:xfrm>
            <a:off x="-73157" y="6915775"/>
            <a:ext cx="10223552" cy="856625"/>
            <a:chOff x="0" y="0"/>
            <a:chExt cx="3563766" cy="298606"/>
          </a:xfrm>
        </p:grpSpPr>
        <p:sp>
          <p:nvSpPr>
            <p:cNvPr id="27" name="Freeform 27"/>
            <p:cNvSpPr/>
            <p:nvPr/>
          </p:nvSpPr>
          <p:spPr>
            <a:xfrm>
              <a:off x="0" y="0"/>
              <a:ext cx="3563765" cy="298606"/>
            </a:xfrm>
            <a:custGeom>
              <a:avLst/>
              <a:gdLst/>
              <a:ahLst/>
              <a:cxnLst/>
              <a:rect l="l" t="t" r="r" b="b"/>
              <a:pathLst>
                <a:path w="3563765" h="298606">
                  <a:moveTo>
                    <a:pt x="0" y="0"/>
                  </a:moveTo>
                  <a:lnTo>
                    <a:pt x="3563765" y="0"/>
                  </a:lnTo>
                  <a:lnTo>
                    <a:pt x="3563765" y="298606"/>
                  </a:lnTo>
                  <a:lnTo>
                    <a:pt x="0" y="298606"/>
                  </a:lnTo>
                  <a:close/>
                </a:path>
              </a:pathLst>
            </a:custGeom>
            <a:solidFill>
              <a:srgbClr val="FFFFFF"/>
            </a:solidFill>
          </p:spPr>
          <p:txBody>
            <a:bodyPr/>
            <a:lstStyle/>
            <a:p>
              <a:endParaRPr lang="en-US"/>
            </a:p>
          </p:txBody>
        </p:sp>
        <p:sp>
          <p:nvSpPr>
            <p:cNvPr id="28" name="TextBox 28"/>
            <p:cNvSpPr txBox="1"/>
            <p:nvPr/>
          </p:nvSpPr>
          <p:spPr>
            <a:xfrm>
              <a:off x="0" y="-9525"/>
              <a:ext cx="3563766" cy="308131"/>
            </a:xfrm>
            <a:prstGeom prst="rect">
              <a:avLst/>
            </a:prstGeom>
          </p:spPr>
          <p:txBody>
            <a:bodyPr lIns="50800" tIns="50800" rIns="50800" bIns="50800" rtlCol="0" anchor="ctr"/>
            <a:lstStyle/>
            <a:p>
              <a:pPr algn="ctr">
                <a:lnSpc>
                  <a:spcPts val="1437"/>
                </a:lnSpc>
              </a:pPr>
              <a:endParaRPr/>
            </a:p>
          </p:txBody>
        </p:sp>
      </p:grpSp>
      <p:sp>
        <p:nvSpPr>
          <p:cNvPr id="29" name="Freeform 29"/>
          <p:cNvSpPr/>
          <p:nvPr/>
        </p:nvSpPr>
        <p:spPr>
          <a:xfrm>
            <a:off x="8364343" y="4760387"/>
            <a:ext cx="1115575" cy="1115575"/>
          </a:xfrm>
          <a:custGeom>
            <a:avLst/>
            <a:gdLst/>
            <a:ahLst/>
            <a:cxnLst/>
            <a:rect l="l" t="t" r="r" b="b"/>
            <a:pathLst>
              <a:path w="1115575" h="1115575">
                <a:moveTo>
                  <a:pt x="0" y="0"/>
                </a:moveTo>
                <a:lnTo>
                  <a:pt x="1115575" y="0"/>
                </a:lnTo>
                <a:lnTo>
                  <a:pt x="1115575" y="1115575"/>
                </a:lnTo>
                <a:lnTo>
                  <a:pt x="0" y="1115575"/>
                </a:lnTo>
                <a:lnTo>
                  <a:pt x="0" y="0"/>
                </a:lnTo>
                <a:close/>
              </a:path>
            </a:pathLst>
          </a:custGeom>
          <a:blipFill>
            <a:blip r:embed="rId5"/>
            <a:stretch>
              <a:fillRect/>
            </a:stretch>
          </a:blipFill>
        </p:spPr>
        <p:txBody>
          <a:bodyPr/>
          <a:lstStyle/>
          <a:p>
            <a:endParaRPr lang="en-US"/>
          </a:p>
        </p:txBody>
      </p:sp>
      <p:sp>
        <p:nvSpPr>
          <p:cNvPr id="30" name="TextBox 30"/>
          <p:cNvSpPr txBox="1"/>
          <p:nvPr/>
        </p:nvSpPr>
        <p:spPr>
          <a:xfrm>
            <a:off x="1045077" y="-74971"/>
            <a:ext cx="8206226" cy="919979"/>
          </a:xfrm>
          <a:prstGeom prst="rect">
            <a:avLst/>
          </a:prstGeom>
        </p:spPr>
        <p:txBody>
          <a:bodyPr lIns="0" tIns="0" rIns="0" bIns="0" rtlCol="0" anchor="t">
            <a:spAutoFit/>
          </a:bodyPr>
          <a:lstStyle/>
          <a:p>
            <a:pPr algn="ctr">
              <a:lnSpc>
                <a:spcPts val="7567"/>
              </a:lnSpc>
              <a:spcBef>
                <a:spcPct val="0"/>
              </a:spcBef>
            </a:pPr>
            <a:r>
              <a:rPr lang="en-US" sz="5405" u="sng">
                <a:solidFill>
                  <a:srgbClr val="FFFFFF"/>
                </a:solidFill>
                <a:latin typeface="Montserrat Classic Bold"/>
              </a:rPr>
              <a:t>Free</a:t>
            </a:r>
            <a:r>
              <a:rPr lang="en-US" sz="5405">
                <a:solidFill>
                  <a:srgbClr val="FFFFFF"/>
                </a:solidFill>
                <a:latin typeface="Montserrat Classic Bold"/>
              </a:rPr>
              <a:t> Legal Workshop!</a:t>
            </a:r>
          </a:p>
        </p:txBody>
      </p:sp>
      <p:sp>
        <p:nvSpPr>
          <p:cNvPr id="31" name="TextBox 31"/>
          <p:cNvSpPr txBox="1"/>
          <p:nvPr/>
        </p:nvSpPr>
        <p:spPr>
          <a:xfrm>
            <a:off x="2904096" y="2398244"/>
            <a:ext cx="6377064" cy="510524"/>
          </a:xfrm>
          <a:prstGeom prst="rect">
            <a:avLst/>
          </a:prstGeom>
        </p:spPr>
        <p:txBody>
          <a:bodyPr lIns="0" tIns="0" rIns="0" bIns="0" rtlCol="0" anchor="t">
            <a:spAutoFit/>
          </a:bodyPr>
          <a:lstStyle/>
          <a:p>
            <a:pPr>
              <a:lnSpc>
                <a:spcPts val="1391"/>
              </a:lnSpc>
            </a:pPr>
            <a:r>
              <a:rPr lang="en-US" sz="1200" spc="-30">
                <a:solidFill>
                  <a:srgbClr val="000000"/>
                </a:solidFill>
                <a:latin typeface="Montserrat Classic"/>
              </a:rPr>
              <a:t>During this presentation, attorneys with the Justice and Accountability Center will discuss what you need to know about expungements. After the presentation, you can ask questions as time allows.</a:t>
            </a:r>
          </a:p>
        </p:txBody>
      </p:sp>
      <p:sp>
        <p:nvSpPr>
          <p:cNvPr id="32" name="TextBox 32"/>
          <p:cNvSpPr txBox="1"/>
          <p:nvPr/>
        </p:nvSpPr>
        <p:spPr>
          <a:xfrm>
            <a:off x="5722725" y="4613743"/>
            <a:ext cx="2812013" cy="471772"/>
          </a:xfrm>
          <a:prstGeom prst="rect">
            <a:avLst/>
          </a:prstGeom>
        </p:spPr>
        <p:txBody>
          <a:bodyPr lIns="0" tIns="0" rIns="0" bIns="0" rtlCol="0" anchor="t">
            <a:spAutoFit/>
          </a:bodyPr>
          <a:lstStyle/>
          <a:p>
            <a:pPr>
              <a:lnSpc>
                <a:spcPts val="3920"/>
              </a:lnSpc>
            </a:pPr>
            <a:r>
              <a:rPr lang="en-US" sz="2800">
                <a:solidFill>
                  <a:srgbClr val="000000"/>
                </a:solidFill>
                <a:latin typeface="Playfair Display Bold"/>
              </a:rPr>
              <a:t>Facebook Page </a:t>
            </a:r>
          </a:p>
        </p:txBody>
      </p:sp>
      <p:sp>
        <p:nvSpPr>
          <p:cNvPr id="33" name="TextBox 33"/>
          <p:cNvSpPr txBox="1"/>
          <p:nvPr/>
        </p:nvSpPr>
        <p:spPr>
          <a:xfrm>
            <a:off x="2743200" y="5172142"/>
            <a:ext cx="5621143" cy="587853"/>
          </a:xfrm>
          <a:prstGeom prst="rect">
            <a:avLst/>
          </a:prstGeom>
        </p:spPr>
        <p:txBody>
          <a:bodyPr wrap="square" lIns="0" tIns="0" rIns="0" bIns="0" rtlCol="0" anchor="t">
            <a:spAutoFit/>
          </a:bodyPr>
          <a:lstStyle/>
          <a:p>
            <a:pPr>
              <a:lnSpc>
                <a:spcPts val="2380"/>
              </a:lnSpc>
            </a:pPr>
            <a:r>
              <a:rPr lang="en-US" sz="1700" dirty="0">
                <a:solidFill>
                  <a:srgbClr val="000000"/>
                </a:solidFill>
                <a:latin typeface="Playfair Display Bold"/>
              </a:rPr>
              <a:t>or register to participate on Zoom with the QR code or visit:   </a:t>
            </a:r>
            <a:r>
              <a:rPr lang="en-US" sz="1700" dirty="0">
                <a:solidFill>
                  <a:srgbClr val="000000"/>
                </a:solidFill>
                <a:latin typeface="Playfair Display Bold"/>
                <a:hlinkClick r:id="rId6"/>
              </a:rPr>
              <a:t>https://bit.ly</a:t>
            </a:r>
            <a:r>
              <a:rPr lang="en-US" sz="1700">
                <a:solidFill>
                  <a:srgbClr val="000000"/>
                </a:solidFill>
                <a:latin typeface="Playfair Display Bold"/>
                <a:hlinkClick r:id="rId6"/>
              </a:rPr>
              <a:t>/LawTalksExpungements</a:t>
            </a:r>
            <a:r>
              <a:rPr lang="en-US" sz="1700">
                <a:solidFill>
                  <a:srgbClr val="000000"/>
                </a:solidFill>
                <a:latin typeface="Playfair Display Bold"/>
              </a:rPr>
              <a:t> </a:t>
            </a:r>
            <a:endParaRPr lang="en-US" sz="1700" dirty="0">
              <a:solidFill>
                <a:srgbClr val="000000"/>
              </a:solidFill>
              <a:latin typeface="Playfair Display Bold"/>
            </a:endParaRPr>
          </a:p>
        </p:txBody>
      </p:sp>
      <p:sp>
        <p:nvSpPr>
          <p:cNvPr id="34" name="TextBox 34"/>
          <p:cNvSpPr txBox="1"/>
          <p:nvPr/>
        </p:nvSpPr>
        <p:spPr>
          <a:xfrm>
            <a:off x="65302" y="7012618"/>
            <a:ext cx="9927795" cy="672134"/>
          </a:xfrm>
          <a:prstGeom prst="rect">
            <a:avLst/>
          </a:prstGeom>
        </p:spPr>
        <p:txBody>
          <a:bodyPr lIns="0" tIns="0" rIns="0" bIns="0" rtlCol="0" anchor="t">
            <a:spAutoFit/>
          </a:bodyPr>
          <a:lstStyle/>
          <a:p>
            <a:pPr algn="ctr">
              <a:lnSpc>
                <a:spcPts val="1079"/>
              </a:lnSpc>
            </a:pPr>
            <a:r>
              <a:rPr lang="en-US" sz="999">
                <a:solidFill>
                  <a:srgbClr val="000000"/>
                </a:solidFill>
                <a:latin typeface="Montserrat Classic Bold"/>
              </a:rPr>
              <a:t>Disclaimer</a:t>
            </a:r>
            <a:r>
              <a:rPr lang="en-US" sz="999">
                <a:solidFill>
                  <a:srgbClr val="000000"/>
                </a:solidFill>
                <a:latin typeface="Montserrat Classic"/>
              </a:rPr>
              <a:t>: The LSBA’s inclusion of a program in its CLE programming is not to be deemed a statement or an endorsement of the views expressed therein by the LSBA or any member of the LSBA. Speakers on LSBA programs were carefully selected for their knowledge, but neither the LSBA nor the speaker warrant that the presentations or materials were free of errors, or will continue to be accurate. Statements in the presentations and their materials should be verified before relying on them. Opinions expressed are those of the speakers and do not necessarily reflect opinions of the LSBA, its sections, or committees. Views expressed are those of the authors and contributors only.</a:t>
            </a:r>
          </a:p>
        </p:txBody>
      </p:sp>
      <p:sp>
        <p:nvSpPr>
          <p:cNvPr id="35" name="Freeform 35"/>
          <p:cNvSpPr/>
          <p:nvPr/>
        </p:nvSpPr>
        <p:spPr>
          <a:xfrm>
            <a:off x="709090" y="5948356"/>
            <a:ext cx="3948635" cy="895024"/>
          </a:xfrm>
          <a:custGeom>
            <a:avLst/>
            <a:gdLst/>
            <a:ahLst/>
            <a:cxnLst/>
            <a:rect l="l" t="t" r="r" b="b"/>
            <a:pathLst>
              <a:path w="3948635" h="895024">
                <a:moveTo>
                  <a:pt x="0" y="0"/>
                </a:moveTo>
                <a:lnTo>
                  <a:pt x="3948635" y="0"/>
                </a:lnTo>
                <a:lnTo>
                  <a:pt x="3948635" y="895024"/>
                </a:lnTo>
                <a:lnTo>
                  <a:pt x="0" y="895024"/>
                </a:lnTo>
                <a:lnTo>
                  <a:pt x="0" y="0"/>
                </a:lnTo>
                <a:close/>
              </a:path>
            </a:pathLst>
          </a:custGeom>
          <a:blipFill>
            <a:blip r:embed="rId7"/>
            <a:stretch>
              <a:fillRect/>
            </a:stretch>
          </a:blipFill>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9419" y="-358082"/>
            <a:ext cx="5029200" cy="8021259"/>
            <a:chOff x="0" y="0"/>
            <a:chExt cx="2408296" cy="3841082"/>
          </a:xfrm>
        </p:grpSpPr>
        <p:sp>
          <p:nvSpPr>
            <p:cNvPr id="3" name="Freeform 3"/>
            <p:cNvSpPr/>
            <p:nvPr/>
          </p:nvSpPr>
          <p:spPr>
            <a:xfrm>
              <a:off x="0" y="0"/>
              <a:ext cx="2408296" cy="3841082"/>
            </a:xfrm>
            <a:custGeom>
              <a:avLst/>
              <a:gdLst/>
              <a:ahLst/>
              <a:cxnLst/>
              <a:rect l="l" t="t" r="r" b="b"/>
              <a:pathLst>
                <a:path w="2408296" h="3841082">
                  <a:moveTo>
                    <a:pt x="0" y="0"/>
                  </a:moveTo>
                  <a:lnTo>
                    <a:pt x="2408296" y="0"/>
                  </a:lnTo>
                  <a:lnTo>
                    <a:pt x="2408296" y="3841082"/>
                  </a:lnTo>
                  <a:lnTo>
                    <a:pt x="0" y="3841082"/>
                  </a:lnTo>
                  <a:close/>
                </a:path>
              </a:pathLst>
            </a:custGeom>
            <a:solidFill>
              <a:srgbClr val="599CAD"/>
            </a:solidFill>
          </p:spPr>
          <p:txBody>
            <a:bodyPr/>
            <a:lstStyle/>
            <a:p>
              <a:endParaRPr lang="en-US"/>
            </a:p>
          </p:txBody>
        </p:sp>
        <p:sp>
          <p:nvSpPr>
            <p:cNvPr id="4" name="TextBox 4"/>
            <p:cNvSpPr txBox="1"/>
            <p:nvPr/>
          </p:nvSpPr>
          <p:spPr>
            <a:xfrm>
              <a:off x="0" y="-19050"/>
              <a:ext cx="2408296" cy="3860132"/>
            </a:xfrm>
            <a:prstGeom prst="rect">
              <a:avLst/>
            </a:prstGeom>
          </p:spPr>
          <p:txBody>
            <a:bodyPr lIns="27940" tIns="27940" rIns="27940" bIns="27940" rtlCol="0" anchor="ctr"/>
            <a:lstStyle/>
            <a:p>
              <a:pPr algn="ctr">
                <a:lnSpc>
                  <a:spcPts val="1086"/>
                </a:lnSpc>
              </a:pPr>
              <a:endParaRPr/>
            </a:p>
          </p:txBody>
        </p:sp>
      </p:grpSp>
      <p:sp>
        <p:nvSpPr>
          <p:cNvPr id="5" name="AutoShape 5"/>
          <p:cNvSpPr/>
          <p:nvPr/>
        </p:nvSpPr>
        <p:spPr>
          <a:xfrm>
            <a:off x="5029200" y="-214896"/>
            <a:ext cx="0" cy="8029579"/>
          </a:xfrm>
          <a:prstGeom prst="line">
            <a:avLst/>
          </a:prstGeom>
          <a:ln w="95250" cap="flat">
            <a:solidFill>
              <a:srgbClr val="000000"/>
            </a:solidFill>
            <a:prstDash val="solid"/>
            <a:headEnd type="none" w="sm" len="sm"/>
            <a:tailEnd type="none" w="sm" len="sm"/>
          </a:ln>
        </p:spPr>
        <p:txBody>
          <a:bodyPr/>
          <a:lstStyle/>
          <a:p>
            <a:endParaRPr lang="en-US"/>
          </a:p>
        </p:txBody>
      </p:sp>
      <p:grpSp>
        <p:nvGrpSpPr>
          <p:cNvPr id="6" name="Group 6"/>
          <p:cNvGrpSpPr/>
          <p:nvPr/>
        </p:nvGrpSpPr>
        <p:grpSpPr>
          <a:xfrm>
            <a:off x="5029200" y="-156584"/>
            <a:ext cx="5029200" cy="8029579"/>
            <a:chOff x="0" y="0"/>
            <a:chExt cx="2408296" cy="3845066"/>
          </a:xfrm>
        </p:grpSpPr>
        <p:sp>
          <p:nvSpPr>
            <p:cNvPr id="7" name="Freeform 7"/>
            <p:cNvSpPr/>
            <p:nvPr/>
          </p:nvSpPr>
          <p:spPr>
            <a:xfrm>
              <a:off x="0" y="0"/>
              <a:ext cx="2408296" cy="3845066"/>
            </a:xfrm>
            <a:custGeom>
              <a:avLst/>
              <a:gdLst/>
              <a:ahLst/>
              <a:cxnLst/>
              <a:rect l="l" t="t" r="r" b="b"/>
              <a:pathLst>
                <a:path w="2408296" h="3845066">
                  <a:moveTo>
                    <a:pt x="0" y="0"/>
                  </a:moveTo>
                  <a:lnTo>
                    <a:pt x="2408296" y="0"/>
                  </a:lnTo>
                  <a:lnTo>
                    <a:pt x="2408296" y="3845066"/>
                  </a:lnTo>
                  <a:lnTo>
                    <a:pt x="0" y="3845066"/>
                  </a:lnTo>
                  <a:close/>
                </a:path>
              </a:pathLst>
            </a:custGeom>
            <a:solidFill>
              <a:srgbClr val="3A839C"/>
            </a:solidFill>
          </p:spPr>
          <p:txBody>
            <a:bodyPr/>
            <a:lstStyle/>
            <a:p>
              <a:endParaRPr lang="en-US"/>
            </a:p>
          </p:txBody>
        </p:sp>
        <p:sp>
          <p:nvSpPr>
            <p:cNvPr id="8" name="TextBox 8"/>
            <p:cNvSpPr txBox="1"/>
            <p:nvPr/>
          </p:nvSpPr>
          <p:spPr>
            <a:xfrm>
              <a:off x="0" y="-19050"/>
              <a:ext cx="2408296" cy="3864116"/>
            </a:xfrm>
            <a:prstGeom prst="rect">
              <a:avLst/>
            </a:prstGeom>
          </p:spPr>
          <p:txBody>
            <a:bodyPr lIns="27940" tIns="27940" rIns="27940" bIns="27940" rtlCol="0" anchor="ctr"/>
            <a:lstStyle/>
            <a:p>
              <a:pPr algn="ctr">
                <a:lnSpc>
                  <a:spcPts val="1086"/>
                </a:lnSpc>
              </a:pPr>
              <a:endParaRPr/>
            </a:p>
          </p:txBody>
        </p:sp>
      </p:grpSp>
      <p:grpSp>
        <p:nvGrpSpPr>
          <p:cNvPr id="9" name="Group 9"/>
          <p:cNvGrpSpPr/>
          <p:nvPr/>
        </p:nvGrpSpPr>
        <p:grpSpPr>
          <a:xfrm>
            <a:off x="578482" y="985203"/>
            <a:ext cx="4700065" cy="613499"/>
            <a:chOff x="0" y="0"/>
            <a:chExt cx="2250686" cy="293782"/>
          </a:xfrm>
        </p:grpSpPr>
        <p:sp>
          <p:nvSpPr>
            <p:cNvPr id="10" name="Freeform 10"/>
            <p:cNvSpPr/>
            <p:nvPr/>
          </p:nvSpPr>
          <p:spPr>
            <a:xfrm>
              <a:off x="0" y="0"/>
              <a:ext cx="2250686" cy="293782"/>
            </a:xfrm>
            <a:custGeom>
              <a:avLst/>
              <a:gdLst/>
              <a:ahLst/>
              <a:cxnLst/>
              <a:rect l="l" t="t" r="r" b="b"/>
              <a:pathLst>
                <a:path w="2250686" h="293782">
                  <a:moveTo>
                    <a:pt x="0" y="0"/>
                  </a:moveTo>
                  <a:lnTo>
                    <a:pt x="2250686" y="0"/>
                  </a:lnTo>
                  <a:lnTo>
                    <a:pt x="2250686" y="293782"/>
                  </a:lnTo>
                  <a:lnTo>
                    <a:pt x="0" y="293782"/>
                  </a:lnTo>
                  <a:close/>
                </a:path>
              </a:pathLst>
            </a:custGeom>
            <a:solidFill>
              <a:srgbClr val="000000"/>
            </a:solidFill>
          </p:spPr>
          <p:txBody>
            <a:bodyPr/>
            <a:lstStyle/>
            <a:p>
              <a:endParaRPr lang="en-US"/>
            </a:p>
          </p:txBody>
        </p:sp>
        <p:sp>
          <p:nvSpPr>
            <p:cNvPr id="11" name="TextBox 11"/>
            <p:cNvSpPr txBox="1"/>
            <p:nvPr/>
          </p:nvSpPr>
          <p:spPr>
            <a:xfrm>
              <a:off x="0" y="-57150"/>
              <a:ext cx="2250686" cy="350932"/>
            </a:xfrm>
            <a:prstGeom prst="rect">
              <a:avLst/>
            </a:prstGeom>
          </p:spPr>
          <p:txBody>
            <a:bodyPr lIns="6985" tIns="6985" rIns="6985" bIns="6985" rtlCol="0" anchor="ctr"/>
            <a:lstStyle/>
            <a:p>
              <a:pPr algn="ctr">
                <a:lnSpc>
                  <a:spcPts val="4060"/>
                </a:lnSpc>
              </a:pPr>
              <a:r>
                <a:rPr lang="en-US" sz="2900">
                  <a:solidFill>
                    <a:srgbClr val="FFFFFF"/>
                  </a:solidFill>
                  <a:latin typeface="Montserrat Classic Bold"/>
                </a:rPr>
                <a:t>Law Talks:</a:t>
              </a:r>
            </a:p>
          </p:txBody>
        </p:sp>
      </p:grpSp>
      <p:grpSp>
        <p:nvGrpSpPr>
          <p:cNvPr id="12" name="Group 12"/>
          <p:cNvGrpSpPr/>
          <p:nvPr/>
        </p:nvGrpSpPr>
        <p:grpSpPr>
          <a:xfrm>
            <a:off x="578482" y="1846980"/>
            <a:ext cx="8901435" cy="3900908"/>
            <a:chOff x="0" y="0"/>
            <a:chExt cx="4043615" cy="1772048"/>
          </a:xfrm>
        </p:grpSpPr>
        <p:sp>
          <p:nvSpPr>
            <p:cNvPr id="13" name="Freeform 13"/>
            <p:cNvSpPr/>
            <p:nvPr/>
          </p:nvSpPr>
          <p:spPr>
            <a:xfrm>
              <a:off x="0" y="0"/>
              <a:ext cx="4043615" cy="1772048"/>
            </a:xfrm>
            <a:custGeom>
              <a:avLst/>
              <a:gdLst/>
              <a:ahLst/>
              <a:cxnLst/>
              <a:rect l="l" t="t" r="r" b="b"/>
              <a:pathLst>
                <a:path w="4043615" h="1772048">
                  <a:moveTo>
                    <a:pt x="0" y="0"/>
                  </a:moveTo>
                  <a:lnTo>
                    <a:pt x="4043615" y="0"/>
                  </a:lnTo>
                  <a:lnTo>
                    <a:pt x="4043615" y="1772048"/>
                  </a:lnTo>
                  <a:lnTo>
                    <a:pt x="0" y="1772048"/>
                  </a:lnTo>
                  <a:close/>
                </a:path>
              </a:pathLst>
            </a:custGeom>
            <a:solidFill>
              <a:srgbClr val="FFFFFF"/>
            </a:solidFill>
          </p:spPr>
          <p:txBody>
            <a:bodyPr/>
            <a:lstStyle/>
            <a:p>
              <a:endParaRPr lang="en-US"/>
            </a:p>
          </p:txBody>
        </p:sp>
        <p:sp>
          <p:nvSpPr>
            <p:cNvPr id="14" name="TextBox 14"/>
            <p:cNvSpPr txBox="1"/>
            <p:nvPr/>
          </p:nvSpPr>
          <p:spPr>
            <a:xfrm>
              <a:off x="0" y="19050"/>
              <a:ext cx="4043615" cy="1752998"/>
            </a:xfrm>
            <a:prstGeom prst="rect">
              <a:avLst/>
            </a:prstGeom>
          </p:spPr>
          <p:txBody>
            <a:bodyPr lIns="0" tIns="0" rIns="0" bIns="0" rtlCol="0" anchor="ctr"/>
            <a:lstStyle/>
            <a:p>
              <a:pPr algn="ctr">
                <a:lnSpc>
                  <a:spcPts val="1224"/>
                </a:lnSpc>
              </a:pPr>
              <a:endParaRPr/>
            </a:p>
          </p:txBody>
        </p:sp>
      </p:grpSp>
      <p:grpSp>
        <p:nvGrpSpPr>
          <p:cNvPr id="15" name="Group 15"/>
          <p:cNvGrpSpPr/>
          <p:nvPr/>
        </p:nvGrpSpPr>
        <p:grpSpPr>
          <a:xfrm>
            <a:off x="578482" y="1557207"/>
            <a:ext cx="8901435" cy="4234979"/>
            <a:chOff x="0" y="0"/>
            <a:chExt cx="4043615" cy="1923805"/>
          </a:xfrm>
        </p:grpSpPr>
        <p:sp>
          <p:nvSpPr>
            <p:cNvPr id="16" name="Freeform 16"/>
            <p:cNvSpPr/>
            <p:nvPr/>
          </p:nvSpPr>
          <p:spPr>
            <a:xfrm>
              <a:off x="0" y="0"/>
              <a:ext cx="4043615" cy="1923805"/>
            </a:xfrm>
            <a:custGeom>
              <a:avLst/>
              <a:gdLst/>
              <a:ahLst/>
              <a:cxnLst/>
              <a:rect l="l" t="t" r="r" b="b"/>
              <a:pathLst>
                <a:path w="4043615" h="1923805">
                  <a:moveTo>
                    <a:pt x="0" y="0"/>
                  </a:moveTo>
                  <a:lnTo>
                    <a:pt x="4043615" y="0"/>
                  </a:lnTo>
                  <a:lnTo>
                    <a:pt x="4043615" y="1923805"/>
                  </a:lnTo>
                  <a:lnTo>
                    <a:pt x="0" y="1923805"/>
                  </a:lnTo>
                  <a:close/>
                </a:path>
              </a:pathLst>
            </a:custGeom>
            <a:solidFill>
              <a:srgbClr val="FFFFFF"/>
            </a:solidFill>
          </p:spPr>
          <p:txBody>
            <a:bodyPr/>
            <a:lstStyle/>
            <a:p>
              <a:endParaRPr lang="en-US"/>
            </a:p>
          </p:txBody>
        </p:sp>
        <p:sp>
          <p:nvSpPr>
            <p:cNvPr id="17" name="TextBox 17"/>
            <p:cNvSpPr txBox="1"/>
            <p:nvPr/>
          </p:nvSpPr>
          <p:spPr>
            <a:xfrm>
              <a:off x="0" y="9525"/>
              <a:ext cx="4043615" cy="1914280"/>
            </a:xfrm>
            <a:prstGeom prst="rect">
              <a:avLst/>
            </a:prstGeom>
          </p:spPr>
          <p:txBody>
            <a:bodyPr lIns="0" tIns="0" rIns="0" bIns="0" rtlCol="0" anchor="ctr"/>
            <a:lstStyle/>
            <a:p>
              <a:pPr>
                <a:lnSpc>
                  <a:spcPts val="3558"/>
                </a:lnSpc>
              </a:pPr>
              <a:r>
                <a:rPr lang="en-US" sz="3094" spc="-74">
                  <a:solidFill>
                    <a:srgbClr val="000000"/>
                  </a:solidFill>
                  <a:latin typeface="Playfair Display"/>
                </a:rPr>
                <a:t>            Topic:</a:t>
              </a:r>
              <a:r>
                <a:rPr lang="en-US" sz="3094" spc="-74">
                  <a:solidFill>
                    <a:srgbClr val="000000"/>
                  </a:solidFill>
                  <a:latin typeface="Playfair Display Bold"/>
                </a:rPr>
                <a:t>    Expungements</a:t>
              </a:r>
            </a:p>
            <a:p>
              <a:pPr algn="ctr">
                <a:lnSpc>
                  <a:spcPts val="3558"/>
                </a:lnSpc>
              </a:pPr>
              <a:endParaRPr lang="en-US" sz="3094" spc="-74">
                <a:solidFill>
                  <a:srgbClr val="000000"/>
                </a:solidFill>
                <a:latin typeface="Playfair Display Bold"/>
              </a:endParaRPr>
            </a:p>
            <a:p>
              <a:pPr algn="ctr">
                <a:lnSpc>
                  <a:spcPts val="3558"/>
                </a:lnSpc>
              </a:pPr>
              <a:endParaRPr lang="en-US" sz="3094" spc="-74">
                <a:solidFill>
                  <a:srgbClr val="000000"/>
                </a:solidFill>
                <a:latin typeface="Playfair Display Bold"/>
              </a:endParaRPr>
            </a:p>
            <a:p>
              <a:pPr algn="ctr">
                <a:lnSpc>
                  <a:spcPts val="3558"/>
                </a:lnSpc>
              </a:pPr>
              <a:r>
                <a:rPr lang="en-US" sz="3094" spc="-74">
                  <a:solidFill>
                    <a:srgbClr val="000000"/>
                  </a:solidFill>
                  <a:latin typeface="Playfair Display"/>
                </a:rPr>
                <a:t>When:    </a:t>
              </a:r>
              <a:r>
                <a:rPr lang="en-US" sz="3094" spc="-74">
                  <a:solidFill>
                    <a:srgbClr val="000000"/>
                  </a:solidFill>
                  <a:latin typeface="Playfair Display Bold"/>
                </a:rPr>
                <a:t>Wednesday, July 24, 2024 </a:t>
              </a:r>
            </a:p>
            <a:p>
              <a:pPr algn="ctr">
                <a:lnSpc>
                  <a:spcPts val="3558"/>
                </a:lnSpc>
              </a:pPr>
              <a:r>
                <a:rPr lang="en-US" sz="3094" spc="-74">
                  <a:solidFill>
                    <a:srgbClr val="000000"/>
                  </a:solidFill>
                  <a:latin typeface="Playfair Display Bold"/>
                </a:rPr>
                <a:t>    12:00PM to 1:00PM</a:t>
              </a:r>
            </a:p>
            <a:p>
              <a:pPr algn="ctr">
                <a:lnSpc>
                  <a:spcPts val="3558"/>
                </a:lnSpc>
              </a:pPr>
              <a:endParaRPr lang="en-US" sz="3094" spc="-74">
                <a:solidFill>
                  <a:srgbClr val="000000"/>
                </a:solidFill>
                <a:latin typeface="Playfair Display Bold"/>
              </a:endParaRPr>
            </a:p>
            <a:p>
              <a:pPr algn="ctr">
                <a:lnSpc>
                  <a:spcPts val="1488"/>
                </a:lnSpc>
              </a:pPr>
              <a:endParaRPr lang="en-US" sz="3094" spc="-74">
                <a:solidFill>
                  <a:srgbClr val="000000"/>
                </a:solidFill>
                <a:latin typeface="Playfair Display Bold"/>
              </a:endParaRPr>
            </a:p>
            <a:p>
              <a:pPr algn="ctr">
                <a:lnSpc>
                  <a:spcPts val="3328"/>
                </a:lnSpc>
              </a:pPr>
              <a:r>
                <a:rPr lang="en-US" sz="2894" spc="-69">
                  <a:solidFill>
                    <a:srgbClr val="000000"/>
                  </a:solidFill>
                  <a:latin typeface="Playfair Display Bold"/>
                </a:rPr>
                <a:t>       </a:t>
              </a:r>
              <a:r>
                <a:rPr lang="en-US" sz="2894" spc="-69">
                  <a:solidFill>
                    <a:srgbClr val="000000"/>
                  </a:solidFill>
                  <a:latin typeface="Playfair Display"/>
                </a:rPr>
                <a:t>Where:</a:t>
              </a:r>
              <a:r>
                <a:rPr lang="en-US" sz="2894" spc="-69">
                  <a:solidFill>
                    <a:srgbClr val="000000"/>
                  </a:solidFill>
                  <a:latin typeface="Playfair Display Bold"/>
                </a:rPr>
                <a:t>     "Watch Party" @ ______________</a:t>
              </a:r>
            </a:p>
            <a:p>
              <a:pPr algn="ctr">
                <a:lnSpc>
                  <a:spcPts val="3328"/>
                </a:lnSpc>
              </a:pPr>
              <a:endParaRPr lang="en-US" sz="2894" spc="-69">
                <a:solidFill>
                  <a:srgbClr val="000000"/>
                </a:solidFill>
                <a:latin typeface="Playfair Display Bold"/>
              </a:endParaRPr>
            </a:p>
          </p:txBody>
        </p:sp>
      </p:grpSp>
      <p:sp>
        <p:nvSpPr>
          <p:cNvPr id="18" name="Freeform 18"/>
          <p:cNvSpPr/>
          <p:nvPr/>
        </p:nvSpPr>
        <p:spPr>
          <a:xfrm>
            <a:off x="5240684" y="5935060"/>
            <a:ext cx="1091654" cy="837495"/>
          </a:xfrm>
          <a:custGeom>
            <a:avLst/>
            <a:gdLst/>
            <a:ahLst/>
            <a:cxnLst/>
            <a:rect l="l" t="t" r="r" b="b"/>
            <a:pathLst>
              <a:path w="1091654" h="837495">
                <a:moveTo>
                  <a:pt x="0" y="0"/>
                </a:moveTo>
                <a:lnTo>
                  <a:pt x="1091654" y="0"/>
                </a:lnTo>
                <a:lnTo>
                  <a:pt x="1091654" y="837496"/>
                </a:lnTo>
                <a:lnTo>
                  <a:pt x="0" y="837496"/>
                </a:lnTo>
                <a:lnTo>
                  <a:pt x="0" y="0"/>
                </a:lnTo>
                <a:close/>
              </a:path>
            </a:pathLst>
          </a:custGeom>
          <a:blipFill>
            <a:blip r:embed="rId2"/>
            <a:stretch>
              <a:fillRect/>
            </a:stretch>
          </a:blipFill>
        </p:spPr>
        <p:txBody>
          <a:bodyPr/>
          <a:lstStyle/>
          <a:p>
            <a:endParaRPr lang="en-US"/>
          </a:p>
        </p:txBody>
      </p:sp>
      <p:grpSp>
        <p:nvGrpSpPr>
          <p:cNvPr id="19" name="Group 19"/>
          <p:cNvGrpSpPr/>
          <p:nvPr/>
        </p:nvGrpSpPr>
        <p:grpSpPr>
          <a:xfrm>
            <a:off x="3010621" y="7244497"/>
            <a:ext cx="83181" cy="16175"/>
            <a:chOff x="0" y="0"/>
            <a:chExt cx="173395" cy="33718"/>
          </a:xfrm>
        </p:grpSpPr>
        <p:sp>
          <p:nvSpPr>
            <p:cNvPr id="20" name="Freeform 20"/>
            <p:cNvSpPr/>
            <p:nvPr/>
          </p:nvSpPr>
          <p:spPr>
            <a:xfrm>
              <a:off x="0" y="0"/>
              <a:ext cx="173395" cy="33718"/>
            </a:xfrm>
            <a:custGeom>
              <a:avLst/>
              <a:gdLst/>
              <a:ahLst/>
              <a:cxnLst/>
              <a:rect l="l" t="t" r="r" b="b"/>
              <a:pathLst>
                <a:path w="173395" h="33718">
                  <a:moveTo>
                    <a:pt x="0" y="0"/>
                  </a:moveTo>
                  <a:lnTo>
                    <a:pt x="173395" y="0"/>
                  </a:lnTo>
                  <a:lnTo>
                    <a:pt x="173395" y="33718"/>
                  </a:lnTo>
                  <a:lnTo>
                    <a:pt x="0" y="33718"/>
                  </a:lnTo>
                  <a:close/>
                </a:path>
              </a:pathLst>
            </a:custGeom>
            <a:solidFill>
              <a:srgbClr val="3A839C"/>
            </a:solidFill>
          </p:spPr>
          <p:txBody>
            <a:bodyPr/>
            <a:lstStyle/>
            <a:p>
              <a:endParaRPr lang="en-US"/>
            </a:p>
          </p:txBody>
        </p:sp>
        <p:sp>
          <p:nvSpPr>
            <p:cNvPr id="21" name="TextBox 21"/>
            <p:cNvSpPr txBox="1"/>
            <p:nvPr/>
          </p:nvSpPr>
          <p:spPr>
            <a:xfrm>
              <a:off x="0" y="-9525"/>
              <a:ext cx="173395" cy="43243"/>
            </a:xfrm>
            <a:prstGeom prst="rect">
              <a:avLst/>
            </a:prstGeom>
          </p:spPr>
          <p:txBody>
            <a:bodyPr lIns="8495" tIns="8495" rIns="8495" bIns="8495" rtlCol="0" anchor="ctr"/>
            <a:lstStyle/>
            <a:p>
              <a:pPr algn="ctr">
                <a:lnSpc>
                  <a:spcPts val="1437"/>
                </a:lnSpc>
              </a:pPr>
              <a:endParaRPr/>
            </a:p>
          </p:txBody>
        </p:sp>
      </p:grpSp>
      <p:grpSp>
        <p:nvGrpSpPr>
          <p:cNvPr id="22" name="Group 22"/>
          <p:cNvGrpSpPr/>
          <p:nvPr/>
        </p:nvGrpSpPr>
        <p:grpSpPr>
          <a:xfrm>
            <a:off x="6820380" y="5992896"/>
            <a:ext cx="2659538" cy="779660"/>
            <a:chOff x="0" y="0"/>
            <a:chExt cx="3546050" cy="1039547"/>
          </a:xfrm>
        </p:grpSpPr>
        <p:sp>
          <p:nvSpPr>
            <p:cNvPr id="23" name="Freeform 23"/>
            <p:cNvSpPr/>
            <p:nvPr/>
          </p:nvSpPr>
          <p:spPr>
            <a:xfrm>
              <a:off x="645753" y="0"/>
              <a:ext cx="2254545" cy="652879"/>
            </a:xfrm>
            <a:custGeom>
              <a:avLst/>
              <a:gdLst/>
              <a:ahLst/>
              <a:cxnLst/>
              <a:rect l="l" t="t" r="r" b="b"/>
              <a:pathLst>
                <a:path w="2254545" h="652879">
                  <a:moveTo>
                    <a:pt x="0" y="0"/>
                  </a:moveTo>
                  <a:lnTo>
                    <a:pt x="2254544" y="0"/>
                  </a:lnTo>
                  <a:lnTo>
                    <a:pt x="2254544" y="652879"/>
                  </a:lnTo>
                  <a:lnTo>
                    <a:pt x="0" y="652879"/>
                  </a:lnTo>
                  <a:lnTo>
                    <a:pt x="0" y="0"/>
                  </a:lnTo>
                  <a:close/>
                </a:path>
              </a:pathLst>
            </a:custGeom>
            <a:blipFill>
              <a:blip r:embed="rId3"/>
              <a:stretch>
                <a:fillRect/>
              </a:stretch>
            </a:blipFill>
          </p:spPr>
          <p:txBody>
            <a:bodyPr/>
            <a:lstStyle/>
            <a:p>
              <a:endParaRPr lang="en-US"/>
            </a:p>
          </p:txBody>
        </p:sp>
        <p:sp>
          <p:nvSpPr>
            <p:cNvPr id="24" name="TextBox 24"/>
            <p:cNvSpPr txBox="1"/>
            <p:nvPr/>
          </p:nvSpPr>
          <p:spPr>
            <a:xfrm>
              <a:off x="0" y="643354"/>
              <a:ext cx="3546050" cy="396193"/>
            </a:xfrm>
            <a:prstGeom prst="rect">
              <a:avLst/>
            </a:prstGeom>
          </p:spPr>
          <p:txBody>
            <a:bodyPr lIns="0" tIns="0" rIns="0" bIns="0" rtlCol="0" anchor="t">
              <a:spAutoFit/>
            </a:bodyPr>
            <a:lstStyle/>
            <a:p>
              <a:pPr algn="ctr">
                <a:lnSpc>
                  <a:spcPts val="1205"/>
                </a:lnSpc>
              </a:pPr>
              <a:r>
                <a:rPr lang="en-US" sz="1004">
                  <a:solidFill>
                    <a:srgbClr val="000000"/>
                  </a:solidFill>
                  <a:latin typeface="Montserrat Classic"/>
                </a:rPr>
                <a:t>For more information, please visit www.LouisianaLawyersinLibraries.org</a:t>
              </a:r>
            </a:p>
          </p:txBody>
        </p:sp>
      </p:grpSp>
      <p:grpSp>
        <p:nvGrpSpPr>
          <p:cNvPr id="25" name="Group 25"/>
          <p:cNvGrpSpPr/>
          <p:nvPr/>
        </p:nvGrpSpPr>
        <p:grpSpPr>
          <a:xfrm>
            <a:off x="-73157" y="6915775"/>
            <a:ext cx="10223552" cy="957220"/>
            <a:chOff x="0" y="0"/>
            <a:chExt cx="3563766" cy="333672"/>
          </a:xfrm>
        </p:grpSpPr>
        <p:sp>
          <p:nvSpPr>
            <p:cNvPr id="26" name="Freeform 26"/>
            <p:cNvSpPr/>
            <p:nvPr/>
          </p:nvSpPr>
          <p:spPr>
            <a:xfrm>
              <a:off x="0" y="0"/>
              <a:ext cx="3563765" cy="333672"/>
            </a:xfrm>
            <a:custGeom>
              <a:avLst/>
              <a:gdLst/>
              <a:ahLst/>
              <a:cxnLst/>
              <a:rect l="l" t="t" r="r" b="b"/>
              <a:pathLst>
                <a:path w="3563765" h="333672">
                  <a:moveTo>
                    <a:pt x="0" y="0"/>
                  </a:moveTo>
                  <a:lnTo>
                    <a:pt x="3563765" y="0"/>
                  </a:lnTo>
                  <a:lnTo>
                    <a:pt x="3563765" y="333672"/>
                  </a:lnTo>
                  <a:lnTo>
                    <a:pt x="0" y="333672"/>
                  </a:lnTo>
                  <a:close/>
                </a:path>
              </a:pathLst>
            </a:custGeom>
            <a:solidFill>
              <a:srgbClr val="FFFFFF"/>
            </a:solidFill>
          </p:spPr>
          <p:txBody>
            <a:bodyPr/>
            <a:lstStyle/>
            <a:p>
              <a:endParaRPr lang="en-US"/>
            </a:p>
          </p:txBody>
        </p:sp>
        <p:sp>
          <p:nvSpPr>
            <p:cNvPr id="27" name="TextBox 27"/>
            <p:cNvSpPr txBox="1"/>
            <p:nvPr/>
          </p:nvSpPr>
          <p:spPr>
            <a:xfrm>
              <a:off x="0" y="-9525"/>
              <a:ext cx="3563766" cy="343197"/>
            </a:xfrm>
            <a:prstGeom prst="rect">
              <a:avLst/>
            </a:prstGeom>
          </p:spPr>
          <p:txBody>
            <a:bodyPr lIns="50800" tIns="50800" rIns="50800" bIns="50800" rtlCol="0" anchor="ctr"/>
            <a:lstStyle/>
            <a:p>
              <a:pPr algn="ctr">
                <a:lnSpc>
                  <a:spcPts val="1437"/>
                </a:lnSpc>
              </a:pPr>
              <a:endParaRPr/>
            </a:p>
          </p:txBody>
        </p:sp>
      </p:grpSp>
      <p:sp>
        <p:nvSpPr>
          <p:cNvPr id="28" name="Freeform 28"/>
          <p:cNvSpPr/>
          <p:nvPr/>
        </p:nvSpPr>
        <p:spPr>
          <a:xfrm>
            <a:off x="578482" y="5906296"/>
            <a:ext cx="3948635" cy="895024"/>
          </a:xfrm>
          <a:custGeom>
            <a:avLst/>
            <a:gdLst/>
            <a:ahLst/>
            <a:cxnLst/>
            <a:rect l="l" t="t" r="r" b="b"/>
            <a:pathLst>
              <a:path w="3948635" h="895024">
                <a:moveTo>
                  <a:pt x="0" y="0"/>
                </a:moveTo>
                <a:lnTo>
                  <a:pt x="3948636" y="0"/>
                </a:lnTo>
                <a:lnTo>
                  <a:pt x="3948636" y="895024"/>
                </a:lnTo>
                <a:lnTo>
                  <a:pt x="0" y="895024"/>
                </a:lnTo>
                <a:lnTo>
                  <a:pt x="0" y="0"/>
                </a:lnTo>
                <a:close/>
              </a:path>
            </a:pathLst>
          </a:custGeom>
          <a:blipFill>
            <a:blip r:embed="rId4"/>
            <a:stretch>
              <a:fillRect/>
            </a:stretch>
          </a:blipFill>
        </p:spPr>
        <p:txBody>
          <a:bodyPr/>
          <a:lstStyle/>
          <a:p>
            <a:endParaRPr lang="en-US"/>
          </a:p>
        </p:txBody>
      </p:sp>
      <p:sp>
        <p:nvSpPr>
          <p:cNvPr id="29" name="TextBox 29"/>
          <p:cNvSpPr txBox="1"/>
          <p:nvPr/>
        </p:nvSpPr>
        <p:spPr>
          <a:xfrm>
            <a:off x="1045077" y="-74971"/>
            <a:ext cx="8206226" cy="919979"/>
          </a:xfrm>
          <a:prstGeom prst="rect">
            <a:avLst/>
          </a:prstGeom>
        </p:spPr>
        <p:txBody>
          <a:bodyPr lIns="0" tIns="0" rIns="0" bIns="0" rtlCol="0" anchor="t">
            <a:spAutoFit/>
          </a:bodyPr>
          <a:lstStyle/>
          <a:p>
            <a:pPr algn="ctr">
              <a:lnSpc>
                <a:spcPts val="7567"/>
              </a:lnSpc>
              <a:spcBef>
                <a:spcPct val="0"/>
              </a:spcBef>
            </a:pPr>
            <a:r>
              <a:rPr lang="en-US" sz="5405" u="sng">
                <a:solidFill>
                  <a:srgbClr val="FFFFFF"/>
                </a:solidFill>
                <a:latin typeface="Montserrat Classic Bold"/>
              </a:rPr>
              <a:t>Free</a:t>
            </a:r>
            <a:r>
              <a:rPr lang="en-US" sz="5405">
                <a:solidFill>
                  <a:srgbClr val="FFFFFF"/>
                </a:solidFill>
                <a:latin typeface="Montserrat Classic Bold"/>
              </a:rPr>
              <a:t> Legal Workshop!</a:t>
            </a:r>
          </a:p>
        </p:txBody>
      </p:sp>
      <p:sp>
        <p:nvSpPr>
          <p:cNvPr id="30" name="TextBox 30"/>
          <p:cNvSpPr txBox="1"/>
          <p:nvPr/>
        </p:nvSpPr>
        <p:spPr>
          <a:xfrm>
            <a:off x="65302" y="7012618"/>
            <a:ext cx="9927795" cy="672465"/>
          </a:xfrm>
          <a:prstGeom prst="rect">
            <a:avLst/>
          </a:prstGeom>
        </p:spPr>
        <p:txBody>
          <a:bodyPr lIns="0" tIns="0" rIns="0" bIns="0" rtlCol="0" anchor="t">
            <a:spAutoFit/>
          </a:bodyPr>
          <a:lstStyle/>
          <a:p>
            <a:pPr algn="ctr">
              <a:lnSpc>
                <a:spcPts val="1079"/>
              </a:lnSpc>
            </a:pPr>
            <a:r>
              <a:rPr lang="en-US" sz="999">
                <a:solidFill>
                  <a:srgbClr val="000000"/>
                </a:solidFill>
                <a:latin typeface="Montserrat Classic Bold"/>
              </a:rPr>
              <a:t>Disclaimer</a:t>
            </a:r>
            <a:r>
              <a:rPr lang="en-US" sz="999">
                <a:solidFill>
                  <a:srgbClr val="000000"/>
                </a:solidFill>
                <a:latin typeface="Montserrat Classic"/>
              </a:rPr>
              <a:t>: The LSBA’s inclusion of a program in its CLE programming is not to be deemed a statement or an endorsement of the views expressed therein by the LSBA or any member of the LSBA. Speakers on LSBA programs were carefully selected for their knowledge, but neither the LSBA nor the speaker warrant that the presentations or materials were free of errors, or will continue to be accurate. Statements in the presentations and their materials should be verified before relying on them. Opinions expressed are those of the speakers and do not necessarily reflect opinions of the LSBA, its sections, or committees. Views expressed are those of the authors and contributors only.</a:t>
            </a:r>
          </a:p>
        </p:txBody>
      </p:sp>
      <p:sp>
        <p:nvSpPr>
          <p:cNvPr id="31" name="TextBox 31"/>
          <p:cNvSpPr txBox="1"/>
          <p:nvPr/>
        </p:nvSpPr>
        <p:spPr>
          <a:xfrm>
            <a:off x="3010621" y="2327841"/>
            <a:ext cx="6347207" cy="510524"/>
          </a:xfrm>
          <a:prstGeom prst="rect">
            <a:avLst/>
          </a:prstGeom>
        </p:spPr>
        <p:txBody>
          <a:bodyPr lIns="0" tIns="0" rIns="0" bIns="0" rtlCol="0" anchor="t">
            <a:spAutoFit/>
          </a:bodyPr>
          <a:lstStyle/>
          <a:p>
            <a:pPr>
              <a:lnSpc>
                <a:spcPts val="1391"/>
              </a:lnSpc>
            </a:pPr>
            <a:r>
              <a:rPr lang="en-US" sz="1200" spc="-30">
                <a:solidFill>
                  <a:srgbClr val="000000"/>
                </a:solidFill>
                <a:latin typeface="Montserrat Classic"/>
              </a:rPr>
              <a:t>During this presentation, attorneys with the Justice and Accountability Center will discuss what you need to know about expungements. After the presentation, you can ask questions as time allows.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416</Words>
  <Application>Microsoft Office PowerPoint</Application>
  <PresentationFormat>Custom</PresentationFormat>
  <Paragraphs>28</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Playfair Display</vt:lpstr>
      <vt:lpstr>Calibri</vt:lpstr>
      <vt:lpstr>Playfair Display Bold</vt:lpstr>
      <vt:lpstr>Montserrat Classic</vt:lpstr>
      <vt:lpstr>Arial</vt:lpstr>
      <vt:lpstr>Montserrat Classic Bold</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Law Talks 2024 Flyers</dc:title>
  <cp:lastModifiedBy>Rachael Mills</cp:lastModifiedBy>
  <cp:revision>3</cp:revision>
  <dcterms:created xsi:type="dcterms:W3CDTF">2006-08-16T00:00:00Z</dcterms:created>
  <dcterms:modified xsi:type="dcterms:W3CDTF">2024-03-05T17:50:06Z</dcterms:modified>
  <dc:identifier>DAFh349euZw</dc:identifier>
</cp:coreProperties>
</file>