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0" r:id="rId2"/>
    <p:sldId id="261" r:id="rId3"/>
  </p:sldIdLst>
  <p:sldSz cx="10058400" cy="7772400"/>
  <p:notesSz cx="6858000" cy="9144000"/>
  <p:embeddedFontLst>
    <p:embeddedFont>
      <p:font typeface="Montserrat Classic" panose="020B0604020202020204" charset="0"/>
      <p:regular r:id="rId4"/>
    </p:embeddedFont>
    <p:embeddedFont>
      <p:font typeface="Montserrat Classic Bold" panose="020B0604020202020204" charset="0"/>
      <p:regular r:id="rId5"/>
    </p:embeddedFont>
    <p:embeddedFont>
      <p:font typeface="Playfair Display" panose="00000500000000000000" pitchFamily="2" charset="0"/>
      <p:regular r:id="rId6"/>
    </p:embeddedFont>
    <p:embeddedFont>
      <p:font typeface="Playfair Display Bold" panose="00000800000000000000"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80" d="100"/>
          <a:sy n="80" d="100"/>
        </p:scale>
        <p:origin x="11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9565"/>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344497"/>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318755"/>
            <a:chOff x="0" y="0"/>
            <a:chExt cx="4043615" cy="1961862"/>
          </a:xfrm>
        </p:grpSpPr>
        <p:sp>
          <p:nvSpPr>
            <p:cNvPr id="16" name="Freeform 16"/>
            <p:cNvSpPr/>
            <p:nvPr/>
          </p:nvSpPr>
          <p:spPr>
            <a:xfrm>
              <a:off x="0" y="0"/>
              <a:ext cx="4043615" cy="1961862"/>
            </a:xfrm>
            <a:custGeom>
              <a:avLst/>
              <a:gdLst/>
              <a:ahLst/>
              <a:cxnLst/>
              <a:rect l="l" t="t" r="r" b="b"/>
              <a:pathLst>
                <a:path w="4043615" h="1961862">
                  <a:moveTo>
                    <a:pt x="0" y="0"/>
                  </a:moveTo>
                  <a:lnTo>
                    <a:pt x="4043615" y="0"/>
                  </a:lnTo>
                  <a:lnTo>
                    <a:pt x="4043615" y="1961862"/>
                  </a:lnTo>
                  <a:lnTo>
                    <a:pt x="0" y="1961862"/>
                  </a:lnTo>
                  <a:close/>
                </a:path>
              </a:pathLst>
            </a:custGeom>
            <a:solidFill>
              <a:srgbClr val="FFFFFF"/>
            </a:solidFill>
          </p:spPr>
          <p:txBody>
            <a:bodyPr/>
            <a:lstStyle/>
            <a:p>
              <a:endParaRPr lang="en-US"/>
            </a:p>
          </p:txBody>
        </p:sp>
        <p:sp>
          <p:nvSpPr>
            <p:cNvPr id="17" name="TextBox 17"/>
            <p:cNvSpPr txBox="1"/>
            <p:nvPr/>
          </p:nvSpPr>
          <p:spPr>
            <a:xfrm>
              <a:off x="0" y="9525"/>
              <a:ext cx="4043615" cy="1952337"/>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Foreclosures                     </a:t>
              </a:r>
            </a:p>
            <a:p>
              <a:pPr>
                <a:lnSpc>
                  <a:spcPts val="3213"/>
                </a:lnSpc>
              </a:pPr>
              <a:endParaRPr lang="en-US" sz="3094" spc="-74">
                <a:solidFill>
                  <a:srgbClr val="000000"/>
                </a:solidFill>
                <a:latin typeface="Playfair Display Bold"/>
              </a:endParaRPr>
            </a:p>
            <a:p>
              <a:pPr algn="ctr">
                <a:lnSpc>
                  <a:spcPts val="3213"/>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April 10, 2024 </a:t>
              </a:r>
            </a:p>
            <a:p>
              <a:pPr algn="ctr">
                <a:lnSpc>
                  <a:spcPts val="3558"/>
                </a:lnSpc>
              </a:pPr>
              <a:r>
                <a:rPr lang="en-US" sz="3094" spc="-74">
                  <a:solidFill>
                    <a:srgbClr val="000000"/>
                  </a:solidFill>
                  <a:latin typeface="Playfair Display Bold"/>
                </a:rPr>
                <a:t>    12:00PM to 1:00PM</a:t>
              </a:r>
            </a:p>
            <a:p>
              <a:pPr algn="ctr">
                <a:lnSpc>
                  <a:spcPts val="1488"/>
                </a:lnSpc>
              </a:pPr>
              <a:endParaRPr lang="en-US" sz="3094" spc="-74">
                <a:solidFill>
                  <a:srgbClr val="000000"/>
                </a:solidFill>
                <a:latin typeface="Playfair Display Bold"/>
              </a:endParaRPr>
            </a:p>
            <a:p>
              <a:pPr algn="ctr">
                <a:lnSpc>
                  <a:spcPts val="3328"/>
                </a:lnSpc>
              </a:pPr>
              <a:r>
                <a:rPr lang="en-US" sz="2894" spc="-69">
                  <a:solidFill>
                    <a:srgbClr val="000000"/>
                  </a:solidFill>
                  <a:latin typeface="Playfair Display"/>
                </a:rPr>
                <a:t>Where:</a:t>
              </a:r>
              <a:r>
                <a:rPr lang="en-US" sz="2894" spc="-69">
                  <a:solidFill>
                    <a:srgbClr val="000000"/>
                  </a:solidFill>
                  <a:latin typeface="Playfair Display Bold"/>
                </a:rPr>
                <a:t>     Streamed Live via the Louisiana</a:t>
              </a:r>
            </a:p>
            <a:p>
              <a:pPr algn="ctr">
                <a:lnSpc>
                  <a:spcPts val="3680"/>
                </a:lnSpc>
              </a:pPr>
              <a:endParaRPr lang="en-US" sz="2894" spc="-69">
                <a:solidFill>
                  <a:srgbClr val="000000"/>
                </a:solidFill>
                <a:latin typeface="Playfair Display Bold"/>
              </a:endParaRPr>
            </a:p>
            <a:p>
              <a:pPr algn="ctr">
                <a:lnSpc>
                  <a:spcPts val="2856"/>
                </a:lnSpc>
              </a:pPr>
              <a:endParaRPr lang="en-US" sz="2894" spc="-69">
                <a:solidFill>
                  <a:srgbClr val="000000"/>
                </a:solidFill>
                <a:latin typeface="Playfair Display Bold"/>
              </a:endParaRPr>
            </a:p>
            <a:p>
              <a:pPr algn="ctr">
                <a:lnSpc>
                  <a:spcPts val="1224"/>
                </a:lnSpc>
              </a:pPr>
              <a:endParaRPr lang="en-US" sz="2894" spc="-69">
                <a:solidFill>
                  <a:srgbClr val="000000"/>
                </a:solidFill>
                <a:latin typeface="Playfair Display Bold"/>
              </a:endParaRPr>
            </a:p>
          </p:txBody>
        </p:sp>
      </p:grpSp>
      <p:sp>
        <p:nvSpPr>
          <p:cNvPr id="18" name="Freeform 18"/>
          <p:cNvSpPr/>
          <p:nvPr/>
        </p:nvSpPr>
        <p:spPr>
          <a:xfrm>
            <a:off x="3235132" y="4661368"/>
            <a:ext cx="2361410" cy="500324"/>
          </a:xfrm>
          <a:custGeom>
            <a:avLst/>
            <a:gdLst/>
            <a:ahLst/>
            <a:cxnLst/>
            <a:rect l="l" t="t" r="r" b="b"/>
            <a:pathLst>
              <a:path w="2361410" h="500324">
                <a:moveTo>
                  <a:pt x="0" y="0"/>
                </a:moveTo>
                <a:lnTo>
                  <a:pt x="2361410" y="0"/>
                </a:lnTo>
                <a:lnTo>
                  <a:pt x="2361410" y="500324"/>
                </a:lnTo>
                <a:lnTo>
                  <a:pt x="0" y="500324"/>
                </a:lnTo>
                <a:lnTo>
                  <a:pt x="0" y="0"/>
                </a:lnTo>
                <a:close/>
              </a:path>
            </a:pathLst>
          </a:custGeom>
          <a:blipFill>
            <a:blip r:embed="rId2"/>
            <a:stretch>
              <a:fillRect/>
            </a:stretch>
          </a:blipFill>
        </p:spPr>
        <p:txBody>
          <a:bodyPr/>
          <a:lstStyle/>
          <a:p>
            <a:endParaRPr lang="en-US"/>
          </a:p>
        </p:txBody>
      </p:sp>
      <p:sp>
        <p:nvSpPr>
          <p:cNvPr id="19" name="Freeform 19"/>
          <p:cNvSpPr/>
          <p:nvPr/>
        </p:nvSpPr>
        <p:spPr>
          <a:xfrm>
            <a:off x="1541826" y="599221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3"/>
            <a:stretch>
              <a:fillRect/>
            </a:stretch>
          </a:blipFill>
        </p:spPr>
        <p:txBody>
          <a:bodyPr/>
          <a:lstStyle/>
          <a:p>
            <a:endParaRPr lang="en-US"/>
          </a:p>
        </p:txBody>
      </p:sp>
      <p:grpSp>
        <p:nvGrpSpPr>
          <p:cNvPr id="20" name="Group 20"/>
          <p:cNvGrpSpPr/>
          <p:nvPr/>
        </p:nvGrpSpPr>
        <p:grpSpPr>
          <a:xfrm>
            <a:off x="3010621" y="7244497"/>
            <a:ext cx="83181" cy="16175"/>
            <a:chOff x="0" y="0"/>
            <a:chExt cx="173395" cy="33718"/>
          </a:xfrm>
        </p:grpSpPr>
        <p:sp>
          <p:nvSpPr>
            <p:cNvPr id="21" name="Freeform 21"/>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2" name="TextBox 22"/>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3" name="Group 23"/>
          <p:cNvGrpSpPr/>
          <p:nvPr/>
        </p:nvGrpSpPr>
        <p:grpSpPr>
          <a:xfrm>
            <a:off x="6496197" y="6021128"/>
            <a:ext cx="2659538" cy="779660"/>
            <a:chOff x="0" y="0"/>
            <a:chExt cx="3546050" cy="1039547"/>
          </a:xfrm>
        </p:grpSpPr>
        <p:sp>
          <p:nvSpPr>
            <p:cNvPr id="24" name="Freeform 24"/>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4"/>
              <a:stretch>
                <a:fillRect/>
              </a:stretch>
            </a:blipFill>
          </p:spPr>
          <p:txBody>
            <a:bodyPr/>
            <a:lstStyle/>
            <a:p>
              <a:endParaRPr lang="en-US"/>
            </a:p>
          </p:txBody>
        </p:sp>
        <p:sp>
          <p:nvSpPr>
            <p:cNvPr id="25" name="TextBox 25"/>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6" name="Group 26"/>
          <p:cNvGrpSpPr/>
          <p:nvPr/>
        </p:nvGrpSpPr>
        <p:grpSpPr>
          <a:xfrm>
            <a:off x="-73157" y="6915775"/>
            <a:ext cx="10223552" cy="856625"/>
            <a:chOff x="0" y="0"/>
            <a:chExt cx="3563766" cy="298606"/>
          </a:xfrm>
        </p:grpSpPr>
        <p:sp>
          <p:nvSpPr>
            <p:cNvPr id="27" name="Freeform 27"/>
            <p:cNvSpPr/>
            <p:nvPr/>
          </p:nvSpPr>
          <p:spPr>
            <a:xfrm>
              <a:off x="0" y="0"/>
              <a:ext cx="3563765" cy="298606"/>
            </a:xfrm>
            <a:custGeom>
              <a:avLst/>
              <a:gdLst/>
              <a:ahLst/>
              <a:cxnLst/>
              <a:rect l="l" t="t" r="r" b="b"/>
              <a:pathLst>
                <a:path w="3563765" h="298606">
                  <a:moveTo>
                    <a:pt x="0" y="0"/>
                  </a:moveTo>
                  <a:lnTo>
                    <a:pt x="3563765" y="0"/>
                  </a:lnTo>
                  <a:lnTo>
                    <a:pt x="3563765" y="298606"/>
                  </a:lnTo>
                  <a:lnTo>
                    <a:pt x="0" y="298606"/>
                  </a:lnTo>
                  <a:close/>
                </a:path>
              </a:pathLst>
            </a:custGeom>
            <a:solidFill>
              <a:srgbClr val="FFFFFF"/>
            </a:solidFill>
          </p:spPr>
          <p:txBody>
            <a:bodyPr/>
            <a:lstStyle/>
            <a:p>
              <a:endParaRPr lang="en-US"/>
            </a:p>
          </p:txBody>
        </p:sp>
        <p:sp>
          <p:nvSpPr>
            <p:cNvPr id="28" name="TextBox 28"/>
            <p:cNvSpPr txBox="1"/>
            <p:nvPr/>
          </p:nvSpPr>
          <p:spPr>
            <a:xfrm>
              <a:off x="0" y="-9525"/>
              <a:ext cx="3563766" cy="308131"/>
            </a:xfrm>
            <a:prstGeom prst="rect">
              <a:avLst/>
            </a:prstGeom>
          </p:spPr>
          <p:txBody>
            <a:bodyPr lIns="50800" tIns="50800" rIns="50800" bIns="50800" rtlCol="0" anchor="ctr"/>
            <a:lstStyle/>
            <a:p>
              <a:pPr algn="ctr">
                <a:lnSpc>
                  <a:spcPts val="1437"/>
                </a:lnSpc>
              </a:pPr>
              <a:endParaRPr/>
            </a:p>
          </p:txBody>
        </p:sp>
      </p:grpSp>
      <p:sp>
        <p:nvSpPr>
          <p:cNvPr id="29" name="Freeform 29"/>
          <p:cNvSpPr/>
          <p:nvPr/>
        </p:nvSpPr>
        <p:spPr>
          <a:xfrm>
            <a:off x="8286886" y="4682930"/>
            <a:ext cx="1193032" cy="1193032"/>
          </a:xfrm>
          <a:custGeom>
            <a:avLst/>
            <a:gdLst/>
            <a:ahLst/>
            <a:cxnLst/>
            <a:rect l="l" t="t" r="r" b="b"/>
            <a:pathLst>
              <a:path w="1193032" h="1193032">
                <a:moveTo>
                  <a:pt x="0" y="0"/>
                </a:moveTo>
                <a:lnTo>
                  <a:pt x="1193032" y="0"/>
                </a:lnTo>
                <a:lnTo>
                  <a:pt x="1193032" y="1193032"/>
                </a:lnTo>
                <a:lnTo>
                  <a:pt x="0" y="1193032"/>
                </a:lnTo>
                <a:lnTo>
                  <a:pt x="0" y="0"/>
                </a:lnTo>
                <a:close/>
              </a:path>
            </a:pathLst>
          </a:custGeom>
          <a:blipFill>
            <a:blip r:embed="rId5"/>
            <a:stretch>
              <a:fillRect/>
            </a:stretch>
          </a:blipFill>
        </p:spPr>
        <p:txBody>
          <a:bodyPr/>
          <a:lstStyle/>
          <a:p>
            <a:endParaRPr lang="en-US"/>
          </a:p>
        </p:txBody>
      </p:sp>
      <p:sp>
        <p:nvSpPr>
          <p:cNvPr id="30" name="TextBox 30"/>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31" name="TextBox 31"/>
          <p:cNvSpPr txBox="1"/>
          <p:nvPr/>
        </p:nvSpPr>
        <p:spPr>
          <a:xfrm>
            <a:off x="3052211" y="2396760"/>
            <a:ext cx="6347207" cy="510524"/>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Join Sarah Davis with Louisiana Housing Corporation and attorney an with Acadiana Legal Service Corporation, who will discuss what you need to know about foreclosures and your rights. After the presentation, you can ask questions as time allows.</a:t>
            </a:r>
          </a:p>
        </p:txBody>
      </p:sp>
      <p:sp>
        <p:nvSpPr>
          <p:cNvPr id="32" name="TextBox 32"/>
          <p:cNvSpPr txBox="1"/>
          <p:nvPr/>
        </p:nvSpPr>
        <p:spPr>
          <a:xfrm>
            <a:off x="5699101" y="4625780"/>
            <a:ext cx="2812013" cy="514350"/>
          </a:xfrm>
          <a:prstGeom prst="rect">
            <a:avLst/>
          </a:prstGeom>
        </p:spPr>
        <p:txBody>
          <a:bodyPr lIns="0" tIns="0" rIns="0" bIns="0" rtlCol="0" anchor="t">
            <a:spAutoFit/>
          </a:bodyPr>
          <a:lstStyle/>
          <a:p>
            <a:pPr>
              <a:lnSpc>
                <a:spcPts val="4200"/>
              </a:lnSpc>
            </a:pPr>
            <a:r>
              <a:rPr lang="en-US" sz="3000">
                <a:solidFill>
                  <a:srgbClr val="000000"/>
                </a:solidFill>
                <a:latin typeface="Playfair Display Bold"/>
              </a:rPr>
              <a:t>Facebook Page </a:t>
            </a:r>
          </a:p>
        </p:txBody>
      </p:sp>
      <p:sp>
        <p:nvSpPr>
          <p:cNvPr id="33" name="TextBox 33"/>
          <p:cNvSpPr txBox="1"/>
          <p:nvPr/>
        </p:nvSpPr>
        <p:spPr>
          <a:xfrm>
            <a:off x="3235132" y="5172142"/>
            <a:ext cx="5129211" cy="575746"/>
          </a:xfrm>
          <a:prstGeom prst="rect">
            <a:avLst/>
          </a:prstGeom>
        </p:spPr>
        <p:txBody>
          <a:bodyPr lIns="0" tIns="0" rIns="0" bIns="0" rtlCol="0" anchor="t">
            <a:spAutoFit/>
          </a:bodyPr>
          <a:lstStyle/>
          <a:p>
            <a:pPr>
              <a:lnSpc>
                <a:spcPts val="2380"/>
              </a:lnSpc>
            </a:pPr>
            <a:r>
              <a:rPr lang="en-US" sz="1700">
                <a:solidFill>
                  <a:srgbClr val="000000"/>
                </a:solidFill>
                <a:latin typeface="Playfair Display Bold"/>
              </a:rPr>
              <a:t>or register to participate via Zoom @</a:t>
            </a:r>
          </a:p>
          <a:p>
            <a:pPr>
              <a:lnSpc>
                <a:spcPts val="2380"/>
              </a:lnSpc>
            </a:pPr>
            <a:r>
              <a:rPr lang="en-US" sz="1700">
                <a:solidFill>
                  <a:srgbClr val="000000"/>
                </a:solidFill>
                <a:latin typeface="Playfair Display Bold"/>
              </a:rPr>
              <a:t>  https://bit.ly/LawTalksForeclosures</a:t>
            </a:r>
          </a:p>
        </p:txBody>
      </p:sp>
      <p:sp>
        <p:nvSpPr>
          <p:cNvPr id="34" name="TextBox 34"/>
          <p:cNvSpPr txBox="1"/>
          <p:nvPr/>
        </p:nvSpPr>
        <p:spPr>
          <a:xfrm>
            <a:off x="65302" y="7012618"/>
            <a:ext cx="9927795" cy="672134"/>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9419" y="-358082"/>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156584"/>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234979"/>
            <a:chOff x="0" y="0"/>
            <a:chExt cx="4043615" cy="1923805"/>
          </a:xfrm>
        </p:grpSpPr>
        <p:sp>
          <p:nvSpPr>
            <p:cNvPr id="16" name="Freeform 16"/>
            <p:cNvSpPr/>
            <p:nvPr/>
          </p:nvSpPr>
          <p:spPr>
            <a:xfrm>
              <a:off x="0" y="0"/>
              <a:ext cx="4043615" cy="1923805"/>
            </a:xfrm>
            <a:custGeom>
              <a:avLst/>
              <a:gdLst/>
              <a:ahLst/>
              <a:cxnLst/>
              <a:rect l="l" t="t" r="r" b="b"/>
              <a:pathLst>
                <a:path w="4043615" h="1923805">
                  <a:moveTo>
                    <a:pt x="0" y="0"/>
                  </a:moveTo>
                  <a:lnTo>
                    <a:pt x="4043615" y="0"/>
                  </a:lnTo>
                  <a:lnTo>
                    <a:pt x="4043615" y="1923805"/>
                  </a:lnTo>
                  <a:lnTo>
                    <a:pt x="0" y="1923805"/>
                  </a:lnTo>
                  <a:close/>
                </a:path>
              </a:pathLst>
            </a:custGeom>
            <a:solidFill>
              <a:srgbClr val="FFFFFF"/>
            </a:solidFill>
          </p:spPr>
          <p:txBody>
            <a:bodyPr/>
            <a:lstStyle/>
            <a:p>
              <a:endParaRPr lang="en-US"/>
            </a:p>
          </p:txBody>
        </p:sp>
        <p:sp>
          <p:nvSpPr>
            <p:cNvPr id="17" name="TextBox 17"/>
            <p:cNvSpPr txBox="1"/>
            <p:nvPr/>
          </p:nvSpPr>
          <p:spPr>
            <a:xfrm>
              <a:off x="0" y="9525"/>
              <a:ext cx="4043615" cy="1914280"/>
            </a:xfrm>
            <a:prstGeom prst="rect">
              <a:avLst/>
            </a:prstGeom>
          </p:spPr>
          <p:txBody>
            <a:bodyPr lIns="0" tIns="0" rIns="0" bIns="0" rtlCol="0" anchor="ctr"/>
            <a:lstStyle/>
            <a:p>
              <a:pPr>
                <a:lnSpc>
                  <a:spcPts val="3558"/>
                </a:lnSpc>
              </a:pPr>
              <a:r>
                <a:rPr lang="en-US" sz="3094" spc="-74" dirty="0">
                  <a:solidFill>
                    <a:srgbClr val="000000"/>
                  </a:solidFill>
                  <a:latin typeface="Playfair Display"/>
                </a:rPr>
                <a:t>            Topic:</a:t>
              </a:r>
              <a:r>
                <a:rPr lang="en-US" sz="3094" spc="-74" dirty="0">
                  <a:solidFill>
                    <a:srgbClr val="000000"/>
                  </a:solidFill>
                  <a:latin typeface="Playfair Display Bold"/>
                </a:rPr>
                <a:t>    Foreclosures           </a:t>
              </a:r>
            </a:p>
            <a:p>
              <a:pPr algn="ctr">
                <a:lnSpc>
                  <a:spcPts val="3558"/>
                </a:lnSpc>
              </a:pPr>
              <a:endParaRPr lang="en-US" sz="3094" spc="-74" dirty="0">
                <a:solidFill>
                  <a:srgbClr val="000000"/>
                </a:solidFill>
                <a:latin typeface="Playfair Display Bold"/>
              </a:endParaRPr>
            </a:p>
            <a:p>
              <a:pPr algn="ctr">
                <a:lnSpc>
                  <a:spcPts val="3558"/>
                </a:lnSpc>
              </a:pPr>
              <a:endParaRPr lang="en-US" sz="3094" spc="-74" dirty="0">
                <a:solidFill>
                  <a:srgbClr val="000000"/>
                </a:solidFill>
                <a:latin typeface="Playfair Display Bold"/>
              </a:endParaRPr>
            </a:p>
            <a:p>
              <a:pPr algn="ctr">
                <a:lnSpc>
                  <a:spcPts val="3558"/>
                </a:lnSpc>
              </a:pPr>
              <a:r>
                <a:rPr lang="en-US" sz="3094" spc="-74" dirty="0">
                  <a:solidFill>
                    <a:srgbClr val="000000"/>
                  </a:solidFill>
                  <a:latin typeface="Playfair Display"/>
                </a:rPr>
                <a:t>When:    </a:t>
              </a:r>
              <a:r>
                <a:rPr lang="en-US" sz="3094" spc="-74" dirty="0">
                  <a:solidFill>
                    <a:srgbClr val="000000"/>
                  </a:solidFill>
                  <a:latin typeface="Playfair Display Bold"/>
                </a:rPr>
                <a:t>Wednesday, April 10, 2024 </a:t>
              </a:r>
            </a:p>
            <a:p>
              <a:pPr algn="ctr">
                <a:lnSpc>
                  <a:spcPts val="3558"/>
                </a:lnSpc>
              </a:pPr>
              <a:r>
                <a:rPr lang="en-US" sz="3094" spc="-74" dirty="0">
                  <a:solidFill>
                    <a:srgbClr val="000000"/>
                  </a:solidFill>
                  <a:latin typeface="Playfair Display Bold"/>
                </a:rPr>
                <a:t>    12:00PM to 1:00PM</a:t>
              </a:r>
            </a:p>
            <a:p>
              <a:pPr algn="ctr">
                <a:lnSpc>
                  <a:spcPts val="3558"/>
                </a:lnSpc>
              </a:pPr>
              <a:endParaRPr lang="en-US" sz="3094" spc="-74" dirty="0">
                <a:solidFill>
                  <a:srgbClr val="000000"/>
                </a:solidFill>
                <a:latin typeface="Playfair Display Bold"/>
              </a:endParaRPr>
            </a:p>
            <a:p>
              <a:pPr algn="ctr">
                <a:lnSpc>
                  <a:spcPts val="1488"/>
                </a:lnSpc>
              </a:pPr>
              <a:endParaRPr lang="en-US" sz="3094" spc="-74" dirty="0">
                <a:solidFill>
                  <a:srgbClr val="000000"/>
                </a:solidFill>
                <a:latin typeface="Playfair Display Bold"/>
              </a:endParaRPr>
            </a:p>
            <a:p>
              <a:pPr algn="ctr">
                <a:lnSpc>
                  <a:spcPts val="3328"/>
                </a:lnSpc>
              </a:pPr>
              <a:r>
                <a:rPr lang="en-US" sz="2894" spc="-69" dirty="0">
                  <a:solidFill>
                    <a:srgbClr val="000000"/>
                  </a:solidFill>
                  <a:latin typeface="Playfair Display Bold"/>
                </a:rPr>
                <a:t>       </a:t>
              </a:r>
              <a:r>
                <a:rPr lang="en-US" sz="2894" spc="-69" dirty="0">
                  <a:solidFill>
                    <a:srgbClr val="000000"/>
                  </a:solidFill>
                  <a:latin typeface="Playfair Display"/>
                </a:rPr>
                <a:t>Where:</a:t>
              </a:r>
              <a:r>
                <a:rPr lang="en-US" sz="2894" spc="-69" dirty="0">
                  <a:solidFill>
                    <a:srgbClr val="000000"/>
                  </a:solidFill>
                  <a:latin typeface="Playfair Display Bold"/>
                </a:rPr>
                <a:t>     "Watch Party" @ ______________</a:t>
              </a:r>
            </a:p>
            <a:p>
              <a:pPr algn="ctr">
                <a:lnSpc>
                  <a:spcPts val="3328"/>
                </a:lnSpc>
              </a:pPr>
              <a:endParaRPr lang="en-US" sz="2894" spc="-69" dirty="0">
                <a:solidFill>
                  <a:srgbClr val="000000"/>
                </a:solidFill>
                <a:latin typeface="Playfair Display Bold"/>
              </a:endParaRPr>
            </a:p>
          </p:txBody>
        </p:sp>
      </p:grpSp>
      <p:sp>
        <p:nvSpPr>
          <p:cNvPr id="18" name="Freeform 18"/>
          <p:cNvSpPr/>
          <p:nvPr/>
        </p:nvSpPr>
        <p:spPr>
          <a:xfrm>
            <a:off x="1541826" y="599221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2"/>
            <a:stretch>
              <a:fillRect/>
            </a:stretch>
          </a:blipFill>
        </p:spPr>
        <p:txBody>
          <a:bodyPr/>
          <a:lstStyle/>
          <a:p>
            <a:endParaRPr lang="en-US"/>
          </a:p>
        </p:txBody>
      </p:sp>
      <p:grpSp>
        <p:nvGrpSpPr>
          <p:cNvPr id="19" name="Group 19"/>
          <p:cNvGrpSpPr/>
          <p:nvPr/>
        </p:nvGrpSpPr>
        <p:grpSpPr>
          <a:xfrm>
            <a:off x="3010621" y="7244497"/>
            <a:ext cx="83181" cy="16175"/>
            <a:chOff x="0" y="0"/>
            <a:chExt cx="173395" cy="33718"/>
          </a:xfrm>
        </p:grpSpPr>
        <p:sp>
          <p:nvSpPr>
            <p:cNvPr id="20" name="Freeform 20"/>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1" name="TextBox 21"/>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2" name="Group 22"/>
          <p:cNvGrpSpPr/>
          <p:nvPr/>
        </p:nvGrpSpPr>
        <p:grpSpPr>
          <a:xfrm>
            <a:off x="6496197" y="6021128"/>
            <a:ext cx="2659538" cy="779660"/>
            <a:chOff x="0" y="0"/>
            <a:chExt cx="3546050" cy="1039547"/>
          </a:xfrm>
        </p:grpSpPr>
        <p:sp>
          <p:nvSpPr>
            <p:cNvPr id="23" name="Freeform 23"/>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3"/>
              <a:stretch>
                <a:fillRect/>
              </a:stretch>
            </a:blipFill>
          </p:spPr>
          <p:txBody>
            <a:bodyPr/>
            <a:lstStyle/>
            <a:p>
              <a:endParaRPr lang="en-US"/>
            </a:p>
          </p:txBody>
        </p:sp>
        <p:sp>
          <p:nvSpPr>
            <p:cNvPr id="24" name="TextBox 24"/>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5" name="Group 25"/>
          <p:cNvGrpSpPr/>
          <p:nvPr/>
        </p:nvGrpSpPr>
        <p:grpSpPr>
          <a:xfrm>
            <a:off x="-73157" y="6915775"/>
            <a:ext cx="10223552" cy="856625"/>
            <a:chOff x="0" y="0"/>
            <a:chExt cx="3563766" cy="298606"/>
          </a:xfrm>
        </p:grpSpPr>
        <p:sp>
          <p:nvSpPr>
            <p:cNvPr id="26" name="Freeform 26"/>
            <p:cNvSpPr/>
            <p:nvPr/>
          </p:nvSpPr>
          <p:spPr>
            <a:xfrm>
              <a:off x="0" y="0"/>
              <a:ext cx="3563765" cy="298606"/>
            </a:xfrm>
            <a:custGeom>
              <a:avLst/>
              <a:gdLst/>
              <a:ahLst/>
              <a:cxnLst/>
              <a:rect l="l" t="t" r="r" b="b"/>
              <a:pathLst>
                <a:path w="3563765" h="298606">
                  <a:moveTo>
                    <a:pt x="0" y="0"/>
                  </a:moveTo>
                  <a:lnTo>
                    <a:pt x="3563765" y="0"/>
                  </a:lnTo>
                  <a:lnTo>
                    <a:pt x="3563765" y="298606"/>
                  </a:lnTo>
                  <a:lnTo>
                    <a:pt x="0" y="298606"/>
                  </a:lnTo>
                  <a:close/>
                </a:path>
              </a:pathLst>
            </a:custGeom>
            <a:solidFill>
              <a:srgbClr val="FFFFFF"/>
            </a:solidFill>
          </p:spPr>
          <p:txBody>
            <a:bodyPr/>
            <a:lstStyle/>
            <a:p>
              <a:endParaRPr lang="en-US"/>
            </a:p>
          </p:txBody>
        </p:sp>
        <p:sp>
          <p:nvSpPr>
            <p:cNvPr id="27" name="TextBox 27"/>
            <p:cNvSpPr txBox="1"/>
            <p:nvPr/>
          </p:nvSpPr>
          <p:spPr>
            <a:xfrm>
              <a:off x="0" y="-9525"/>
              <a:ext cx="3563766" cy="308131"/>
            </a:xfrm>
            <a:prstGeom prst="rect">
              <a:avLst/>
            </a:prstGeom>
          </p:spPr>
          <p:txBody>
            <a:bodyPr lIns="50800" tIns="50800" rIns="50800" bIns="50800" rtlCol="0" anchor="ctr"/>
            <a:lstStyle/>
            <a:p>
              <a:pPr algn="ctr">
                <a:lnSpc>
                  <a:spcPts val="1437"/>
                </a:lnSpc>
              </a:pPr>
              <a:endParaRPr/>
            </a:p>
          </p:txBody>
        </p:sp>
      </p:grpSp>
      <p:sp>
        <p:nvSpPr>
          <p:cNvPr id="28" name="TextBox 28"/>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29" name="TextBox 29"/>
          <p:cNvSpPr txBox="1"/>
          <p:nvPr/>
        </p:nvSpPr>
        <p:spPr>
          <a:xfrm>
            <a:off x="65302" y="7012618"/>
            <a:ext cx="9927795" cy="672465"/>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id="30" name="TextBox 30"/>
          <p:cNvSpPr txBox="1"/>
          <p:nvPr/>
        </p:nvSpPr>
        <p:spPr>
          <a:xfrm>
            <a:off x="3010621" y="2327841"/>
            <a:ext cx="6347207" cy="510524"/>
          </a:xfrm>
          <a:prstGeom prst="rect">
            <a:avLst/>
          </a:prstGeom>
        </p:spPr>
        <p:txBody>
          <a:bodyPr lIns="0" tIns="0" rIns="0" bIns="0" rtlCol="0" anchor="t">
            <a:spAutoFit/>
          </a:bodyPr>
          <a:lstStyle/>
          <a:p>
            <a:pPr>
              <a:lnSpc>
                <a:spcPts val="1391"/>
              </a:lnSpc>
            </a:pPr>
            <a:r>
              <a:rPr lang="en-US" sz="1200" spc="-30" dirty="0">
                <a:solidFill>
                  <a:srgbClr val="000000"/>
                </a:solidFill>
                <a:latin typeface="Montserrat Classic"/>
              </a:rPr>
              <a:t>Join Sarah Davis with Louisiana Housing Corporation and an attorney with Acadiana Legal Service Corporation, who will discuss what you need to know about foreclosures and your rights. After the presentation, you can ask questions as time allows.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Custom</PresentationFormat>
  <Paragraphs>29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Calibri</vt:lpstr>
      <vt:lpstr>Montserrat Classic</vt:lpstr>
      <vt:lpstr>Arial</vt:lpstr>
      <vt:lpstr>Playfair Display Bold</vt:lpstr>
      <vt:lpstr>Montserrat Classic Bold</vt:lpstr>
      <vt:lpstr>Playfair Display</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Talks 2024 Flyers</dc:title>
  <cp:lastModifiedBy>Stephanie Beaugh</cp:lastModifiedBy>
  <cp:revision>3</cp:revision>
  <dcterms:created xsi:type="dcterms:W3CDTF">2006-08-16T00:00:00Z</dcterms:created>
  <dcterms:modified xsi:type="dcterms:W3CDTF">2024-01-11T22:16:09Z</dcterms:modified>
  <dc:identifier>DAFh349euZw</dc:identifier>
</cp:coreProperties>
</file>