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2" r:id="rId2"/>
    <p:sldId id="263" r:id="rId3"/>
  </p:sldIdLst>
  <p:sldSz cx="10058400" cy="7772400"/>
  <p:notesSz cx="6858000" cy="9144000"/>
  <p:embeddedFontLst>
    <p:embeddedFont>
      <p:font typeface="Montserrat Classic" panose="020B0604020202020204" charset="0"/>
      <p:regular r:id="rId4"/>
    </p:embeddedFont>
    <p:embeddedFont>
      <p:font typeface="Montserrat Classic Bold" panose="020B0604020202020204" charset="0"/>
      <p:regular r:id="rId5"/>
    </p:embeddedFont>
    <p:embeddedFont>
      <p:font typeface="Playfair Display" panose="00000500000000000000" pitchFamily="2" charset="0"/>
      <p:regular r:id="rId6"/>
    </p:embeddedFont>
    <p:embeddedFont>
      <p:font typeface="Playfair Display Bold" panose="00000800000000000000" charset="0"/>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80" d="100"/>
          <a:sy n="80" d="100"/>
        </p:scale>
        <p:origin x="11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bit.ly/LawTalksHeirsProp"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9565"/>
            <a:ext cx="5029200" cy="8021259"/>
            <a:chOff x="0" y="0"/>
            <a:chExt cx="2408296" cy="3841082"/>
          </a:xfrm>
        </p:grpSpPr>
        <p:sp>
          <p:nvSpPr>
            <p:cNvPr id="3" name="Freeform 3"/>
            <p:cNvSpPr/>
            <p:nvPr/>
          </p:nvSpPr>
          <p:spPr>
            <a:xfrm>
              <a:off x="0" y="0"/>
              <a:ext cx="2408296" cy="3841082"/>
            </a:xfrm>
            <a:custGeom>
              <a:avLst/>
              <a:gdLst/>
              <a:ahLst/>
              <a:cxnLst/>
              <a:rect l="l" t="t" r="r" b="b"/>
              <a:pathLst>
                <a:path w="2408296" h="3841082">
                  <a:moveTo>
                    <a:pt x="0" y="0"/>
                  </a:moveTo>
                  <a:lnTo>
                    <a:pt x="2408296" y="0"/>
                  </a:lnTo>
                  <a:lnTo>
                    <a:pt x="2408296" y="3841082"/>
                  </a:lnTo>
                  <a:lnTo>
                    <a:pt x="0" y="3841082"/>
                  </a:lnTo>
                  <a:close/>
                </a:path>
              </a:pathLst>
            </a:custGeom>
            <a:solidFill>
              <a:srgbClr val="599CAD"/>
            </a:solidFill>
          </p:spPr>
          <p:txBody>
            <a:bodyPr/>
            <a:lstStyle/>
            <a:p>
              <a:endParaRPr lang="en-US"/>
            </a:p>
          </p:txBody>
        </p:sp>
        <p:sp>
          <p:nvSpPr>
            <p:cNvPr id="4" name="TextBox 4"/>
            <p:cNvSpPr txBox="1"/>
            <p:nvPr/>
          </p:nvSpPr>
          <p:spPr>
            <a:xfrm>
              <a:off x="0" y="-19050"/>
              <a:ext cx="2408296" cy="3860132"/>
            </a:xfrm>
            <a:prstGeom prst="rect">
              <a:avLst/>
            </a:prstGeom>
          </p:spPr>
          <p:txBody>
            <a:bodyPr lIns="27940" tIns="27940" rIns="27940" bIns="27940" rtlCol="0" anchor="ctr"/>
            <a:lstStyle/>
            <a:p>
              <a:pPr algn="ctr">
                <a:lnSpc>
                  <a:spcPts val="1086"/>
                </a:lnSpc>
              </a:pPr>
              <a:endParaRPr/>
            </a:p>
          </p:txBody>
        </p:sp>
      </p:grpSp>
      <p:sp>
        <p:nvSpPr>
          <p:cNvPr id="5" name="AutoShape 5"/>
          <p:cNvSpPr/>
          <p:nvPr/>
        </p:nvSpPr>
        <p:spPr>
          <a:xfrm>
            <a:off x="5029200" y="-214896"/>
            <a:ext cx="0" cy="8029579"/>
          </a:xfrm>
          <a:prstGeom prst="line">
            <a:avLst/>
          </a:prstGeom>
          <a:ln w="95250" cap="flat">
            <a:solidFill>
              <a:srgbClr val="000000"/>
            </a:solidFill>
            <a:prstDash val="solid"/>
            <a:headEnd type="none" w="sm" len="sm"/>
            <a:tailEnd type="none" w="sm" len="sm"/>
          </a:ln>
        </p:spPr>
        <p:txBody>
          <a:bodyPr/>
          <a:lstStyle/>
          <a:p>
            <a:endParaRPr lang="en-US"/>
          </a:p>
        </p:txBody>
      </p:sp>
      <p:grpSp>
        <p:nvGrpSpPr>
          <p:cNvPr id="6" name="Group 6"/>
          <p:cNvGrpSpPr/>
          <p:nvPr/>
        </p:nvGrpSpPr>
        <p:grpSpPr>
          <a:xfrm>
            <a:off x="5029200" y="-344497"/>
            <a:ext cx="5029200" cy="8029579"/>
            <a:chOff x="0" y="0"/>
            <a:chExt cx="2408296" cy="3845066"/>
          </a:xfrm>
        </p:grpSpPr>
        <p:sp>
          <p:nvSpPr>
            <p:cNvPr id="7" name="Freeform 7"/>
            <p:cNvSpPr/>
            <p:nvPr/>
          </p:nvSpPr>
          <p:spPr>
            <a:xfrm>
              <a:off x="0" y="0"/>
              <a:ext cx="2408296" cy="3845066"/>
            </a:xfrm>
            <a:custGeom>
              <a:avLst/>
              <a:gdLst/>
              <a:ahLst/>
              <a:cxnLst/>
              <a:rect l="l" t="t" r="r" b="b"/>
              <a:pathLst>
                <a:path w="2408296" h="3845066">
                  <a:moveTo>
                    <a:pt x="0" y="0"/>
                  </a:moveTo>
                  <a:lnTo>
                    <a:pt x="2408296" y="0"/>
                  </a:lnTo>
                  <a:lnTo>
                    <a:pt x="2408296" y="3845066"/>
                  </a:lnTo>
                  <a:lnTo>
                    <a:pt x="0" y="3845066"/>
                  </a:lnTo>
                  <a:close/>
                </a:path>
              </a:pathLst>
            </a:custGeom>
            <a:solidFill>
              <a:srgbClr val="3A839C"/>
            </a:solidFill>
          </p:spPr>
          <p:txBody>
            <a:bodyPr/>
            <a:lstStyle/>
            <a:p>
              <a:endParaRPr lang="en-US"/>
            </a:p>
          </p:txBody>
        </p:sp>
        <p:sp>
          <p:nvSpPr>
            <p:cNvPr id="8" name="TextBox 8"/>
            <p:cNvSpPr txBox="1"/>
            <p:nvPr/>
          </p:nvSpPr>
          <p:spPr>
            <a:xfrm>
              <a:off x="0" y="-19050"/>
              <a:ext cx="2408296" cy="3864116"/>
            </a:xfrm>
            <a:prstGeom prst="rect">
              <a:avLst/>
            </a:prstGeom>
          </p:spPr>
          <p:txBody>
            <a:bodyPr lIns="27940" tIns="27940" rIns="27940" bIns="27940" rtlCol="0" anchor="ctr"/>
            <a:lstStyle/>
            <a:p>
              <a:pPr algn="ctr">
                <a:lnSpc>
                  <a:spcPts val="1086"/>
                </a:lnSpc>
              </a:pPr>
              <a:endParaRPr/>
            </a:p>
          </p:txBody>
        </p:sp>
      </p:grpSp>
      <p:grpSp>
        <p:nvGrpSpPr>
          <p:cNvPr id="9" name="Group 9"/>
          <p:cNvGrpSpPr/>
          <p:nvPr/>
        </p:nvGrpSpPr>
        <p:grpSpPr>
          <a:xfrm>
            <a:off x="578482" y="985203"/>
            <a:ext cx="4700065" cy="613499"/>
            <a:chOff x="0" y="0"/>
            <a:chExt cx="2250686" cy="293782"/>
          </a:xfrm>
        </p:grpSpPr>
        <p:sp>
          <p:nvSpPr>
            <p:cNvPr id="10" name="Freeform 10"/>
            <p:cNvSpPr/>
            <p:nvPr/>
          </p:nvSpPr>
          <p:spPr>
            <a:xfrm>
              <a:off x="0" y="0"/>
              <a:ext cx="2250686" cy="293782"/>
            </a:xfrm>
            <a:custGeom>
              <a:avLst/>
              <a:gdLst/>
              <a:ahLst/>
              <a:cxnLst/>
              <a:rect l="l" t="t" r="r" b="b"/>
              <a:pathLst>
                <a:path w="2250686" h="293782">
                  <a:moveTo>
                    <a:pt x="0" y="0"/>
                  </a:moveTo>
                  <a:lnTo>
                    <a:pt x="2250686" y="0"/>
                  </a:lnTo>
                  <a:lnTo>
                    <a:pt x="2250686" y="293782"/>
                  </a:lnTo>
                  <a:lnTo>
                    <a:pt x="0" y="293782"/>
                  </a:lnTo>
                  <a:close/>
                </a:path>
              </a:pathLst>
            </a:custGeom>
            <a:solidFill>
              <a:srgbClr val="000000"/>
            </a:solidFill>
          </p:spPr>
          <p:txBody>
            <a:bodyPr/>
            <a:lstStyle/>
            <a:p>
              <a:endParaRPr lang="en-US"/>
            </a:p>
          </p:txBody>
        </p:sp>
        <p:sp>
          <p:nvSpPr>
            <p:cNvPr id="11" name="TextBox 11"/>
            <p:cNvSpPr txBox="1"/>
            <p:nvPr/>
          </p:nvSpPr>
          <p:spPr>
            <a:xfrm>
              <a:off x="0" y="-57150"/>
              <a:ext cx="2250686" cy="350932"/>
            </a:xfrm>
            <a:prstGeom prst="rect">
              <a:avLst/>
            </a:prstGeom>
          </p:spPr>
          <p:txBody>
            <a:bodyPr lIns="6985" tIns="6985" rIns="6985" bIns="6985" rtlCol="0" anchor="ctr"/>
            <a:lstStyle/>
            <a:p>
              <a:pPr algn="ctr">
                <a:lnSpc>
                  <a:spcPts val="4060"/>
                </a:lnSpc>
              </a:pPr>
              <a:r>
                <a:rPr lang="en-US" sz="2900">
                  <a:solidFill>
                    <a:srgbClr val="FFFFFF"/>
                  </a:solidFill>
                  <a:latin typeface="Montserrat Classic Bold"/>
                </a:rPr>
                <a:t>Law Talks:</a:t>
              </a:r>
            </a:p>
          </p:txBody>
        </p:sp>
      </p:grpSp>
      <p:grpSp>
        <p:nvGrpSpPr>
          <p:cNvPr id="12" name="Group 12"/>
          <p:cNvGrpSpPr/>
          <p:nvPr/>
        </p:nvGrpSpPr>
        <p:grpSpPr>
          <a:xfrm>
            <a:off x="578482" y="1846980"/>
            <a:ext cx="8901435" cy="3900908"/>
            <a:chOff x="0" y="0"/>
            <a:chExt cx="4043615" cy="1772048"/>
          </a:xfrm>
        </p:grpSpPr>
        <p:sp>
          <p:nvSpPr>
            <p:cNvPr id="13" name="Freeform 13"/>
            <p:cNvSpPr/>
            <p:nvPr/>
          </p:nvSpPr>
          <p:spPr>
            <a:xfrm>
              <a:off x="0" y="0"/>
              <a:ext cx="4043615" cy="1772048"/>
            </a:xfrm>
            <a:custGeom>
              <a:avLst/>
              <a:gdLst/>
              <a:ahLst/>
              <a:cxnLst/>
              <a:rect l="l" t="t" r="r" b="b"/>
              <a:pathLst>
                <a:path w="4043615" h="1772048">
                  <a:moveTo>
                    <a:pt x="0" y="0"/>
                  </a:moveTo>
                  <a:lnTo>
                    <a:pt x="4043615" y="0"/>
                  </a:lnTo>
                  <a:lnTo>
                    <a:pt x="4043615" y="1772048"/>
                  </a:lnTo>
                  <a:lnTo>
                    <a:pt x="0" y="1772048"/>
                  </a:lnTo>
                  <a:close/>
                </a:path>
              </a:pathLst>
            </a:custGeom>
            <a:solidFill>
              <a:srgbClr val="FFFFFF"/>
            </a:solidFill>
          </p:spPr>
          <p:txBody>
            <a:bodyPr/>
            <a:lstStyle/>
            <a:p>
              <a:endParaRPr lang="en-US"/>
            </a:p>
          </p:txBody>
        </p:sp>
        <p:sp>
          <p:nvSpPr>
            <p:cNvPr id="14" name="TextBox 14"/>
            <p:cNvSpPr txBox="1"/>
            <p:nvPr/>
          </p:nvSpPr>
          <p:spPr>
            <a:xfrm>
              <a:off x="0" y="19050"/>
              <a:ext cx="4043615" cy="1752998"/>
            </a:xfrm>
            <a:prstGeom prst="rect">
              <a:avLst/>
            </a:prstGeom>
          </p:spPr>
          <p:txBody>
            <a:bodyPr lIns="0" tIns="0" rIns="0" bIns="0" rtlCol="0" anchor="ctr"/>
            <a:lstStyle/>
            <a:p>
              <a:pPr algn="ctr">
                <a:lnSpc>
                  <a:spcPts val="1224"/>
                </a:lnSpc>
              </a:pPr>
              <a:endParaRPr/>
            </a:p>
          </p:txBody>
        </p:sp>
      </p:grpSp>
      <p:grpSp>
        <p:nvGrpSpPr>
          <p:cNvPr id="15" name="Group 15"/>
          <p:cNvGrpSpPr/>
          <p:nvPr/>
        </p:nvGrpSpPr>
        <p:grpSpPr>
          <a:xfrm>
            <a:off x="578482" y="1557207"/>
            <a:ext cx="8901435" cy="4318755"/>
            <a:chOff x="0" y="0"/>
            <a:chExt cx="4043615" cy="1961862"/>
          </a:xfrm>
        </p:grpSpPr>
        <p:sp>
          <p:nvSpPr>
            <p:cNvPr id="16" name="Freeform 16"/>
            <p:cNvSpPr/>
            <p:nvPr/>
          </p:nvSpPr>
          <p:spPr>
            <a:xfrm>
              <a:off x="0" y="0"/>
              <a:ext cx="4043615" cy="1961862"/>
            </a:xfrm>
            <a:custGeom>
              <a:avLst/>
              <a:gdLst/>
              <a:ahLst/>
              <a:cxnLst/>
              <a:rect l="l" t="t" r="r" b="b"/>
              <a:pathLst>
                <a:path w="4043615" h="1961862">
                  <a:moveTo>
                    <a:pt x="0" y="0"/>
                  </a:moveTo>
                  <a:lnTo>
                    <a:pt x="4043615" y="0"/>
                  </a:lnTo>
                  <a:lnTo>
                    <a:pt x="4043615" y="1961862"/>
                  </a:lnTo>
                  <a:lnTo>
                    <a:pt x="0" y="1961862"/>
                  </a:lnTo>
                  <a:close/>
                </a:path>
              </a:pathLst>
            </a:custGeom>
            <a:solidFill>
              <a:srgbClr val="FFFFFF"/>
            </a:solidFill>
          </p:spPr>
          <p:txBody>
            <a:bodyPr/>
            <a:lstStyle/>
            <a:p>
              <a:endParaRPr lang="en-US"/>
            </a:p>
          </p:txBody>
        </p:sp>
        <p:sp>
          <p:nvSpPr>
            <p:cNvPr id="17" name="TextBox 17"/>
            <p:cNvSpPr txBox="1"/>
            <p:nvPr/>
          </p:nvSpPr>
          <p:spPr>
            <a:xfrm>
              <a:off x="0" y="9525"/>
              <a:ext cx="4043615" cy="1952337"/>
            </a:xfrm>
            <a:prstGeom prst="rect">
              <a:avLst/>
            </a:prstGeom>
          </p:spPr>
          <p:txBody>
            <a:bodyPr lIns="0" tIns="0" rIns="0" bIns="0" rtlCol="0" anchor="ctr"/>
            <a:lstStyle/>
            <a:p>
              <a:pPr>
                <a:lnSpc>
                  <a:spcPts val="3558"/>
                </a:lnSpc>
              </a:pPr>
              <a:r>
                <a:rPr lang="en-US" sz="3094" spc="-74">
                  <a:solidFill>
                    <a:srgbClr val="000000"/>
                  </a:solidFill>
                  <a:latin typeface="Playfair Display"/>
                </a:rPr>
                <a:t>              Topic:</a:t>
              </a:r>
              <a:r>
                <a:rPr lang="en-US" sz="3094" spc="-74">
                  <a:solidFill>
                    <a:srgbClr val="000000"/>
                  </a:solidFill>
                  <a:latin typeface="Playfair Display Bold"/>
                </a:rPr>
                <a:t>  Heirs’ Property                     </a:t>
              </a:r>
            </a:p>
            <a:p>
              <a:pPr>
                <a:lnSpc>
                  <a:spcPts val="3213"/>
                </a:lnSpc>
              </a:pPr>
              <a:endParaRPr lang="en-US" sz="3094" spc="-74">
                <a:solidFill>
                  <a:srgbClr val="000000"/>
                </a:solidFill>
                <a:latin typeface="Playfair Display Bold"/>
              </a:endParaRPr>
            </a:p>
            <a:p>
              <a:pPr algn="ctr">
                <a:lnSpc>
                  <a:spcPts val="3213"/>
                </a:lnSpc>
              </a:pPr>
              <a:endParaRPr lang="en-US" sz="3094" spc="-74">
                <a:solidFill>
                  <a:srgbClr val="000000"/>
                </a:solidFill>
                <a:latin typeface="Playfair Display Bold"/>
              </a:endParaRPr>
            </a:p>
            <a:p>
              <a:pPr algn="ctr">
                <a:lnSpc>
                  <a:spcPts val="3558"/>
                </a:lnSpc>
              </a:pPr>
              <a:r>
                <a:rPr lang="en-US" sz="3094" spc="-74">
                  <a:solidFill>
                    <a:srgbClr val="000000"/>
                  </a:solidFill>
                  <a:latin typeface="Playfair Display"/>
                </a:rPr>
                <a:t>When:    </a:t>
              </a:r>
              <a:r>
                <a:rPr lang="en-US" sz="3094" spc="-74">
                  <a:solidFill>
                    <a:srgbClr val="000000"/>
                  </a:solidFill>
                  <a:latin typeface="Playfair Display Bold"/>
                </a:rPr>
                <a:t>Wednesday, June 12, 2024 </a:t>
              </a:r>
            </a:p>
            <a:p>
              <a:pPr algn="ctr">
                <a:lnSpc>
                  <a:spcPts val="3558"/>
                </a:lnSpc>
              </a:pPr>
              <a:r>
                <a:rPr lang="en-US" sz="3094" spc="-74">
                  <a:solidFill>
                    <a:srgbClr val="000000"/>
                  </a:solidFill>
                  <a:latin typeface="Playfair Display Bold"/>
                </a:rPr>
                <a:t>    12:00PM to 1:00PM</a:t>
              </a:r>
            </a:p>
            <a:p>
              <a:pPr algn="ctr">
                <a:lnSpc>
                  <a:spcPts val="1488"/>
                </a:lnSpc>
              </a:pPr>
              <a:endParaRPr lang="en-US" sz="3094" spc="-74">
                <a:solidFill>
                  <a:srgbClr val="000000"/>
                </a:solidFill>
                <a:latin typeface="Playfair Display Bold"/>
              </a:endParaRPr>
            </a:p>
            <a:p>
              <a:pPr algn="ctr">
                <a:lnSpc>
                  <a:spcPts val="3219"/>
                </a:lnSpc>
              </a:pPr>
              <a:r>
                <a:rPr lang="en-US" sz="2799" spc="-67">
                  <a:solidFill>
                    <a:srgbClr val="000000"/>
                  </a:solidFill>
                  <a:latin typeface="Playfair Display"/>
                </a:rPr>
                <a:t>Where:</a:t>
              </a:r>
              <a:r>
                <a:rPr lang="en-US" sz="2799" spc="-67">
                  <a:solidFill>
                    <a:srgbClr val="000000"/>
                  </a:solidFill>
                  <a:latin typeface="Playfair Display Bold"/>
                </a:rPr>
                <a:t>     Streamed Live via the Louisiana</a:t>
              </a:r>
            </a:p>
            <a:p>
              <a:pPr algn="ctr">
                <a:lnSpc>
                  <a:spcPts val="3680"/>
                </a:lnSpc>
              </a:pPr>
              <a:endParaRPr lang="en-US" sz="2799" spc="-67">
                <a:solidFill>
                  <a:srgbClr val="000000"/>
                </a:solidFill>
                <a:latin typeface="Playfair Display Bold"/>
              </a:endParaRPr>
            </a:p>
            <a:p>
              <a:pPr algn="ctr">
                <a:lnSpc>
                  <a:spcPts val="2856"/>
                </a:lnSpc>
              </a:pPr>
              <a:endParaRPr lang="en-US" sz="2799" spc="-67">
                <a:solidFill>
                  <a:srgbClr val="000000"/>
                </a:solidFill>
                <a:latin typeface="Playfair Display Bold"/>
              </a:endParaRPr>
            </a:p>
            <a:p>
              <a:pPr algn="ctr">
                <a:lnSpc>
                  <a:spcPts val="1224"/>
                </a:lnSpc>
              </a:pPr>
              <a:endParaRPr lang="en-US" sz="2799" spc="-67">
                <a:solidFill>
                  <a:srgbClr val="000000"/>
                </a:solidFill>
                <a:latin typeface="Playfair Display Bold"/>
              </a:endParaRPr>
            </a:p>
          </p:txBody>
        </p:sp>
      </p:grpSp>
      <p:sp>
        <p:nvSpPr>
          <p:cNvPr id="18" name="Freeform 18"/>
          <p:cNvSpPr/>
          <p:nvPr/>
        </p:nvSpPr>
        <p:spPr>
          <a:xfrm>
            <a:off x="3235132" y="4661368"/>
            <a:ext cx="2361410" cy="500324"/>
          </a:xfrm>
          <a:custGeom>
            <a:avLst/>
            <a:gdLst/>
            <a:ahLst/>
            <a:cxnLst/>
            <a:rect l="l" t="t" r="r" b="b"/>
            <a:pathLst>
              <a:path w="2361410" h="500324">
                <a:moveTo>
                  <a:pt x="0" y="0"/>
                </a:moveTo>
                <a:lnTo>
                  <a:pt x="2361410" y="0"/>
                </a:lnTo>
                <a:lnTo>
                  <a:pt x="2361410" y="500324"/>
                </a:lnTo>
                <a:lnTo>
                  <a:pt x="0" y="500324"/>
                </a:lnTo>
                <a:lnTo>
                  <a:pt x="0" y="0"/>
                </a:lnTo>
                <a:close/>
              </a:path>
            </a:pathLst>
          </a:custGeom>
          <a:blipFill>
            <a:blip r:embed="rId2"/>
            <a:stretch>
              <a:fillRect/>
            </a:stretch>
          </a:blipFill>
        </p:spPr>
        <p:txBody>
          <a:bodyPr/>
          <a:lstStyle/>
          <a:p>
            <a:endParaRPr lang="en-US"/>
          </a:p>
        </p:txBody>
      </p:sp>
      <p:sp>
        <p:nvSpPr>
          <p:cNvPr id="19" name="Freeform 19"/>
          <p:cNvSpPr/>
          <p:nvPr/>
        </p:nvSpPr>
        <p:spPr>
          <a:xfrm>
            <a:off x="1836861" y="5992210"/>
            <a:ext cx="1091654" cy="837495"/>
          </a:xfrm>
          <a:custGeom>
            <a:avLst/>
            <a:gdLst/>
            <a:ahLst/>
            <a:cxnLst/>
            <a:rect l="l" t="t" r="r" b="b"/>
            <a:pathLst>
              <a:path w="1091654" h="837495">
                <a:moveTo>
                  <a:pt x="0" y="0"/>
                </a:moveTo>
                <a:lnTo>
                  <a:pt x="1091654" y="0"/>
                </a:lnTo>
                <a:lnTo>
                  <a:pt x="1091654" y="837496"/>
                </a:lnTo>
                <a:lnTo>
                  <a:pt x="0" y="837496"/>
                </a:lnTo>
                <a:lnTo>
                  <a:pt x="0" y="0"/>
                </a:lnTo>
                <a:close/>
              </a:path>
            </a:pathLst>
          </a:custGeom>
          <a:blipFill>
            <a:blip r:embed="rId3"/>
            <a:stretch>
              <a:fillRect/>
            </a:stretch>
          </a:blipFill>
        </p:spPr>
        <p:txBody>
          <a:bodyPr/>
          <a:lstStyle/>
          <a:p>
            <a:endParaRPr lang="en-US"/>
          </a:p>
        </p:txBody>
      </p:sp>
      <p:grpSp>
        <p:nvGrpSpPr>
          <p:cNvPr id="20" name="Group 20"/>
          <p:cNvGrpSpPr/>
          <p:nvPr/>
        </p:nvGrpSpPr>
        <p:grpSpPr>
          <a:xfrm>
            <a:off x="3010621" y="7244497"/>
            <a:ext cx="83181" cy="16175"/>
            <a:chOff x="0" y="0"/>
            <a:chExt cx="173395" cy="33718"/>
          </a:xfrm>
        </p:grpSpPr>
        <p:sp>
          <p:nvSpPr>
            <p:cNvPr id="21" name="Freeform 21"/>
            <p:cNvSpPr/>
            <p:nvPr/>
          </p:nvSpPr>
          <p:spPr>
            <a:xfrm>
              <a:off x="0" y="0"/>
              <a:ext cx="173395" cy="33718"/>
            </a:xfrm>
            <a:custGeom>
              <a:avLst/>
              <a:gdLst/>
              <a:ahLst/>
              <a:cxnLst/>
              <a:rect l="l" t="t" r="r" b="b"/>
              <a:pathLst>
                <a:path w="173395" h="33718">
                  <a:moveTo>
                    <a:pt x="0" y="0"/>
                  </a:moveTo>
                  <a:lnTo>
                    <a:pt x="173395" y="0"/>
                  </a:lnTo>
                  <a:lnTo>
                    <a:pt x="173395" y="33718"/>
                  </a:lnTo>
                  <a:lnTo>
                    <a:pt x="0" y="33718"/>
                  </a:lnTo>
                  <a:close/>
                </a:path>
              </a:pathLst>
            </a:custGeom>
            <a:solidFill>
              <a:srgbClr val="3A839C"/>
            </a:solidFill>
          </p:spPr>
          <p:txBody>
            <a:bodyPr/>
            <a:lstStyle/>
            <a:p>
              <a:endParaRPr lang="en-US"/>
            </a:p>
          </p:txBody>
        </p:sp>
        <p:sp>
          <p:nvSpPr>
            <p:cNvPr id="22" name="TextBox 22"/>
            <p:cNvSpPr txBox="1"/>
            <p:nvPr/>
          </p:nvSpPr>
          <p:spPr>
            <a:xfrm>
              <a:off x="0" y="-9525"/>
              <a:ext cx="173395" cy="43243"/>
            </a:xfrm>
            <a:prstGeom prst="rect">
              <a:avLst/>
            </a:prstGeom>
          </p:spPr>
          <p:txBody>
            <a:bodyPr lIns="8495" tIns="8495" rIns="8495" bIns="8495" rtlCol="0" anchor="ctr"/>
            <a:lstStyle/>
            <a:p>
              <a:pPr algn="ctr">
                <a:lnSpc>
                  <a:spcPts val="1437"/>
                </a:lnSpc>
              </a:pPr>
              <a:endParaRPr/>
            </a:p>
          </p:txBody>
        </p:sp>
      </p:grpSp>
      <p:grpSp>
        <p:nvGrpSpPr>
          <p:cNvPr id="23" name="Group 23"/>
          <p:cNvGrpSpPr/>
          <p:nvPr/>
        </p:nvGrpSpPr>
        <p:grpSpPr>
          <a:xfrm>
            <a:off x="6496197" y="6021128"/>
            <a:ext cx="2659538" cy="779660"/>
            <a:chOff x="0" y="0"/>
            <a:chExt cx="3546050" cy="1039547"/>
          </a:xfrm>
        </p:grpSpPr>
        <p:sp>
          <p:nvSpPr>
            <p:cNvPr id="24" name="Freeform 24"/>
            <p:cNvSpPr/>
            <p:nvPr/>
          </p:nvSpPr>
          <p:spPr>
            <a:xfrm>
              <a:off x="645753" y="0"/>
              <a:ext cx="2254545" cy="652879"/>
            </a:xfrm>
            <a:custGeom>
              <a:avLst/>
              <a:gdLst/>
              <a:ahLst/>
              <a:cxnLst/>
              <a:rect l="l" t="t" r="r" b="b"/>
              <a:pathLst>
                <a:path w="2254545" h="652879">
                  <a:moveTo>
                    <a:pt x="0" y="0"/>
                  </a:moveTo>
                  <a:lnTo>
                    <a:pt x="2254544" y="0"/>
                  </a:lnTo>
                  <a:lnTo>
                    <a:pt x="2254544" y="652879"/>
                  </a:lnTo>
                  <a:lnTo>
                    <a:pt x="0" y="652879"/>
                  </a:lnTo>
                  <a:lnTo>
                    <a:pt x="0" y="0"/>
                  </a:lnTo>
                  <a:close/>
                </a:path>
              </a:pathLst>
            </a:custGeom>
            <a:blipFill>
              <a:blip r:embed="rId4"/>
              <a:stretch>
                <a:fillRect/>
              </a:stretch>
            </a:blipFill>
          </p:spPr>
          <p:txBody>
            <a:bodyPr/>
            <a:lstStyle/>
            <a:p>
              <a:endParaRPr lang="en-US"/>
            </a:p>
          </p:txBody>
        </p:sp>
        <p:sp>
          <p:nvSpPr>
            <p:cNvPr id="25" name="TextBox 25"/>
            <p:cNvSpPr txBox="1"/>
            <p:nvPr/>
          </p:nvSpPr>
          <p:spPr>
            <a:xfrm>
              <a:off x="0" y="643354"/>
              <a:ext cx="3546050" cy="396193"/>
            </a:xfrm>
            <a:prstGeom prst="rect">
              <a:avLst/>
            </a:prstGeom>
          </p:spPr>
          <p:txBody>
            <a:bodyPr lIns="0" tIns="0" rIns="0" bIns="0" rtlCol="0" anchor="t">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id="26" name="Group 26"/>
          <p:cNvGrpSpPr/>
          <p:nvPr/>
        </p:nvGrpSpPr>
        <p:grpSpPr>
          <a:xfrm>
            <a:off x="-73157" y="6915775"/>
            <a:ext cx="10223552" cy="856625"/>
            <a:chOff x="0" y="0"/>
            <a:chExt cx="3563766" cy="298606"/>
          </a:xfrm>
        </p:grpSpPr>
        <p:sp>
          <p:nvSpPr>
            <p:cNvPr id="27" name="Freeform 27"/>
            <p:cNvSpPr/>
            <p:nvPr/>
          </p:nvSpPr>
          <p:spPr>
            <a:xfrm>
              <a:off x="0" y="0"/>
              <a:ext cx="3563765" cy="298606"/>
            </a:xfrm>
            <a:custGeom>
              <a:avLst/>
              <a:gdLst/>
              <a:ahLst/>
              <a:cxnLst/>
              <a:rect l="l" t="t" r="r" b="b"/>
              <a:pathLst>
                <a:path w="3563765" h="298606">
                  <a:moveTo>
                    <a:pt x="0" y="0"/>
                  </a:moveTo>
                  <a:lnTo>
                    <a:pt x="3563765" y="0"/>
                  </a:lnTo>
                  <a:lnTo>
                    <a:pt x="3563765" y="298606"/>
                  </a:lnTo>
                  <a:lnTo>
                    <a:pt x="0" y="298606"/>
                  </a:lnTo>
                  <a:close/>
                </a:path>
              </a:pathLst>
            </a:custGeom>
            <a:solidFill>
              <a:srgbClr val="FFFFFF"/>
            </a:solidFill>
          </p:spPr>
          <p:txBody>
            <a:bodyPr/>
            <a:lstStyle/>
            <a:p>
              <a:endParaRPr lang="en-US"/>
            </a:p>
          </p:txBody>
        </p:sp>
        <p:sp>
          <p:nvSpPr>
            <p:cNvPr id="28" name="TextBox 28"/>
            <p:cNvSpPr txBox="1"/>
            <p:nvPr/>
          </p:nvSpPr>
          <p:spPr>
            <a:xfrm>
              <a:off x="0" y="-9525"/>
              <a:ext cx="3563766" cy="308131"/>
            </a:xfrm>
            <a:prstGeom prst="rect">
              <a:avLst/>
            </a:prstGeom>
          </p:spPr>
          <p:txBody>
            <a:bodyPr lIns="50800" tIns="50800" rIns="50800" bIns="50800" rtlCol="0" anchor="ctr"/>
            <a:lstStyle/>
            <a:p>
              <a:pPr algn="ctr">
                <a:lnSpc>
                  <a:spcPts val="1437"/>
                </a:lnSpc>
              </a:pPr>
              <a:endParaRPr/>
            </a:p>
          </p:txBody>
        </p:sp>
      </p:grpSp>
      <p:sp>
        <p:nvSpPr>
          <p:cNvPr id="29" name="Freeform 29"/>
          <p:cNvSpPr/>
          <p:nvPr/>
        </p:nvSpPr>
        <p:spPr>
          <a:xfrm>
            <a:off x="8470430" y="4873441"/>
            <a:ext cx="1004469" cy="1004469"/>
          </a:xfrm>
          <a:custGeom>
            <a:avLst/>
            <a:gdLst/>
            <a:ahLst/>
            <a:cxnLst/>
            <a:rect l="l" t="t" r="r" b="b"/>
            <a:pathLst>
              <a:path w="1004469" h="1004469">
                <a:moveTo>
                  <a:pt x="0" y="0"/>
                </a:moveTo>
                <a:lnTo>
                  <a:pt x="1004469" y="0"/>
                </a:lnTo>
                <a:lnTo>
                  <a:pt x="1004469" y="1004469"/>
                </a:lnTo>
                <a:lnTo>
                  <a:pt x="0" y="1004469"/>
                </a:lnTo>
                <a:lnTo>
                  <a:pt x="0" y="0"/>
                </a:lnTo>
                <a:close/>
              </a:path>
            </a:pathLst>
          </a:custGeom>
          <a:blipFill>
            <a:blip r:embed="rId5"/>
            <a:stretch>
              <a:fillRect/>
            </a:stretch>
          </a:blipFill>
        </p:spPr>
        <p:txBody>
          <a:bodyPr/>
          <a:lstStyle/>
          <a:p>
            <a:endParaRPr lang="en-US"/>
          </a:p>
        </p:txBody>
      </p:sp>
      <p:sp>
        <p:nvSpPr>
          <p:cNvPr id="30" name="TextBox 30"/>
          <p:cNvSpPr txBox="1"/>
          <p:nvPr/>
        </p:nvSpPr>
        <p:spPr>
          <a:xfrm>
            <a:off x="1045077" y="-74971"/>
            <a:ext cx="8206226" cy="919979"/>
          </a:xfrm>
          <a:prstGeom prst="rect">
            <a:avLst/>
          </a:prstGeom>
        </p:spPr>
        <p:txBody>
          <a:bodyPr lIns="0" tIns="0" rIns="0" bIns="0" rtlCol="0" anchor="t">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id="31" name="TextBox 31"/>
          <p:cNvSpPr txBox="1"/>
          <p:nvPr/>
        </p:nvSpPr>
        <p:spPr>
          <a:xfrm>
            <a:off x="3052211" y="2396760"/>
            <a:ext cx="6347207" cy="681842"/>
          </a:xfrm>
          <a:prstGeom prst="rect">
            <a:avLst/>
          </a:prstGeom>
        </p:spPr>
        <p:txBody>
          <a:bodyPr lIns="0" tIns="0" rIns="0" bIns="0" rtlCol="0" anchor="t">
            <a:spAutoFit/>
          </a:bodyPr>
          <a:lstStyle/>
          <a:p>
            <a:pPr>
              <a:lnSpc>
                <a:spcPts val="1391"/>
              </a:lnSpc>
            </a:pPr>
            <a:r>
              <a:rPr lang="en-US" sz="1200" spc="-30">
                <a:solidFill>
                  <a:srgbClr val="000000"/>
                </a:solidFill>
                <a:latin typeface="Montserrat Classic"/>
              </a:rPr>
              <a:t>Heirs' property refers to a family home or land that passes from generation to generation usually without a will. Attorneys with Louisiana Appleseed will discuss what you need to know about your heirs’ property and your rights. After the presentation, you can ask questions as time allows.</a:t>
            </a:r>
          </a:p>
        </p:txBody>
      </p:sp>
      <p:sp>
        <p:nvSpPr>
          <p:cNvPr id="32" name="TextBox 32"/>
          <p:cNvSpPr txBox="1"/>
          <p:nvPr/>
        </p:nvSpPr>
        <p:spPr>
          <a:xfrm>
            <a:off x="5722725" y="4613743"/>
            <a:ext cx="2812013" cy="471772"/>
          </a:xfrm>
          <a:prstGeom prst="rect">
            <a:avLst/>
          </a:prstGeom>
        </p:spPr>
        <p:txBody>
          <a:bodyPr lIns="0" tIns="0" rIns="0" bIns="0" rtlCol="0" anchor="t">
            <a:spAutoFit/>
          </a:bodyPr>
          <a:lstStyle/>
          <a:p>
            <a:pPr>
              <a:lnSpc>
                <a:spcPts val="3920"/>
              </a:lnSpc>
            </a:pPr>
            <a:r>
              <a:rPr lang="en-US" sz="2800">
                <a:solidFill>
                  <a:srgbClr val="000000"/>
                </a:solidFill>
                <a:latin typeface="Playfair Display Bold"/>
              </a:rPr>
              <a:t>Facebook Page </a:t>
            </a:r>
          </a:p>
        </p:txBody>
      </p:sp>
      <p:sp>
        <p:nvSpPr>
          <p:cNvPr id="33" name="TextBox 33"/>
          <p:cNvSpPr txBox="1"/>
          <p:nvPr/>
        </p:nvSpPr>
        <p:spPr>
          <a:xfrm>
            <a:off x="3235132" y="5172142"/>
            <a:ext cx="5129211" cy="575746"/>
          </a:xfrm>
          <a:prstGeom prst="rect">
            <a:avLst/>
          </a:prstGeom>
        </p:spPr>
        <p:txBody>
          <a:bodyPr lIns="0" tIns="0" rIns="0" bIns="0" rtlCol="0" anchor="t">
            <a:spAutoFit/>
          </a:bodyPr>
          <a:lstStyle/>
          <a:p>
            <a:pPr>
              <a:lnSpc>
                <a:spcPts val="2380"/>
              </a:lnSpc>
            </a:pPr>
            <a:r>
              <a:rPr lang="en-US" sz="1700">
                <a:solidFill>
                  <a:srgbClr val="000000"/>
                </a:solidFill>
                <a:latin typeface="Playfair Display Bold"/>
              </a:rPr>
              <a:t>or register to participate on Zoom with the QR code or visit:   https://</a:t>
            </a:r>
            <a:r>
              <a:rPr lang="en-US" sz="1700" u="sng">
                <a:solidFill>
                  <a:srgbClr val="000000"/>
                </a:solidFill>
                <a:latin typeface="Playfair Display Bold"/>
                <a:hlinkClick r:id="rId6" tooltip="https://bit.ly/LawTalksHeirsProp"/>
              </a:rPr>
              <a:t>bit.ly/LawTalksHeirsProp</a:t>
            </a:r>
          </a:p>
        </p:txBody>
      </p:sp>
      <p:sp>
        <p:nvSpPr>
          <p:cNvPr id="34" name="TextBox 34"/>
          <p:cNvSpPr txBox="1"/>
          <p:nvPr/>
        </p:nvSpPr>
        <p:spPr>
          <a:xfrm>
            <a:off x="65302" y="7012618"/>
            <a:ext cx="9927795" cy="672134"/>
          </a:xfrm>
          <a:prstGeom prst="rect">
            <a:avLst/>
          </a:prstGeom>
        </p:spPr>
        <p:txBody>
          <a:bodyPr lIns="0" tIns="0" rIns="0" bIns="0" rtlCol="0" anchor="t">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The LSBA’s inclusion of a program in its CLE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9419" y="-358082"/>
            <a:ext cx="5029200" cy="8021259"/>
            <a:chOff x="0" y="0"/>
            <a:chExt cx="2408296" cy="3841082"/>
          </a:xfrm>
        </p:grpSpPr>
        <p:sp>
          <p:nvSpPr>
            <p:cNvPr id="3" name="Freeform 3"/>
            <p:cNvSpPr/>
            <p:nvPr/>
          </p:nvSpPr>
          <p:spPr>
            <a:xfrm>
              <a:off x="0" y="0"/>
              <a:ext cx="2408296" cy="3841082"/>
            </a:xfrm>
            <a:custGeom>
              <a:avLst/>
              <a:gdLst/>
              <a:ahLst/>
              <a:cxnLst/>
              <a:rect l="l" t="t" r="r" b="b"/>
              <a:pathLst>
                <a:path w="2408296" h="3841082">
                  <a:moveTo>
                    <a:pt x="0" y="0"/>
                  </a:moveTo>
                  <a:lnTo>
                    <a:pt x="2408296" y="0"/>
                  </a:lnTo>
                  <a:lnTo>
                    <a:pt x="2408296" y="3841082"/>
                  </a:lnTo>
                  <a:lnTo>
                    <a:pt x="0" y="3841082"/>
                  </a:lnTo>
                  <a:close/>
                </a:path>
              </a:pathLst>
            </a:custGeom>
            <a:solidFill>
              <a:srgbClr val="599CAD"/>
            </a:solidFill>
          </p:spPr>
          <p:txBody>
            <a:bodyPr/>
            <a:lstStyle/>
            <a:p>
              <a:endParaRPr lang="en-US"/>
            </a:p>
          </p:txBody>
        </p:sp>
        <p:sp>
          <p:nvSpPr>
            <p:cNvPr id="4" name="TextBox 4"/>
            <p:cNvSpPr txBox="1"/>
            <p:nvPr/>
          </p:nvSpPr>
          <p:spPr>
            <a:xfrm>
              <a:off x="0" y="-19050"/>
              <a:ext cx="2408296" cy="3860132"/>
            </a:xfrm>
            <a:prstGeom prst="rect">
              <a:avLst/>
            </a:prstGeom>
          </p:spPr>
          <p:txBody>
            <a:bodyPr lIns="27940" tIns="27940" rIns="27940" bIns="27940" rtlCol="0" anchor="ctr"/>
            <a:lstStyle/>
            <a:p>
              <a:pPr algn="ctr">
                <a:lnSpc>
                  <a:spcPts val="1086"/>
                </a:lnSpc>
              </a:pPr>
              <a:endParaRPr/>
            </a:p>
          </p:txBody>
        </p:sp>
      </p:grpSp>
      <p:sp>
        <p:nvSpPr>
          <p:cNvPr id="5" name="AutoShape 5"/>
          <p:cNvSpPr/>
          <p:nvPr/>
        </p:nvSpPr>
        <p:spPr>
          <a:xfrm>
            <a:off x="5029200" y="-214896"/>
            <a:ext cx="0" cy="8029579"/>
          </a:xfrm>
          <a:prstGeom prst="line">
            <a:avLst/>
          </a:prstGeom>
          <a:ln w="95250" cap="flat">
            <a:solidFill>
              <a:srgbClr val="000000"/>
            </a:solidFill>
            <a:prstDash val="solid"/>
            <a:headEnd type="none" w="sm" len="sm"/>
            <a:tailEnd type="none" w="sm" len="sm"/>
          </a:ln>
        </p:spPr>
        <p:txBody>
          <a:bodyPr/>
          <a:lstStyle/>
          <a:p>
            <a:endParaRPr lang="en-US"/>
          </a:p>
        </p:txBody>
      </p:sp>
      <p:grpSp>
        <p:nvGrpSpPr>
          <p:cNvPr id="6" name="Group 6"/>
          <p:cNvGrpSpPr/>
          <p:nvPr/>
        </p:nvGrpSpPr>
        <p:grpSpPr>
          <a:xfrm>
            <a:off x="5029200" y="-156584"/>
            <a:ext cx="5029200" cy="8029579"/>
            <a:chOff x="0" y="0"/>
            <a:chExt cx="2408296" cy="3845066"/>
          </a:xfrm>
        </p:grpSpPr>
        <p:sp>
          <p:nvSpPr>
            <p:cNvPr id="7" name="Freeform 7"/>
            <p:cNvSpPr/>
            <p:nvPr/>
          </p:nvSpPr>
          <p:spPr>
            <a:xfrm>
              <a:off x="0" y="0"/>
              <a:ext cx="2408296" cy="3845066"/>
            </a:xfrm>
            <a:custGeom>
              <a:avLst/>
              <a:gdLst/>
              <a:ahLst/>
              <a:cxnLst/>
              <a:rect l="l" t="t" r="r" b="b"/>
              <a:pathLst>
                <a:path w="2408296" h="3845066">
                  <a:moveTo>
                    <a:pt x="0" y="0"/>
                  </a:moveTo>
                  <a:lnTo>
                    <a:pt x="2408296" y="0"/>
                  </a:lnTo>
                  <a:lnTo>
                    <a:pt x="2408296" y="3845066"/>
                  </a:lnTo>
                  <a:lnTo>
                    <a:pt x="0" y="3845066"/>
                  </a:lnTo>
                  <a:close/>
                </a:path>
              </a:pathLst>
            </a:custGeom>
            <a:solidFill>
              <a:srgbClr val="3A839C"/>
            </a:solidFill>
          </p:spPr>
          <p:txBody>
            <a:bodyPr/>
            <a:lstStyle/>
            <a:p>
              <a:endParaRPr lang="en-US"/>
            </a:p>
          </p:txBody>
        </p:sp>
        <p:sp>
          <p:nvSpPr>
            <p:cNvPr id="8" name="TextBox 8"/>
            <p:cNvSpPr txBox="1"/>
            <p:nvPr/>
          </p:nvSpPr>
          <p:spPr>
            <a:xfrm>
              <a:off x="0" y="-19050"/>
              <a:ext cx="2408296" cy="3864116"/>
            </a:xfrm>
            <a:prstGeom prst="rect">
              <a:avLst/>
            </a:prstGeom>
          </p:spPr>
          <p:txBody>
            <a:bodyPr lIns="27940" tIns="27940" rIns="27940" bIns="27940" rtlCol="0" anchor="ctr"/>
            <a:lstStyle/>
            <a:p>
              <a:pPr algn="ctr">
                <a:lnSpc>
                  <a:spcPts val="1086"/>
                </a:lnSpc>
              </a:pPr>
              <a:endParaRPr/>
            </a:p>
          </p:txBody>
        </p:sp>
      </p:grpSp>
      <p:grpSp>
        <p:nvGrpSpPr>
          <p:cNvPr id="9" name="Group 9"/>
          <p:cNvGrpSpPr/>
          <p:nvPr/>
        </p:nvGrpSpPr>
        <p:grpSpPr>
          <a:xfrm>
            <a:off x="578482" y="985203"/>
            <a:ext cx="4700065" cy="613499"/>
            <a:chOff x="0" y="0"/>
            <a:chExt cx="2250686" cy="293782"/>
          </a:xfrm>
        </p:grpSpPr>
        <p:sp>
          <p:nvSpPr>
            <p:cNvPr id="10" name="Freeform 10"/>
            <p:cNvSpPr/>
            <p:nvPr/>
          </p:nvSpPr>
          <p:spPr>
            <a:xfrm>
              <a:off x="0" y="0"/>
              <a:ext cx="2250686" cy="293782"/>
            </a:xfrm>
            <a:custGeom>
              <a:avLst/>
              <a:gdLst/>
              <a:ahLst/>
              <a:cxnLst/>
              <a:rect l="l" t="t" r="r" b="b"/>
              <a:pathLst>
                <a:path w="2250686" h="293782">
                  <a:moveTo>
                    <a:pt x="0" y="0"/>
                  </a:moveTo>
                  <a:lnTo>
                    <a:pt x="2250686" y="0"/>
                  </a:lnTo>
                  <a:lnTo>
                    <a:pt x="2250686" y="293782"/>
                  </a:lnTo>
                  <a:lnTo>
                    <a:pt x="0" y="293782"/>
                  </a:lnTo>
                  <a:close/>
                </a:path>
              </a:pathLst>
            </a:custGeom>
            <a:solidFill>
              <a:srgbClr val="000000"/>
            </a:solidFill>
          </p:spPr>
          <p:txBody>
            <a:bodyPr/>
            <a:lstStyle/>
            <a:p>
              <a:endParaRPr lang="en-US"/>
            </a:p>
          </p:txBody>
        </p:sp>
        <p:sp>
          <p:nvSpPr>
            <p:cNvPr id="11" name="TextBox 11"/>
            <p:cNvSpPr txBox="1"/>
            <p:nvPr/>
          </p:nvSpPr>
          <p:spPr>
            <a:xfrm>
              <a:off x="0" y="-57150"/>
              <a:ext cx="2250686" cy="350932"/>
            </a:xfrm>
            <a:prstGeom prst="rect">
              <a:avLst/>
            </a:prstGeom>
          </p:spPr>
          <p:txBody>
            <a:bodyPr lIns="6985" tIns="6985" rIns="6985" bIns="6985" rtlCol="0" anchor="ctr"/>
            <a:lstStyle/>
            <a:p>
              <a:pPr algn="ctr">
                <a:lnSpc>
                  <a:spcPts val="4060"/>
                </a:lnSpc>
              </a:pPr>
              <a:r>
                <a:rPr lang="en-US" sz="2900">
                  <a:solidFill>
                    <a:srgbClr val="FFFFFF"/>
                  </a:solidFill>
                  <a:latin typeface="Montserrat Classic Bold"/>
                </a:rPr>
                <a:t>Law Talks:</a:t>
              </a:r>
            </a:p>
          </p:txBody>
        </p:sp>
      </p:grpSp>
      <p:grpSp>
        <p:nvGrpSpPr>
          <p:cNvPr id="12" name="Group 12"/>
          <p:cNvGrpSpPr/>
          <p:nvPr/>
        </p:nvGrpSpPr>
        <p:grpSpPr>
          <a:xfrm>
            <a:off x="578482" y="1846980"/>
            <a:ext cx="8901435" cy="3900908"/>
            <a:chOff x="0" y="0"/>
            <a:chExt cx="4043615" cy="1772048"/>
          </a:xfrm>
        </p:grpSpPr>
        <p:sp>
          <p:nvSpPr>
            <p:cNvPr id="13" name="Freeform 13"/>
            <p:cNvSpPr/>
            <p:nvPr/>
          </p:nvSpPr>
          <p:spPr>
            <a:xfrm>
              <a:off x="0" y="0"/>
              <a:ext cx="4043615" cy="1772048"/>
            </a:xfrm>
            <a:custGeom>
              <a:avLst/>
              <a:gdLst/>
              <a:ahLst/>
              <a:cxnLst/>
              <a:rect l="l" t="t" r="r" b="b"/>
              <a:pathLst>
                <a:path w="4043615" h="1772048">
                  <a:moveTo>
                    <a:pt x="0" y="0"/>
                  </a:moveTo>
                  <a:lnTo>
                    <a:pt x="4043615" y="0"/>
                  </a:lnTo>
                  <a:lnTo>
                    <a:pt x="4043615" y="1772048"/>
                  </a:lnTo>
                  <a:lnTo>
                    <a:pt x="0" y="1772048"/>
                  </a:lnTo>
                  <a:close/>
                </a:path>
              </a:pathLst>
            </a:custGeom>
            <a:solidFill>
              <a:srgbClr val="FFFFFF"/>
            </a:solidFill>
          </p:spPr>
          <p:txBody>
            <a:bodyPr/>
            <a:lstStyle/>
            <a:p>
              <a:endParaRPr lang="en-US"/>
            </a:p>
          </p:txBody>
        </p:sp>
        <p:sp>
          <p:nvSpPr>
            <p:cNvPr id="14" name="TextBox 14"/>
            <p:cNvSpPr txBox="1"/>
            <p:nvPr/>
          </p:nvSpPr>
          <p:spPr>
            <a:xfrm>
              <a:off x="0" y="19050"/>
              <a:ext cx="4043615" cy="1752998"/>
            </a:xfrm>
            <a:prstGeom prst="rect">
              <a:avLst/>
            </a:prstGeom>
          </p:spPr>
          <p:txBody>
            <a:bodyPr lIns="0" tIns="0" rIns="0" bIns="0" rtlCol="0" anchor="ctr"/>
            <a:lstStyle/>
            <a:p>
              <a:pPr algn="ctr">
                <a:lnSpc>
                  <a:spcPts val="1224"/>
                </a:lnSpc>
              </a:pPr>
              <a:endParaRPr/>
            </a:p>
          </p:txBody>
        </p:sp>
      </p:grpSp>
      <p:grpSp>
        <p:nvGrpSpPr>
          <p:cNvPr id="15" name="Group 15"/>
          <p:cNvGrpSpPr/>
          <p:nvPr/>
        </p:nvGrpSpPr>
        <p:grpSpPr>
          <a:xfrm>
            <a:off x="578482" y="1557207"/>
            <a:ext cx="8901435" cy="4234979"/>
            <a:chOff x="0" y="0"/>
            <a:chExt cx="4043615" cy="1923805"/>
          </a:xfrm>
        </p:grpSpPr>
        <p:sp>
          <p:nvSpPr>
            <p:cNvPr id="16" name="Freeform 16"/>
            <p:cNvSpPr/>
            <p:nvPr/>
          </p:nvSpPr>
          <p:spPr>
            <a:xfrm>
              <a:off x="0" y="0"/>
              <a:ext cx="4043615" cy="1923805"/>
            </a:xfrm>
            <a:custGeom>
              <a:avLst/>
              <a:gdLst/>
              <a:ahLst/>
              <a:cxnLst/>
              <a:rect l="l" t="t" r="r" b="b"/>
              <a:pathLst>
                <a:path w="4043615" h="1923805">
                  <a:moveTo>
                    <a:pt x="0" y="0"/>
                  </a:moveTo>
                  <a:lnTo>
                    <a:pt x="4043615" y="0"/>
                  </a:lnTo>
                  <a:lnTo>
                    <a:pt x="4043615" y="1923805"/>
                  </a:lnTo>
                  <a:lnTo>
                    <a:pt x="0" y="1923805"/>
                  </a:lnTo>
                  <a:close/>
                </a:path>
              </a:pathLst>
            </a:custGeom>
            <a:solidFill>
              <a:srgbClr val="FFFFFF"/>
            </a:solidFill>
          </p:spPr>
          <p:txBody>
            <a:bodyPr/>
            <a:lstStyle/>
            <a:p>
              <a:endParaRPr lang="en-US"/>
            </a:p>
          </p:txBody>
        </p:sp>
        <p:sp>
          <p:nvSpPr>
            <p:cNvPr id="17" name="TextBox 17"/>
            <p:cNvSpPr txBox="1"/>
            <p:nvPr/>
          </p:nvSpPr>
          <p:spPr>
            <a:xfrm>
              <a:off x="0" y="9525"/>
              <a:ext cx="4043615" cy="1914280"/>
            </a:xfrm>
            <a:prstGeom prst="rect">
              <a:avLst/>
            </a:prstGeom>
          </p:spPr>
          <p:txBody>
            <a:bodyPr lIns="0" tIns="0" rIns="0" bIns="0" rtlCol="0" anchor="ctr"/>
            <a:lstStyle/>
            <a:p>
              <a:pPr>
                <a:lnSpc>
                  <a:spcPts val="3558"/>
                </a:lnSpc>
              </a:pPr>
              <a:r>
                <a:rPr lang="en-US" sz="3094" spc="-74">
                  <a:solidFill>
                    <a:srgbClr val="000000"/>
                  </a:solidFill>
                  <a:latin typeface="Playfair Display"/>
                </a:rPr>
                <a:t>            Topic:</a:t>
              </a:r>
              <a:r>
                <a:rPr lang="en-US" sz="3094" spc="-74">
                  <a:solidFill>
                    <a:srgbClr val="000000"/>
                  </a:solidFill>
                  <a:latin typeface="Playfair Display Bold"/>
                </a:rPr>
                <a:t>    Heirs’ Property           </a:t>
              </a:r>
            </a:p>
            <a:p>
              <a:pPr algn="ctr">
                <a:lnSpc>
                  <a:spcPts val="3558"/>
                </a:lnSpc>
              </a:pPr>
              <a:endParaRPr lang="en-US" sz="3094" spc="-74">
                <a:solidFill>
                  <a:srgbClr val="000000"/>
                </a:solidFill>
                <a:latin typeface="Playfair Display Bold"/>
              </a:endParaRPr>
            </a:p>
            <a:p>
              <a:pPr algn="ctr">
                <a:lnSpc>
                  <a:spcPts val="3558"/>
                </a:lnSpc>
              </a:pPr>
              <a:endParaRPr lang="en-US" sz="3094" spc="-74">
                <a:solidFill>
                  <a:srgbClr val="000000"/>
                </a:solidFill>
                <a:latin typeface="Playfair Display Bold"/>
              </a:endParaRPr>
            </a:p>
            <a:p>
              <a:pPr algn="ctr">
                <a:lnSpc>
                  <a:spcPts val="3558"/>
                </a:lnSpc>
              </a:pPr>
              <a:r>
                <a:rPr lang="en-US" sz="3094" spc="-74">
                  <a:solidFill>
                    <a:srgbClr val="000000"/>
                  </a:solidFill>
                  <a:latin typeface="Playfair Display"/>
                </a:rPr>
                <a:t>When:    </a:t>
              </a:r>
              <a:r>
                <a:rPr lang="en-US" sz="3094" spc="-74">
                  <a:solidFill>
                    <a:srgbClr val="000000"/>
                  </a:solidFill>
                  <a:latin typeface="Playfair Display Bold"/>
                </a:rPr>
                <a:t>Wednesday, June 12, 2024 </a:t>
              </a:r>
            </a:p>
            <a:p>
              <a:pPr algn="ctr">
                <a:lnSpc>
                  <a:spcPts val="3558"/>
                </a:lnSpc>
              </a:pPr>
              <a:r>
                <a:rPr lang="en-US" sz="3094" spc="-74">
                  <a:solidFill>
                    <a:srgbClr val="000000"/>
                  </a:solidFill>
                  <a:latin typeface="Playfair Display Bold"/>
                </a:rPr>
                <a:t>    12:00PM to 1:00PM</a:t>
              </a:r>
            </a:p>
            <a:p>
              <a:pPr algn="ctr">
                <a:lnSpc>
                  <a:spcPts val="3558"/>
                </a:lnSpc>
              </a:pPr>
              <a:endParaRPr lang="en-US" sz="3094" spc="-74">
                <a:solidFill>
                  <a:srgbClr val="000000"/>
                </a:solidFill>
                <a:latin typeface="Playfair Display Bold"/>
              </a:endParaRPr>
            </a:p>
            <a:p>
              <a:pPr algn="ctr">
                <a:lnSpc>
                  <a:spcPts val="1488"/>
                </a:lnSpc>
              </a:pPr>
              <a:endParaRPr lang="en-US" sz="3094" spc="-74">
                <a:solidFill>
                  <a:srgbClr val="000000"/>
                </a:solidFill>
                <a:latin typeface="Playfair Display Bold"/>
              </a:endParaRPr>
            </a:p>
            <a:p>
              <a:pPr algn="ctr">
                <a:lnSpc>
                  <a:spcPts val="3328"/>
                </a:lnSpc>
              </a:pPr>
              <a:r>
                <a:rPr lang="en-US" sz="2894" spc="-69">
                  <a:solidFill>
                    <a:srgbClr val="000000"/>
                  </a:solidFill>
                  <a:latin typeface="Playfair Display Bold"/>
                </a:rPr>
                <a:t>       </a:t>
              </a:r>
              <a:r>
                <a:rPr lang="en-US" sz="2894" spc="-69">
                  <a:solidFill>
                    <a:srgbClr val="000000"/>
                  </a:solidFill>
                  <a:latin typeface="Playfair Display"/>
                </a:rPr>
                <a:t>Where:</a:t>
              </a:r>
              <a:r>
                <a:rPr lang="en-US" sz="2894" spc="-69">
                  <a:solidFill>
                    <a:srgbClr val="000000"/>
                  </a:solidFill>
                  <a:latin typeface="Playfair Display Bold"/>
                </a:rPr>
                <a:t>     "Watch Party" @ ______________</a:t>
              </a:r>
            </a:p>
            <a:p>
              <a:pPr algn="ctr">
                <a:lnSpc>
                  <a:spcPts val="3328"/>
                </a:lnSpc>
              </a:pPr>
              <a:endParaRPr lang="en-US" sz="2894" spc="-69">
                <a:solidFill>
                  <a:srgbClr val="000000"/>
                </a:solidFill>
                <a:latin typeface="Playfair Display Bold"/>
              </a:endParaRPr>
            </a:p>
          </p:txBody>
        </p:sp>
      </p:grpSp>
      <p:sp>
        <p:nvSpPr>
          <p:cNvPr id="18" name="Freeform 18"/>
          <p:cNvSpPr/>
          <p:nvPr/>
        </p:nvSpPr>
        <p:spPr>
          <a:xfrm>
            <a:off x="1836861" y="5935060"/>
            <a:ext cx="1091654" cy="837495"/>
          </a:xfrm>
          <a:custGeom>
            <a:avLst/>
            <a:gdLst/>
            <a:ahLst/>
            <a:cxnLst/>
            <a:rect l="l" t="t" r="r" b="b"/>
            <a:pathLst>
              <a:path w="1091654" h="837495">
                <a:moveTo>
                  <a:pt x="0" y="0"/>
                </a:moveTo>
                <a:lnTo>
                  <a:pt x="1091654" y="0"/>
                </a:lnTo>
                <a:lnTo>
                  <a:pt x="1091654" y="837496"/>
                </a:lnTo>
                <a:lnTo>
                  <a:pt x="0" y="837496"/>
                </a:lnTo>
                <a:lnTo>
                  <a:pt x="0" y="0"/>
                </a:lnTo>
                <a:close/>
              </a:path>
            </a:pathLst>
          </a:custGeom>
          <a:blipFill>
            <a:blip r:embed="rId2"/>
            <a:stretch>
              <a:fillRect/>
            </a:stretch>
          </a:blipFill>
        </p:spPr>
        <p:txBody>
          <a:bodyPr/>
          <a:lstStyle/>
          <a:p>
            <a:endParaRPr lang="en-US"/>
          </a:p>
        </p:txBody>
      </p:sp>
      <p:grpSp>
        <p:nvGrpSpPr>
          <p:cNvPr id="19" name="Group 19"/>
          <p:cNvGrpSpPr/>
          <p:nvPr/>
        </p:nvGrpSpPr>
        <p:grpSpPr>
          <a:xfrm>
            <a:off x="3010621" y="7244497"/>
            <a:ext cx="83181" cy="16175"/>
            <a:chOff x="0" y="0"/>
            <a:chExt cx="173395" cy="33718"/>
          </a:xfrm>
        </p:grpSpPr>
        <p:sp>
          <p:nvSpPr>
            <p:cNvPr id="20" name="Freeform 20"/>
            <p:cNvSpPr/>
            <p:nvPr/>
          </p:nvSpPr>
          <p:spPr>
            <a:xfrm>
              <a:off x="0" y="0"/>
              <a:ext cx="173395" cy="33718"/>
            </a:xfrm>
            <a:custGeom>
              <a:avLst/>
              <a:gdLst/>
              <a:ahLst/>
              <a:cxnLst/>
              <a:rect l="l" t="t" r="r" b="b"/>
              <a:pathLst>
                <a:path w="173395" h="33718">
                  <a:moveTo>
                    <a:pt x="0" y="0"/>
                  </a:moveTo>
                  <a:lnTo>
                    <a:pt x="173395" y="0"/>
                  </a:lnTo>
                  <a:lnTo>
                    <a:pt x="173395" y="33718"/>
                  </a:lnTo>
                  <a:lnTo>
                    <a:pt x="0" y="33718"/>
                  </a:lnTo>
                  <a:close/>
                </a:path>
              </a:pathLst>
            </a:custGeom>
            <a:solidFill>
              <a:srgbClr val="3A839C"/>
            </a:solidFill>
          </p:spPr>
          <p:txBody>
            <a:bodyPr/>
            <a:lstStyle/>
            <a:p>
              <a:endParaRPr lang="en-US"/>
            </a:p>
          </p:txBody>
        </p:sp>
        <p:sp>
          <p:nvSpPr>
            <p:cNvPr id="21" name="TextBox 21"/>
            <p:cNvSpPr txBox="1"/>
            <p:nvPr/>
          </p:nvSpPr>
          <p:spPr>
            <a:xfrm>
              <a:off x="0" y="-9525"/>
              <a:ext cx="173395" cy="43243"/>
            </a:xfrm>
            <a:prstGeom prst="rect">
              <a:avLst/>
            </a:prstGeom>
          </p:spPr>
          <p:txBody>
            <a:bodyPr lIns="8495" tIns="8495" rIns="8495" bIns="8495" rtlCol="0" anchor="ctr"/>
            <a:lstStyle/>
            <a:p>
              <a:pPr algn="ctr">
                <a:lnSpc>
                  <a:spcPts val="1437"/>
                </a:lnSpc>
              </a:pPr>
              <a:endParaRPr/>
            </a:p>
          </p:txBody>
        </p:sp>
      </p:grpSp>
      <p:grpSp>
        <p:nvGrpSpPr>
          <p:cNvPr id="22" name="Group 22"/>
          <p:cNvGrpSpPr/>
          <p:nvPr/>
        </p:nvGrpSpPr>
        <p:grpSpPr>
          <a:xfrm>
            <a:off x="6496197" y="6021128"/>
            <a:ext cx="2659538" cy="779660"/>
            <a:chOff x="0" y="0"/>
            <a:chExt cx="3546050" cy="1039547"/>
          </a:xfrm>
        </p:grpSpPr>
        <p:sp>
          <p:nvSpPr>
            <p:cNvPr id="23" name="Freeform 23"/>
            <p:cNvSpPr/>
            <p:nvPr/>
          </p:nvSpPr>
          <p:spPr>
            <a:xfrm>
              <a:off x="645753" y="0"/>
              <a:ext cx="2254545" cy="652879"/>
            </a:xfrm>
            <a:custGeom>
              <a:avLst/>
              <a:gdLst/>
              <a:ahLst/>
              <a:cxnLst/>
              <a:rect l="l" t="t" r="r" b="b"/>
              <a:pathLst>
                <a:path w="2254545" h="652879">
                  <a:moveTo>
                    <a:pt x="0" y="0"/>
                  </a:moveTo>
                  <a:lnTo>
                    <a:pt x="2254544" y="0"/>
                  </a:lnTo>
                  <a:lnTo>
                    <a:pt x="2254544" y="652879"/>
                  </a:lnTo>
                  <a:lnTo>
                    <a:pt x="0" y="652879"/>
                  </a:lnTo>
                  <a:lnTo>
                    <a:pt x="0" y="0"/>
                  </a:lnTo>
                  <a:close/>
                </a:path>
              </a:pathLst>
            </a:custGeom>
            <a:blipFill>
              <a:blip r:embed="rId3"/>
              <a:stretch>
                <a:fillRect/>
              </a:stretch>
            </a:blipFill>
          </p:spPr>
          <p:txBody>
            <a:bodyPr/>
            <a:lstStyle/>
            <a:p>
              <a:endParaRPr lang="en-US"/>
            </a:p>
          </p:txBody>
        </p:sp>
        <p:sp>
          <p:nvSpPr>
            <p:cNvPr id="24" name="TextBox 24"/>
            <p:cNvSpPr txBox="1"/>
            <p:nvPr/>
          </p:nvSpPr>
          <p:spPr>
            <a:xfrm>
              <a:off x="0" y="643354"/>
              <a:ext cx="3546050" cy="396193"/>
            </a:xfrm>
            <a:prstGeom prst="rect">
              <a:avLst/>
            </a:prstGeom>
          </p:spPr>
          <p:txBody>
            <a:bodyPr lIns="0" tIns="0" rIns="0" bIns="0" rtlCol="0" anchor="t">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id="25" name="Group 25"/>
          <p:cNvGrpSpPr/>
          <p:nvPr/>
        </p:nvGrpSpPr>
        <p:grpSpPr>
          <a:xfrm>
            <a:off x="-73157" y="6915775"/>
            <a:ext cx="10223552" cy="957220"/>
            <a:chOff x="0" y="0"/>
            <a:chExt cx="3563766" cy="333672"/>
          </a:xfrm>
        </p:grpSpPr>
        <p:sp>
          <p:nvSpPr>
            <p:cNvPr id="26" name="Freeform 26"/>
            <p:cNvSpPr/>
            <p:nvPr/>
          </p:nvSpPr>
          <p:spPr>
            <a:xfrm>
              <a:off x="0" y="0"/>
              <a:ext cx="3563765" cy="333672"/>
            </a:xfrm>
            <a:custGeom>
              <a:avLst/>
              <a:gdLst/>
              <a:ahLst/>
              <a:cxnLst/>
              <a:rect l="l" t="t" r="r" b="b"/>
              <a:pathLst>
                <a:path w="3563765" h="333672">
                  <a:moveTo>
                    <a:pt x="0" y="0"/>
                  </a:moveTo>
                  <a:lnTo>
                    <a:pt x="3563765" y="0"/>
                  </a:lnTo>
                  <a:lnTo>
                    <a:pt x="3563765" y="333672"/>
                  </a:lnTo>
                  <a:lnTo>
                    <a:pt x="0" y="333672"/>
                  </a:lnTo>
                  <a:close/>
                </a:path>
              </a:pathLst>
            </a:custGeom>
            <a:solidFill>
              <a:srgbClr val="FFFFFF"/>
            </a:solidFill>
          </p:spPr>
          <p:txBody>
            <a:bodyPr/>
            <a:lstStyle/>
            <a:p>
              <a:endParaRPr lang="en-US"/>
            </a:p>
          </p:txBody>
        </p:sp>
        <p:sp>
          <p:nvSpPr>
            <p:cNvPr id="27" name="TextBox 27"/>
            <p:cNvSpPr txBox="1"/>
            <p:nvPr/>
          </p:nvSpPr>
          <p:spPr>
            <a:xfrm>
              <a:off x="0" y="-9525"/>
              <a:ext cx="3563766" cy="343197"/>
            </a:xfrm>
            <a:prstGeom prst="rect">
              <a:avLst/>
            </a:prstGeom>
          </p:spPr>
          <p:txBody>
            <a:bodyPr lIns="50800" tIns="50800" rIns="50800" bIns="50800" rtlCol="0" anchor="ctr"/>
            <a:lstStyle/>
            <a:p>
              <a:pPr algn="ctr">
                <a:lnSpc>
                  <a:spcPts val="1437"/>
                </a:lnSpc>
              </a:pPr>
              <a:endParaRPr/>
            </a:p>
          </p:txBody>
        </p:sp>
      </p:grpSp>
      <p:sp>
        <p:nvSpPr>
          <p:cNvPr id="28" name="TextBox 28"/>
          <p:cNvSpPr txBox="1"/>
          <p:nvPr/>
        </p:nvSpPr>
        <p:spPr>
          <a:xfrm>
            <a:off x="1045077" y="-74971"/>
            <a:ext cx="8206226" cy="919979"/>
          </a:xfrm>
          <a:prstGeom prst="rect">
            <a:avLst/>
          </a:prstGeom>
        </p:spPr>
        <p:txBody>
          <a:bodyPr lIns="0" tIns="0" rIns="0" bIns="0" rtlCol="0" anchor="t">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id="29" name="TextBox 29"/>
          <p:cNvSpPr txBox="1"/>
          <p:nvPr/>
        </p:nvSpPr>
        <p:spPr>
          <a:xfrm>
            <a:off x="65302" y="7012618"/>
            <a:ext cx="9927795" cy="672465"/>
          </a:xfrm>
          <a:prstGeom prst="rect">
            <a:avLst/>
          </a:prstGeom>
        </p:spPr>
        <p:txBody>
          <a:bodyPr lIns="0" tIns="0" rIns="0" bIns="0" rtlCol="0" anchor="t">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The LSBA’s inclusion of a program in its CLE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
        <p:nvSpPr>
          <p:cNvPr id="30" name="TextBox 30"/>
          <p:cNvSpPr txBox="1"/>
          <p:nvPr/>
        </p:nvSpPr>
        <p:spPr>
          <a:xfrm>
            <a:off x="3010621" y="2327841"/>
            <a:ext cx="6347207" cy="681842"/>
          </a:xfrm>
          <a:prstGeom prst="rect">
            <a:avLst/>
          </a:prstGeom>
        </p:spPr>
        <p:txBody>
          <a:bodyPr lIns="0" tIns="0" rIns="0" bIns="0" rtlCol="0" anchor="t">
            <a:spAutoFit/>
          </a:bodyPr>
          <a:lstStyle/>
          <a:p>
            <a:pPr>
              <a:lnSpc>
                <a:spcPts val="1391"/>
              </a:lnSpc>
            </a:pPr>
            <a:r>
              <a:rPr lang="en-US" sz="1200" spc="-30">
                <a:solidFill>
                  <a:srgbClr val="000000"/>
                </a:solidFill>
                <a:latin typeface="Montserrat Classic"/>
              </a:rPr>
              <a:t>Heirs' property refers to a family home or land that passes from generation to generation usually without a will. Attorneys with Louisiana Appleseed will discuss what you need to know about your heirs’ property and your rights. After the presentation, you can ask questions as time allows.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Custom</PresentationFormat>
  <Paragraphs>28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Montserrat Classic</vt:lpstr>
      <vt:lpstr>Calibri</vt:lpstr>
      <vt:lpstr>Playfair Display Bold</vt:lpstr>
      <vt:lpstr>Montserrat Classic Bold</vt:lpstr>
      <vt:lpstr>Arial</vt:lpstr>
      <vt:lpstr>Playfair Display</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Talks 2024 Flyers</dc:title>
  <cp:lastModifiedBy>Stephanie Beaugh</cp:lastModifiedBy>
  <cp:revision>3</cp:revision>
  <dcterms:created xsi:type="dcterms:W3CDTF">2006-08-16T00:00:00Z</dcterms:created>
  <dcterms:modified xsi:type="dcterms:W3CDTF">2024-01-11T22:18:12Z</dcterms:modified>
  <dc:identifier>DAFh349euZw</dc:identifier>
</cp:coreProperties>
</file>