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Lst>
  <p:sldSz cx="10058400" cy="77724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Poppins Thin" charset="1" panose="00000300000000000000"/>
      <p:regular r:id="rId12"/>
    </p:embeddedFont>
    <p:embeddedFont>
      <p:font typeface="Poppins Thin Bold" charset="1" panose="00000400000000000000"/>
      <p:regular r:id="rId13"/>
    </p:embeddedFont>
    <p:embeddedFont>
      <p:font typeface="Poppins Thin Italics" charset="1" panose="00000300000000000000"/>
      <p:regular r:id="rId14"/>
    </p:embeddedFont>
    <p:embeddedFont>
      <p:font typeface="Poppins Thin Bold Italics" charset="1" panose="000004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Playfair Display" charset="1" panose="00000500000000000000"/>
      <p:regular r:id="rId20"/>
    </p:embeddedFont>
    <p:embeddedFont>
      <p:font typeface="Playfair Display Bold" charset="1" panose="00000800000000000000"/>
      <p:regular r:id="rId21"/>
    </p:embeddedFont>
    <p:embeddedFont>
      <p:font typeface="Playfair Display Italics" charset="1" panose="00000500000000000000"/>
      <p:regular r:id="rId22"/>
    </p:embeddedFont>
    <p:embeddedFont>
      <p:font typeface="Playfair Display Bold Italics" charset="1" panose="00000800000000000000"/>
      <p:regular r:id="rId23"/>
    </p:embeddedFont>
    <p:embeddedFont>
      <p:font typeface="Playfair Display Heavy" charset="1" panose="00000A00000000000000"/>
      <p:regular r:id="rId24"/>
    </p:embeddedFont>
    <p:embeddedFont>
      <p:font typeface="Playfair Display Heavy Italics" charset="1" panose="00000A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565"/>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344497"/>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318755"/>
            <a:chOff x="0" y="0"/>
            <a:chExt cx="4043615" cy="1961862"/>
          </a:xfrm>
        </p:grpSpPr>
        <p:sp>
          <p:nvSpPr>
            <p:cNvPr name="Freeform 16" id="16"/>
            <p:cNvSpPr/>
            <p:nvPr/>
          </p:nvSpPr>
          <p:spPr>
            <a:xfrm flipH="false" flipV="false" rot="0">
              <a:off x="0" y="0"/>
              <a:ext cx="4043615" cy="1961862"/>
            </a:xfrm>
            <a:custGeom>
              <a:avLst/>
              <a:gdLst/>
              <a:ahLst/>
              <a:cxnLst/>
              <a:rect r="r" b="b" t="t" l="l"/>
              <a:pathLst>
                <a:path h="1961862" w="4043615">
                  <a:moveTo>
                    <a:pt x="0" y="0"/>
                  </a:moveTo>
                  <a:lnTo>
                    <a:pt x="4043615" y="0"/>
                  </a:lnTo>
                  <a:lnTo>
                    <a:pt x="4043615" y="1961862"/>
                  </a:lnTo>
                  <a:lnTo>
                    <a:pt x="0" y="1961862"/>
                  </a:lnTo>
                  <a:close/>
                </a:path>
              </a:pathLst>
            </a:custGeom>
            <a:solidFill>
              <a:srgbClr val="FFFFFF"/>
            </a:solidFill>
          </p:spPr>
        </p:sp>
        <p:sp>
          <p:nvSpPr>
            <p:cNvPr name="TextBox 17" id="17"/>
            <p:cNvSpPr txBox="true"/>
            <p:nvPr/>
          </p:nvSpPr>
          <p:spPr>
            <a:xfrm>
              <a:off x="0" y="9525"/>
              <a:ext cx="4043615" cy="1952337"/>
            </a:xfrm>
            <a:prstGeom prst="rect">
              <a:avLst/>
            </a:prstGeom>
          </p:spPr>
          <p:txBody>
            <a:bodyPr anchor="ctr" rtlCol="false" tIns="0" lIns="0" bIns="0" rIns="0"/>
            <a:lstStyle/>
            <a:p>
              <a:pPr>
                <a:lnSpc>
                  <a:spcPts val="3104"/>
                </a:lnSpc>
              </a:pPr>
              <a:r>
                <a:rPr lang="en-US" sz="2700" spc="-94">
                  <a:solidFill>
                    <a:srgbClr val="000000"/>
                  </a:solidFill>
                  <a:latin typeface="Playfair Display"/>
                </a:rPr>
                <a:t>              Topic:</a:t>
              </a:r>
              <a:r>
                <a:rPr lang="en-US" sz="2700" spc="-94">
                  <a:solidFill>
                    <a:srgbClr val="000000"/>
                  </a:solidFill>
                  <a:latin typeface="Playfair Display Bold"/>
                </a:rPr>
                <a:t>  Common Issues for Low-Income Taxpayers                     </a:t>
              </a:r>
            </a:p>
            <a:p>
              <a:pPr>
                <a:lnSpc>
                  <a:spcPts val="3213"/>
                </a:lnSpc>
              </a:pPr>
            </a:p>
            <a:p>
              <a:pPr algn="ctr">
                <a:lnSpc>
                  <a:spcPts val="3213"/>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March 20, 2024 </a:t>
              </a:r>
            </a:p>
            <a:p>
              <a:pPr algn="ctr">
                <a:lnSpc>
                  <a:spcPts val="3558"/>
                </a:lnSpc>
              </a:pPr>
              <a:r>
                <a:rPr lang="en-US" sz="3094" spc="-74">
                  <a:solidFill>
                    <a:srgbClr val="000000"/>
                  </a:solidFill>
                  <a:latin typeface="Playfair Display Bold"/>
                </a:rPr>
                <a:t>    5:30PM to 6:30PM</a:t>
              </a:r>
            </a:p>
            <a:p>
              <a:pPr algn="ctr">
                <a:lnSpc>
                  <a:spcPts val="1488"/>
                </a:lnSpc>
              </a:pPr>
            </a:p>
            <a:p>
              <a:pPr algn="ctr">
                <a:lnSpc>
                  <a:spcPts val="3219"/>
                </a:lnSpc>
              </a:pPr>
              <a:r>
                <a:rPr lang="en-US" sz="2799" spc="-67">
                  <a:solidFill>
                    <a:srgbClr val="000000"/>
                  </a:solidFill>
                  <a:latin typeface="Playfair Display"/>
                </a:rPr>
                <a:t>Where:</a:t>
              </a:r>
              <a:r>
                <a:rPr lang="en-US" sz="2799" spc="-67">
                  <a:solidFill>
                    <a:srgbClr val="000000"/>
                  </a:solidFill>
                  <a:latin typeface="Playfair Display Bold"/>
                </a:rPr>
                <a:t>     Streamed Live via the Louisiana</a:t>
              </a:r>
            </a:p>
            <a:p>
              <a:pPr algn="ctr">
                <a:lnSpc>
                  <a:spcPts val="3680"/>
                </a:lnSpc>
              </a:pPr>
            </a:p>
            <a:p>
              <a:pPr algn="ctr">
                <a:lnSpc>
                  <a:spcPts val="2856"/>
                </a:lnSpc>
              </a:pPr>
            </a:p>
            <a:p>
              <a:pPr algn="ctr">
                <a:lnSpc>
                  <a:spcPts val="1224"/>
                </a:lnSpc>
              </a:pPr>
            </a:p>
          </p:txBody>
        </p:sp>
      </p:grpSp>
      <p:sp>
        <p:nvSpPr>
          <p:cNvPr name="Freeform 18" id="18"/>
          <p:cNvSpPr/>
          <p:nvPr/>
        </p:nvSpPr>
        <p:spPr>
          <a:xfrm flipH="false" flipV="false" rot="0">
            <a:off x="3235132" y="4661368"/>
            <a:ext cx="2361410" cy="500324"/>
          </a:xfrm>
          <a:custGeom>
            <a:avLst/>
            <a:gdLst/>
            <a:ahLst/>
            <a:cxnLst/>
            <a:rect r="r" b="b" t="t" l="l"/>
            <a:pathLst>
              <a:path h="500324" w="2361410">
                <a:moveTo>
                  <a:pt x="0" y="0"/>
                </a:moveTo>
                <a:lnTo>
                  <a:pt x="2361410" y="0"/>
                </a:lnTo>
                <a:lnTo>
                  <a:pt x="2361410" y="500324"/>
                </a:lnTo>
                <a:lnTo>
                  <a:pt x="0" y="500324"/>
                </a:lnTo>
                <a:lnTo>
                  <a:pt x="0" y="0"/>
                </a:lnTo>
                <a:close/>
              </a:path>
            </a:pathLst>
          </a:custGeom>
          <a:blipFill>
            <a:blip r:embed="rId2"/>
            <a:stretch>
              <a:fillRect l="0" t="0" r="0" b="0"/>
            </a:stretch>
          </a:blipFill>
        </p:spPr>
      </p:sp>
      <p:sp>
        <p:nvSpPr>
          <p:cNvPr name="Freeform 19" id="19"/>
          <p:cNvSpPr/>
          <p:nvPr/>
        </p:nvSpPr>
        <p:spPr>
          <a:xfrm flipH="false" flipV="false" rot="0">
            <a:off x="5404543" y="5992210"/>
            <a:ext cx="1091654" cy="837495"/>
          </a:xfrm>
          <a:custGeom>
            <a:avLst/>
            <a:gdLst/>
            <a:ahLst/>
            <a:cxnLst/>
            <a:rect r="r" b="b" t="t" l="l"/>
            <a:pathLst>
              <a:path h="837495" w="1091654">
                <a:moveTo>
                  <a:pt x="0" y="0"/>
                </a:moveTo>
                <a:lnTo>
                  <a:pt x="1091654" y="0"/>
                </a:lnTo>
                <a:lnTo>
                  <a:pt x="1091654" y="837496"/>
                </a:lnTo>
                <a:lnTo>
                  <a:pt x="0" y="837496"/>
                </a:lnTo>
                <a:lnTo>
                  <a:pt x="0" y="0"/>
                </a:lnTo>
                <a:close/>
              </a:path>
            </a:pathLst>
          </a:custGeom>
          <a:blipFill>
            <a:blip r:embed="rId3"/>
            <a:stretch>
              <a:fillRect l="0" t="0" r="0" b="0"/>
            </a:stretch>
          </a:blipFill>
        </p:spPr>
      </p:sp>
      <p:grpSp>
        <p:nvGrpSpPr>
          <p:cNvPr name="Group 20" id="20"/>
          <p:cNvGrpSpPr/>
          <p:nvPr/>
        </p:nvGrpSpPr>
        <p:grpSpPr>
          <a:xfrm rot="0">
            <a:off x="3010621" y="7244497"/>
            <a:ext cx="83181" cy="16175"/>
            <a:chOff x="0" y="0"/>
            <a:chExt cx="173395" cy="33718"/>
          </a:xfrm>
        </p:grpSpPr>
        <p:sp>
          <p:nvSpPr>
            <p:cNvPr name="Freeform 21" id="21"/>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2" id="22"/>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3" id="23"/>
          <p:cNvGrpSpPr/>
          <p:nvPr/>
        </p:nvGrpSpPr>
        <p:grpSpPr>
          <a:xfrm rot="0">
            <a:off x="6496197" y="6021128"/>
            <a:ext cx="2659538" cy="779660"/>
            <a:chOff x="0" y="0"/>
            <a:chExt cx="3546050" cy="1039547"/>
          </a:xfrm>
        </p:grpSpPr>
        <p:sp>
          <p:nvSpPr>
            <p:cNvPr name="Freeform 24" id="24"/>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4"/>
              <a:stretch>
                <a:fillRect l="0" t="0" r="0" b="0"/>
              </a:stretch>
            </a:blipFill>
          </p:spPr>
        </p:sp>
        <p:sp>
          <p:nvSpPr>
            <p:cNvPr name="TextBox 25" id="25"/>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6" id="26"/>
          <p:cNvGrpSpPr/>
          <p:nvPr/>
        </p:nvGrpSpPr>
        <p:grpSpPr>
          <a:xfrm rot="0">
            <a:off x="-73157" y="6915775"/>
            <a:ext cx="10223552" cy="856625"/>
            <a:chOff x="0" y="0"/>
            <a:chExt cx="3563766" cy="298606"/>
          </a:xfrm>
        </p:grpSpPr>
        <p:sp>
          <p:nvSpPr>
            <p:cNvPr name="Freeform 27" id="27"/>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8" id="28"/>
            <p:cNvSpPr txBox="true"/>
            <p:nvPr/>
          </p:nvSpPr>
          <p:spPr>
            <a:xfrm>
              <a:off x="0" y="0"/>
              <a:ext cx="3563766" cy="298606"/>
            </a:xfrm>
            <a:prstGeom prst="rect">
              <a:avLst/>
            </a:prstGeom>
          </p:spPr>
          <p:txBody>
            <a:bodyPr anchor="ctr" rtlCol="false" tIns="50800" lIns="50800" bIns="50800" rIns="50800"/>
            <a:lstStyle/>
            <a:p>
              <a:pPr algn="ctr">
                <a:lnSpc>
                  <a:spcPts val="1437"/>
                </a:lnSpc>
              </a:pPr>
            </a:p>
          </p:txBody>
        </p:sp>
      </p:grpSp>
      <p:sp>
        <p:nvSpPr>
          <p:cNvPr name="Freeform 29" id="29"/>
          <p:cNvSpPr/>
          <p:nvPr/>
        </p:nvSpPr>
        <p:spPr>
          <a:xfrm flipH="false" flipV="false" rot="0">
            <a:off x="8315709" y="4711754"/>
            <a:ext cx="1164208" cy="1164208"/>
          </a:xfrm>
          <a:custGeom>
            <a:avLst/>
            <a:gdLst/>
            <a:ahLst/>
            <a:cxnLst/>
            <a:rect r="r" b="b" t="t" l="l"/>
            <a:pathLst>
              <a:path h="1164208" w="1164208">
                <a:moveTo>
                  <a:pt x="0" y="0"/>
                </a:moveTo>
                <a:lnTo>
                  <a:pt x="1164209" y="0"/>
                </a:lnTo>
                <a:lnTo>
                  <a:pt x="1164209" y="1164208"/>
                </a:lnTo>
                <a:lnTo>
                  <a:pt x="0" y="1164208"/>
                </a:lnTo>
                <a:lnTo>
                  <a:pt x="0" y="0"/>
                </a:lnTo>
                <a:close/>
              </a:path>
            </a:pathLst>
          </a:custGeom>
          <a:blipFill>
            <a:blip r:embed="rId5"/>
            <a:stretch>
              <a:fillRect l="0" t="0" r="0" b="0"/>
            </a:stretch>
          </a:blipFill>
        </p:spPr>
      </p:sp>
      <p:sp>
        <p:nvSpPr>
          <p:cNvPr name="Freeform 30" id="30"/>
          <p:cNvSpPr/>
          <p:nvPr/>
        </p:nvSpPr>
        <p:spPr>
          <a:xfrm flipH="false" flipV="false" rot="0">
            <a:off x="896115" y="5992210"/>
            <a:ext cx="2788084" cy="837495"/>
          </a:xfrm>
          <a:custGeom>
            <a:avLst/>
            <a:gdLst/>
            <a:ahLst/>
            <a:cxnLst/>
            <a:rect r="r" b="b" t="t" l="l"/>
            <a:pathLst>
              <a:path h="837495" w="2788084">
                <a:moveTo>
                  <a:pt x="0" y="0"/>
                </a:moveTo>
                <a:lnTo>
                  <a:pt x="2788084" y="0"/>
                </a:lnTo>
                <a:lnTo>
                  <a:pt x="2788084" y="837496"/>
                </a:lnTo>
                <a:lnTo>
                  <a:pt x="0" y="837496"/>
                </a:lnTo>
                <a:lnTo>
                  <a:pt x="0" y="0"/>
                </a:lnTo>
                <a:close/>
              </a:path>
            </a:pathLst>
          </a:custGeom>
          <a:blipFill>
            <a:blip r:embed="rId6"/>
            <a:stretch>
              <a:fillRect l="0" t="0" r="0" b="0"/>
            </a:stretch>
          </a:blipFill>
        </p:spPr>
      </p:sp>
      <p:sp>
        <p:nvSpPr>
          <p:cNvPr name="TextBox 31" id="31"/>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2" id="32"/>
          <p:cNvSpPr txBox="true"/>
          <p:nvPr/>
        </p:nvSpPr>
        <p:spPr>
          <a:xfrm rot="0">
            <a:off x="2626134" y="2398244"/>
            <a:ext cx="6347207"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Join attorney Paul Tuttle with Southeast Louisiana Legal Services, who will discuss what you need to know about common issues low-income taxpayers experience. After the presentation, you can ask questions as time allows.</a:t>
            </a:r>
          </a:p>
        </p:txBody>
      </p:sp>
      <p:sp>
        <p:nvSpPr>
          <p:cNvPr name="TextBox 33" id="33"/>
          <p:cNvSpPr txBox="true"/>
          <p:nvPr/>
        </p:nvSpPr>
        <p:spPr>
          <a:xfrm rot="0">
            <a:off x="5722725" y="4613743"/>
            <a:ext cx="2812013" cy="471772"/>
          </a:xfrm>
          <a:prstGeom prst="rect">
            <a:avLst/>
          </a:prstGeom>
        </p:spPr>
        <p:txBody>
          <a:bodyPr anchor="t" rtlCol="false" tIns="0" lIns="0" bIns="0" rIns="0">
            <a:spAutoFit/>
          </a:bodyPr>
          <a:lstStyle/>
          <a:p>
            <a:pPr>
              <a:lnSpc>
                <a:spcPts val="3920"/>
              </a:lnSpc>
            </a:pPr>
            <a:r>
              <a:rPr lang="en-US" sz="2800">
                <a:solidFill>
                  <a:srgbClr val="000000"/>
                </a:solidFill>
                <a:latin typeface="Playfair Display Bold"/>
              </a:rPr>
              <a:t>Facebook Page </a:t>
            </a:r>
          </a:p>
        </p:txBody>
      </p:sp>
      <p:sp>
        <p:nvSpPr>
          <p:cNvPr name="TextBox 34" id="34"/>
          <p:cNvSpPr txBox="true"/>
          <p:nvPr/>
        </p:nvSpPr>
        <p:spPr>
          <a:xfrm rot="0">
            <a:off x="3235132" y="5172142"/>
            <a:ext cx="5129211" cy="575746"/>
          </a:xfrm>
          <a:prstGeom prst="rect">
            <a:avLst/>
          </a:prstGeom>
        </p:spPr>
        <p:txBody>
          <a:bodyPr anchor="t" rtlCol="false" tIns="0" lIns="0" bIns="0" rIns="0">
            <a:spAutoFit/>
          </a:bodyPr>
          <a:lstStyle/>
          <a:p>
            <a:pPr>
              <a:lnSpc>
                <a:spcPts val="2380"/>
              </a:lnSpc>
            </a:pPr>
            <a:r>
              <a:rPr lang="en-US" sz="1700">
                <a:solidFill>
                  <a:srgbClr val="000000"/>
                </a:solidFill>
                <a:latin typeface="Playfair Display Bold"/>
              </a:rPr>
              <a:t>or register to participate on Zoom with the QR code or visit:   https://bit.ly/LawTalksTaxes</a:t>
            </a:r>
          </a:p>
        </p:txBody>
      </p:sp>
      <p:sp>
        <p:nvSpPr>
          <p:cNvPr name="TextBox 35" id="35"/>
          <p:cNvSpPr txBox="true"/>
          <p:nvPr/>
        </p:nvSpPr>
        <p:spPr>
          <a:xfrm rot="0">
            <a:off x="65302" y="7012618"/>
            <a:ext cx="9927795" cy="672134"/>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419" y="-358082"/>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156584"/>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234979"/>
            <a:chOff x="0" y="0"/>
            <a:chExt cx="4043615" cy="1923805"/>
          </a:xfrm>
        </p:grpSpPr>
        <p:sp>
          <p:nvSpPr>
            <p:cNvPr name="Freeform 16" id="16"/>
            <p:cNvSpPr/>
            <p:nvPr/>
          </p:nvSpPr>
          <p:spPr>
            <a:xfrm flipH="false" flipV="false" rot="0">
              <a:off x="0" y="0"/>
              <a:ext cx="4043615" cy="1923805"/>
            </a:xfrm>
            <a:custGeom>
              <a:avLst/>
              <a:gdLst/>
              <a:ahLst/>
              <a:cxnLst/>
              <a:rect r="r" b="b" t="t" l="l"/>
              <a:pathLst>
                <a:path h="1923805" w="4043615">
                  <a:moveTo>
                    <a:pt x="0" y="0"/>
                  </a:moveTo>
                  <a:lnTo>
                    <a:pt x="4043615" y="0"/>
                  </a:lnTo>
                  <a:lnTo>
                    <a:pt x="4043615" y="1923805"/>
                  </a:lnTo>
                  <a:lnTo>
                    <a:pt x="0" y="1923805"/>
                  </a:lnTo>
                  <a:close/>
                </a:path>
              </a:pathLst>
            </a:custGeom>
            <a:solidFill>
              <a:srgbClr val="FFFFFF"/>
            </a:solidFill>
          </p:spPr>
        </p:sp>
        <p:sp>
          <p:nvSpPr>
            <p:cNvPr name="TextBox 17" id="17"/>
            <p:cNvSpPr txBox="true"/>
            <p:nvPr/>
          </p:nvSpPr>
          <p:spPr>
            <a:xfrm>
              <a:off x="0" y="9525"/>
              <a:ext cx="4043615" cy="1914280"/>
            </a:xfrm>
            <a:prstGeom prst="rect">
              <a:avLst/>
            </a:prstGeom>
          </p:spPr>
          <p:txBody>
            <a:bodyPr anchor="ctr" rtlCol="false" tIns="0" lIns="0" bIns="0" rIns="0"/>
            <a:lstStyle/>
            <a:p>
              <a:pPr>
                <a:lnSpc>
                  <a:spcPts val="3104"/>
                </a:lnSpc>
              </a:pPr>
              <a:r>
                <a:rPr lang="en-US" sz="2700" spc="-143">
                  <a:solidFill>
                    <a:srgbClr val="000000"/>
                  </a:solidFill>
                  <a:latin typeface="Playfair Display"/>
                </a:rPr>
                <a:t>            Topic:</a:t>
              </a:r>
              <a:r>
                <a:rPr lang="en-US" sz="2700" spc="-143">
                  <a:solidFill>
                    <a:srgbClr val="000000"/>
                  </a:solidFill>
                  <a:latin typeface="Playfair Display Bold"/>
                </a:rPr>
                <a:t>    Common Issues for Low-Income Taxpayers           </a:t>
              </a:r>
            </a:p>
            <a:p>
              <a:pPr algn="ctr">
                <a:lnSpc>
                  <a:spcPts val="3558"/>
                </a:lnSpc>
              </a:pPr>
            </a:p>
            <a:p>
              <a:pPr algn="ctr">
                <a:lnSpc>
                  <a:spcPts val="3558"/>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March 20, 2024 </a:t>
              </a:r>
            </a:p>
            <a:p>
              <a:pPr algn="ctr">
                <a:lnSpc>
                  <a:spcPts val="3558"/>
                </a:lnSpc>
              </a:pPr>
              <a:r>
                <a:rPr lang="en-US" sz="3094" spc="-74">
                  <a:solidFill>
                    <a:srgbClr val="000000"/>
                  </a:solidFill>
                  <a:latin typeface="Playfair Display Bold"/>
                </a:rPr>
                <a:t>    5:30PM to 6:30PM</a:t>
              </a:r>
            </a:p>
            <a:p>
              <a:pPr algn="ctr">
                <a:lnSpc>
                  <a:spcPts val="3558"/>
                </a:lnSpc>
              </a:pPr>
            </a:p>
            <a:p>
              <a:pPr algn="ctr">
                <a:lnSpc>
                  <a:spcPts val="1488"/>
                </a:lnSpc>
              </a:pPr>
            </a:p>
            <a:p>
              <a:pPr algn="ctr">
                <a:lnSpc>
                  <a:spcPts val="3328"/>
                </a:lnSpc>
              </a:pPr>
              <a:r>
                <a:rPr lang="en-US" sz="2894" spc="-69">
                  <a:solidFill>
                    <a:srgbClr val="000000"/>
                  </a:solidFill>
                  <a:latin typeface="Playfair Display Bold"/>
                </a:rPr>
                <a:t>       </a:t>
              </a:r>
              <a:r>
                <a:rPr lang="en-US" sz="2894" spc="-69">
                  <a:solidFill>
                    <a:srgbClr val="000000"/>
                  </a:solidFill>
                  <a:latin typeface="Playfair Display"/>
                </a:rPr>
                <a:t>Where:</a:t>
              </a:r>
              <a:r>
                <a:rPr lang="en-US" sz="2894" spc="-69">
                  <a:solidFill>
                    <a:srgbClr val="000000"/>
                  </a:solidFill>
                  <a:latin typeface="Playfair Display Bold"/>
                </a:rPr>
                <a:t>     "Watch Party" @ ______________</a:t>
              </a:r>
            </a:p>
            <a:p>
              <a:pPr algn="ctr">
                <a:lnSpc>
                  <a:spcPts val="3328"/>
                </a:lnSpc>
              </a:pPr>
            </a:p>
          </p:txBody>
        </p:sp>
      </p:grpSp>
      <p:sp>
        <p:nvSpPr>
          <p:cNvPr name="Freeform 18" id="18"/>
          <p:cNvSpPr/>
          <p:nvPr/>
        </p:nvSpPr>
        <p:spPr>
          <a:xfrm flipH="false" flipV="false" rot="0">
            <a:off x="5240684" y="5992210"/>
            <a:ext cx="1091654" cy="837495"/>
          </a:xfrm>
          <a:custGeom>
            <a:avLst/>
            <a:gdLst/>
            <a:ahLst/>
            <a:cxnLst/>
            <a:rect r="r" b="b" t="t" l="l"/>
            <a:pathLst>
              <a:path h="837495" w="1091654">
                <a:moveTo>
                  <a:pt x="0" y="0"/>
                </a:moveTo>
                <a:lnTo>
                  <a:pt x="1091654" y="0"/>
                </a:lnTo>
                <a:lnTo>
                  <a:pt x="1091654" y="837496"/>
                </a:lnTo>
                <a:lnTo>
                  <a:pt x="0" y="837496"/>
                </a:lnTo>
                <a:lnTo>
                  <a:pt x="0" y="0"/>
                </a:lnTo>
                <a:close/>
              </a:path>
            </a:pathLst>
          </a:custGeom>
          <a:blipFill>
            <a:blip r:embed="rId2"/>
            <a:stretch>
              <a:fillRect l="0" t="0" r="0" b="0"/>
            </a:stretch>
          </a:blipFill>
        </p:spPr>
      </p:sp>
      <p:grpSp>
        <p:nvGrpSpPr>
          <p:cNvPr name="Group 19" id="19"/>
          <p:cNvGrpSpPr/>
          <p:nvPr/>
        </p:nvGrpSpPr>
        <p:grpSpPr>
          <a:xfrm rot="0">
            <a:off x="3010621" y="7244497"/>
            <a:ext cx="83181" cy="16175"/>
            <a:chOff x="0" y="0"/>
            <a:chExt cx="173395" cy="33718"/>
          </a:xfrm>
        </p:grpSpPr>
        <p:sp>
          <p:nvSpPr>
            <p:cNvPr name="Freeform 20" id="20"/>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1" id="21"/>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2" id="22"/>
          <p:cNvGrpSpPr/>
          <p:nvPr/>
        </p:nvGrpSpPr>
        <p:grpSpPr>
          <a:xfrm rot="0">
            <a:off x="6496197" y="6021128"/>
            <a:ext cx="2659538" cy="779660"/>
            <a:chOff x="0" y="0"/>
            <a:chExt cx="3546050" cy="1039547"/>
          </a:xfrm>
        </p:grpSpPr>
        <p:sp>
          <p:nvSpPr>
            <p:cNvPr name="Freeform 23" id="23"/>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3"/>
              <a:stretch>
                <a:fillRect l="0" t="0" r="0" b="0"/>
              </a:stretch>
            </a:blipFill>
          </p:spPr>
        </p:sp>
        <p:sp>
          <p:nvSpPr>
            <p:cNvPr name="TextBox 24" id="24"/>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5" id="25"/>
          <p:cNvGrpSpPr/>
          <p:nvPr/>
        </p:nvGrpSpPr>
        <p:grpSpPr>
          <a:xfrm rot="0">
            <a:off x="-73157" y="6915775"/>
            <a:ext cx="10223552" cy="856625"/>
            <a:chOff x="0" y="0"/>
            <a:chExt cx="3563766" cy="298606"/>
          </a:xfrm>
        </p:grpSpPr>
        <p:sp>
          <p:nvSpPr>
            <p:cNvPr name="Freeform 26" id="26"/>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7" id="27"/>
            <p:cNvSpPr txBox="true"/>
            <p:nvPr/>
          </p:nvSpPr>
          <p:spPr>
            <a:xfrm>
              <a:off x="0" y="0"/>
              <a:ext cx="3563766" cy="298606"/>
            </a:xfrm>
            <a:prstGeom prst="rect">
              <a:avLst/>
            </a:prstGeom>
          </p:spPr>
          <p:txBody>
            <a:bodyPr anchor="ctr" rtlCol="false" tIns="50800" lIns="50800" bIns="50800" rIns="50800"/>
            <a:lstStyle/>
            <a:p>
              <a:pPr algn="ctr">
                <a:lnSpc>
                  <a:spcPts val="1437"/>
                </a:lnSpc>
              </a:pPr>
            </a:p>
          </p:txBody>
        </p:sp>
      </p:grpSp>
      <p:sp>
        <p:nvSpPr>
          <p:cNvPr name="Freeform 28" id="28"/>
          <p:cNvSpPr/>
          <p:nvPr/>
        </p:nvSpPr>
        <p:spPr>
          <a:xfrm flipH="false" flipV="false" rot="0">
            <a:off x="777240" y="5935060"/>
            <a:ext cx="2788084" cy="837495"/>
          </a:xfrm>
          <a:custGeom>
            <a:avLst/>
            <a:gdLst/>
            <a:ahLst/>
            <a:cxnLst/>
            <a:rect r="r" b="b" t="t" l="l"/>
            <a:pathLst>
              <a:path h="837495" w="2788084">
                <a:moveTo>
                  <a:pt x="0" y="0"/>
                </a:moveTo>
                <a:lnTo>
                  <a:pt x="2788084" y="0"/>
                </a:lnTo>
                <a:lnTo>
                  <a:pt x="2788084" y="837496"/>
                </a:lnTo>
                <a:lnTo>
                  <a:pt x="0" y="837496"/>
                </a:lnTo>
                <a:lnTo>
                  <a:pt x="0" y="0"/>
                </a:lnTo>
                <a:close/>
              </a:path>
            </a:pathLst>
          </a:custGeom>
          <a:blipFill>
            <a:blip r:embed="rId4"/>
            <a:stretch>
              <a:fillRect l="0" t="0" r="0" b="0"/>
            </a:stretch>
          </a:blipFill>
        </p:spPr>
      </p:sp>
      <p:sp>
        <p:nvSpPr>
          <p:cNvPr name="TextBox 29" id="29"/>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0" id="30"/>
          <p:cNvSpPr txBox="true"/>
          <p:nvPr/>
        </p:nvSpPr>
        <p:spPr>
          <a:xfrm rot="0">
            <a:off x="65302" y="7012618"/>
            <a:ext cx="9927795" cy="672465"/>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
        <p:nvSpPr>
          <p:cNvPr name="TextBox 31" id="31"/>
          <p:cNvSpPr txBox="true"/>
          <p:nvPr/>
        </p:nvSpPr>
        <p:spPr>
          <a:xfrm rot="0">
            <a:off x="2524019" y="2327841"/>
            <a:ext cx="6347207"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Join attorney Paul Tuttle with Southeast Louisiana Legal Services, who will discuss what you need to know about common issues low-income taxpayers experience. After the presentation, you can ask questions as time allows.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DAFh349euZw</dc:identifier>
  <dcterms:modified xsi:type="dcterms:W3CDTF">2011-08-01T06:04:30Z</dcterms:modified>
  <cp:revision>1</cp:revision>
  <dc:title>Law Talks 2024 Flyers</dc:title>
</cp:coreProperties>
</file>