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0058400" cy="7772400"/>
  <p:notesSz cx="6858000" cy="9144000"/>
  <p:embeddedFontLst>
    <p:embeddedFont>
      <p:font typeface="League Spartan" charset="1" panose="00000800000000000000"/>
      <p:regular r:id="rId8"/>
    </p:embeddedFont>
    <p:embeddedFont>
      <p:font typeface="Cooper Hewitt" charset="1" panose="00000000000000000000"/>
      <p:regular r:id="rId9"/>
    </p:embeddedFont>
    <p:embeddedFont>
      <p:font typeface="Cooper Hewitt Bold" charset="1" panose="00000000000000000000"/>
      <p:regular r:id="rId10"/>
    </p:embeddedFont>
    <p:embeddedFont>
      <p:font typeface="Cooper Hewitt Italics" charset="1" panose="00000000000000000000"/>
      <p:regular r:id="rId11"/>
    </p:embeddedFont>
    <p:embeddedFont>
      <p:font typeface="Cooper Hewitt Bold Italics" charset="1" panose="00000000000000000000"/>
      <p:regular r:id="rId12"/>
    </p:embeddedFont>
    <p:embeddedFont>
      <p:font typeface="Poppins Bold" charset="1" panose="00000800000000000000"/>
      <p:regular r:id="rId13"/>
    </p:embeddedFont>
    <p:embeddedFont>
      <p:font typeface="Poppins Bold Italics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5.png" Type="http://schemas.openxmlformats.org/officeDocument/2006/relationships/image"/><Relationship Id="rId8" Target="https://la.freelegalanswers.org" TargetMode="External" Type="http://schemas.openxmlformats.org/officeDocument/2006/relationships/hyperlink"/><Relationship Id="rId9" Target="http://www.lsba.org/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377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683" y="0"/>
            <a:ext cx="10058400" cy="4977205"/>
          </a:xfrm>
          <a:custGeom>
            <a:avLst/>
            <a:gdLst/>
            <a:ahLst/>
            <a:cxnLst/>
            <a:rect r="r" b="b" t="t" l="l"/>
            <a:pathLst>
              <a:path h="4977205" w="10058400">
                <a:moveTo>
                  <a:pt x="0" y="0"/>
                </a:moveTo>
                <a:lnTo>
                  <a:pt x="10058400" y="0"/>
                </a:lnTo>
                <a:lnTo>
                  <a:pt x="10058400" y="4977205"/>
                </a:lnTo>
                <a:lnTo>
                  <a:pt x="0" y="4977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</a:blip>
            <a:stretch>
              <a:fillRect l="0" t="-30686" r="0" b="-2315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11" y="6660439"/>
            <a:ext cx="10085568" cy="1106346"/>
          </a:xfrm>
          <a:custGeom>
            <a:avLst/>
            <a:gdLst/>
            <a:ahLst/>
            <a:cxnLst/>
            <a:rect r="r" b="b" t="t" l="l"/>
            <a:pathLst>
              <a:path h="1106346" w="10085568">
                <a:moveTo>
                  <a:pt x="0" y="0"/>
                </a:moveTo>
                <a:lnTo>
                  <a:pt x="10085568" y="0"/>
                </a:lnTo>
                <a:lnTo>
                  <a:pt x="10085568" y="1106347"/>
                </a:lnTo>
                <a:lnTo>
                  <a:pt x="0" y="1106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68276" r="0" b="-34333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33353" y="1282357"/>
            <a:ext cx="8647807" cy="614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61"/>
              </a:lnSpc>
            </a:pPr>
            <a:r>
              <a:rPr lang="en-US" b="true" sz="4085" spc="122">
                <a:solidFill>
                  <a:srgbClr val="F6CE3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ASK-A-LAWYER EVENT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73452" y="1038355"/>
            <a:ext cx="8711497" cy="91602"/>
          </a:xfrm>
          <a:custGeom>
            <a:avLst/>
            <a:gdLst/>
            <a:ahLst/>
            <a:cxnLst/>
            <a:rect r="r" b="b" t="t" l="l"/>
            <a:pathLst>
              <a:path h="91602" w="8711497">
                <a:moveTo>
                  <a:pt x="0" y="0"/>
                </a:moveTo>
                <a:lnTo>
                  <a:pt x="8711496" y="0"/>
                </a:lnTo>
                <a:lnTo>
                  <a:pt x="8711496" y="91602"/>
                </a:lnTo>
                <a:lnTo>
                  <a:pt x="0" y="916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705078" r="0" b="-470507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33353" y="1838122"/>
            <a:ext cx="4187696" cy="252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37"/>
              </a:lnSpc>
            </a:pPr>
            <a:r>
              <a:rPr lang="en-US" sz="1165" spc="58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*This clinic does NOT handle criminal matters.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27168" y="2141890"/>
            <a:ext cx="10053503" cy="3388313"/>
          </a:xfrm>
          <a:custGeom>
            <a:avLst/>
            <a:gdLst/>
            <a:ahLst/>
            <a:cxnLst/>
            <a:rect r="r" b="b" t="t" l="l"/>
            <a:pathLst>
              <a:path h="3388313" w="10053503">
                <a:moveTo>
                  <a:pt x="0" y="0"/>
                </a:moveTo>
                <a:lnTo>
                  <a:pt x="10053503" y="0"/>
                </a:lnTo>
                <a:lnTo>
                  <a:pt x="10053503" y="3388312"/>
                </a:lnTo>
                <a:lnTo>
                  <a:pt x="0" y="3388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3087" t="-78361" r="-3009" b="-136438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33353" y="2195264"/>
            <a:ext cx="6063228" cy="3327434"/>
            <a:chOff x="0" y="0"/>
            <a:chExt cx="8084304" cy="4436579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85725"/>
              <a:ext cx="8084304" cy="11296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37"/>
                </a:lnSpc>
              </a:pPr>
              <a:r>
                <a:rPr lang="en-US" b="true" sz="2530" spc="278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GET ANSWERS TO YOUR </a:t>
              </a:r>
            </a:p>
            <a:p>
              <a:pPr algn="l">
                <a:lnSpc>
                  <a:spcPts val="3137"/>
                </a:lnSpc>
              </a:pPr>
              <a:r>
                <a:rPr lang="en-US" b="true" sz="2530" spc="278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QUESTIONS ABOUT:</a:t>
              </a:r>
              <a:r>
                <a:rPr lang="en-US" sz="2530" spc="278" b="true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719130" y="1250200"/>
              <a:ext cx="3152742" cy="28046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Foreclosures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Housing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Medicaid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Social Security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SSI/SSDI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Successions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Taxes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Wills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285518"/>
              <a:ext cx="3308333" cy="3151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Bankruptcy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Civil Lawsuits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Collection Matters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Custody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Divorce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Evictions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FEMA/Disaster Benefits </a:t>
              </a:r>
            </a:p>
            <a:p>
              <a:pPr algn="l" marL="358382" indent="-179191" lvl="1">
                <a:lnSpc>
                  <a:spcPts val="2074"/>
                </a:lnSpc>
                <a:buFont typeface="Arial"/>
                <a:buChar char="•"/>
              </a:pPr>
              <a:r>
                <a:rPr lang="en-US" sz="1659" spc="177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Food Stamps 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603468">
            <a:off x="6784561" y="1833909"/>
            <a:ext cx="3143738" cy="3044092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6CE30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688426" y="5522699"/>
            <a:ext cx="8681548" cy="1145896"/>
          </a:xfrm>
          <a:custGeom>
            <a:avLst/>
            <a:gdLst/>
            <a:ahLst/>
            <a:cxnLst/>
            <a:rect r="r" b="b" t="t" l="l"/>
            <a:pathLst>
              <a:path h="1145896" w="8681548">
                <a:moveTo>
                  <a:pt x="0" y="0"/>
                </a:moveTo>
                <a:lnTo>
                  <a:pt x="8681548" y="0"/>
                </a:lnTo>
                <a:lnTo>
                  <a:pt x="8681548" y="1145895"/>
                </a:lnTo>
                <a:lnTo>
                  <a:pt x="0" y="1145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3000"/>
            </a:blip>
            <a:stretch>
              <a:fillRect l="0" t="-23703" r="0" b="-180291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211" y="5530202"/>
            <a:ext cx="1406801" cy="1135851"/>
            <a:chOff x="0" y="0"/>
            <a:chExt cx="6350000" cy="51269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5000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6CE30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2140727" y="5549252"/>
            <a:ext cx="5776946" cy="965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8"/>
              </a:lnSpc>
            </a:pPr>
            <a:r>
              <a:rPr lang="en-US" sz="1665" spc="83">
                <a:solidFill>
                  <a:srgbClr val="FFFFFF"/>
                </a:solidFill>
                <a:latin typeface="Cooper Hewitt"/>
                <a:ea typeface="Cooper Hewitt"/>
                <a:cs typeface="Cooper Hewitt"/>
                <a:sym typeface="Cooper Hewitt"/>
              </a:rPr>
              <a:t>More information about the LSBA Lawyers in Libraries program available @</a:t>
            </a:r>
          </a:p>
          <a:p>
            <a:pPr algn="ctr">
              <a:lnSpc>
                <a:spcPts val="2498"/>
              </a:lnSpc>
            </a:pPr>
            <a:r>
              <a:rPr lang="en-US" sz="1665" i="true" spc="83">
                <a:solidFill>
                  <a:srgbClr val="FFFFFF"/>
                </a:solidFill>
                <a:latin typeface="Cooper Hewitt Italics"/>
                <a:ea typeface="Cooper Hewitt Italics"/>
                <a:cs typeface="Cooper Hewitt Italics"/>
                <a:sym typeface="Cooper Hewitt Italics"/>
              </a:rPr>
              <a:t>www.LouisianaLawyersinLibraries.org</a:t>
            </a:r>
          </a:p>
        </p:txBody>
      </p:sp>
      <p:grpSp>
        <p:nvGrpSpPr>
          <p:cNvPr name="Group 18" id="18"/>
          <p:cNvGrpSpPr/>
          <p:nvPr/>
        </p:nvGrpSpPr>
        <p:grpSpPr>
          <a:xfrm rot="-10800000">
            <a:off x="8651599" y="5530202"/>
            <a:ext cx="1406801" cy="1135851"/>
            <a:chOff x="0" y="0"/>
            <a:chExt cx="6350000" cy="512699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5126990"/>
            </a:xfrm>
            <a:custGeom>
              <a:avLst/>
              <a:gdLst/>
              <a:ahLst/>
              <a:cxnLst/>
              <a:rect r="r" b="b" t="t" l="l"/>
              <a:pathLst>
                <a:path h="5126990" w="635000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6CE30"/>
            </a:solid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633353" y="6731606"/>
            <a:ext cx="3328964" cy="964012"/>
          </a:xfrm>
          <a:custGeom>
            <a:avLst/>
            <a:gdLst/>
            <a:ahLst/>
            <a:cxnLst/>
            <a:rect r="r" b="b" t="t" l="l"/>
            <a:pathLst>
              <a:path h="964012" w="3328964">
                <a:moveTo>
                  <a:pt x="0" y="0"/>
                </a:moveTo>
                <a:lnTo>
                  <a:pt x="3328964" y="0"/>
                </a:lnTo>
                <a:lnTo>
                  <a:pt x="3328964" y="964013"/>
                </a:lnTo>
                <a:lnTo>
                  <a:pt x="0" y="9640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18323" y="552674"/>
            <a:ext cx="9374387" cy="3824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83"/>
              </a:lnSpc>
            </a:pPr>
            <a:r>
              <a:rPr lang="en-US" b="true" sz="2100" spc="23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DISCUSS YOUR LEGAL CONCERNS WITH A LAWYER FOR </a:t>
            </a:r>
            <a:r>
              <a:rPr lang="en-US" b="true" sz="2100" i="true" spc="231">
                <a:solidFill>
                  <a:srgbClr val="FFFFFF"/>
                </a:solidFill>
                <a:latin typeface="Cooper Hewitt Bold Italics"/>
                <a:ea typeface="Cooper Hewitt Bold Italics"/>
                <a:cs typeface="Cooper Hewitt Bold Italics"/>
                <a:sym typeface="Cooper Hewitt Bold Italics"/>
              </a:rPr>
              <a:t>FREE</a:t>
            </a:r>
            <a:r>
              <a:rPr lang="en-US" b="true" sz="2100" spc="23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!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E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058400" cy="5170445"/>
          </a:xfrm>
          <a:custGeom>
            <a:avLst/>
            <a:gdLst/>
            <a:ahLst/>
            <a:cxnLst/>
            <a:rect r="r" b="b" t="t" l="l"/>
            <a:pathLst>
              <a:path h="5170445" w="10058400">
                <a:moveTo>
                  <a:pt x="0" y="0"/>
                </a:moveTo>
                <a:lnTo>
                  <a:pt x="10058400" y="0"/>
                </a:lnTo>
                <a:lnTo>
                  <a:pt x="10058400" y="5170445"/>
                </a:lnTo>
                <a:lnTo>
                  <a:pt x="0" y="5170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</a:blip>
            <a:stretch>
              <a:fillRect l="0" t="-25802" r="0" b="-222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7138" y="979706"/>
            <a:ext cx="8624124" cy="90683"/>
          </a:xfrm>
          <a:custGeom>
            <a:avLst/>
            <a:gdLst/>
            <a:ahLst/>
            <a:cxnLst/>
            <a:rect r="r" b="b" t="t" l="l"/>
            <a:pathLst>
              <a:path h="90683" w="8624124">
                <a:moveTo>
                  <a:pt x="0" y="0"/>
                </a:moveTo>
                <a:lnTo>
                  <a:pt x="8624124" y="0"/>
                </a:lnTo>
                <a:lnTo>
                  <a:pt x="8624124" y="90683"/>
                </a:lnTo>
                <a:lnTo>
                  <a:pt x="0" y="906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705078" r="0" b="-4705078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17138" y="1150579"/>
            <a:ext cx="8837198" cy="70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10"/>
              </a:lnSpc>
            </a:pPr>
            <a:r>
              <a:rPr lang="en-US" sz="4378" spc="43" b="true">
                <a:solidFill>
                  <a:srgbClr val="02377D"/>
                </a:solidFill>
                <a:latin typeface="Poppins Bold"/>
                <a:ea typeface="Poppins Bold"/>
                <a:cs typeface="Poppins Bold"/>
                <a:sym typeface="Poppins Bold"/>
              </a:rPr>
              <a:t>Ask-a-Lawyer Event</a:t>
            </a:r>
            <a:r>
              <a:rPr lang="en-US" b="true" sz="4378" i="true" spc="43">
                <a:solidFill>
                  <a:srgbClr val="02377D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  <a:r>
              <a:rPr lang="en-US" b="true" sz="4378" i="true" spc="43">
                <a:solidFill>
                  <a:srgbClr val="02377D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by Phone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110" y="1943733"/>
            <a:ext cx="10056290" cy="5828667"/>
          </a:xfrm>
          <a:custGeom>
            <a:avLst/>
            <a:gdLst/>
            <a:ahLst/>
            <a:cxnLst/>
            <a:rect r="r" b="b" t="t" l="l"/>
            <a:pathLst>
              <a:path h="5828667" w="10056290">
                <a:moveTo>
                  <a:pt x="0" y="0"/>
                </a:moveTo>
                <a:lnTo>
                  <a:pt x="10056290" y="0"/>
                </a:lnTo>
                <a:lnTo>
                  <a:pt x="10056290" y="5828667"/>
                </a:lnTo>
                <a:lnTo>
                  <a:pt x="0" y="58286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8098" r="0" b="-64432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397989" y="2062331"/>
            <a:ext cx="6308817" cy="2971667"/>
            <a:chOff x="0" y="0"/>
            <a:chExt cx="8411756" cy="396222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19050"/>
              <a:ext cx="8151630" cy="423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44"/>
                </a:lnSpc>
              </a:pPr>
              <a:r>
                <a:rPr lang="en-US" b="true" sz="2044" spc="188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HOW IT WORKS: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418205"/>
              <a:ext cx="8411756" cy="35440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324180" indent="-162090" lvl="1">
                <a:lnSpc>
                  <a:spcPts val="1876"/>
                </a:lnSpc>
                <a:buFont typeface="Arial"/>
                <a:buChar char="•"/>
              </a:pPr>
              <a:r>
                <a:rPr lang="en-US" sz="1501" spc="160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Sign up now for a free, 15-20 minute “Ask-a-Lawyer” phone consultation! </a:t>
              </a:r>
            </a:p>
            <a:p>
              <a:pPr algn="l">
                <a:lnSpc>
                  <a:spcPts val="654"/>
                </a:lnSpc>
              </a:pPr>
            </a:p>
            <a:p>
              <a:pPr algn="l" marL="324180" indent="-162090" lvl="1">
                <a:lnSpc>
                  <a:spcPts val="1876"/>
                </a:lnSpc>
                <a:buFont typeface="Arial"/>
                <a:buChar char="•"/>
              </a:pPr>
              <a:r>
                <a:rPr lang="en-US" sz="1501" spc="160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When signing up, indicate dates and times you are available during Lawyers in Libraries week (October 20-25, 2025). </a:t>
              </a:r>
            </a:p>
            <a:p>
              <a:pPr algn="l">
                <a:lnSpc>
                  <a:spcPts val="654"/>
                </a:lnSpc>
              </a:pPr>
            </a:p>
            <a:p>
              <a:pPr algn="l" marL="324180" indent="-162090" lvl="1">
                <a:lnSpc>
                  <a:spcPts val="1876"/>
                </a:lnSpc>
                <a:buFont typeface="Arial"/>
                <a:buChar char="•"/>
              </a:pPr>
              <a:r>
                <a:rPr lang="en-US" sz="1501" spc="160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An attorney will call you during one of these times. They can answer basic questions about your civil legal issue and direct you to more free or low-cost legal resources. </a:t>
              </a:r>
            </a:p>
            <a:p>
              <a:pPr algn="l">
                <a:lnSpc>
                  <a:spcPts val="654"/>
                </a:lnSpc>
              </a:pPr>
            </a:p>
            <a:p>
              <a:pPr algn="l" marL="324180" indent="-162090" lvl="1">
                <a:lnSpc>
                  <a:spcPts val="1876"/>
                </a:lnSpc>
                <a:buFont typeface="Arial"/>
                <a:buChar char="•"/>
              </a:pPr>
              <a:r>
                <a:rPr lang="en-US" sz="1501" spc="160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They cannot answer questions about criminal issues.</a:t>
              </a:r>
            </a:p>
            <a:p>
              <a:pPr algn="l">
                <a:lnSpc>
                  <a:spcPts val="1876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460828" y="6875976"/>
            <a:ext cx="2206811" cy="639056"/>
          </a:xfrm>
          <a:custGeom>
            <a:avLst/>
            <a:gdLst/>
            <a:ahLst/>
            <a:cxnLst/>
            <a:rect r="r" b="b" t="t" l="l"/>
            <a:pathLst>
              <a:path h="639056" w="2206811">
                <a:moveTo>
                  <a:pt x="0" y="0"/>
                </a:moveTo>
                <a:lnTo>
                  <a:pt x="2206810" y="0"/>
                </a:lnTo>
                <a:lnTo>
                  <a:pt x="2206810" y="639056"/>
                </a:lnTo>
                <a:lnTo>
                  <a:pt x="0" y="6390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6630092" y="1606660"/>
            <a:ext cx="3868282" cy="3782202"/>
            <a:chOff x="0" y="0"/>
            <a:chExt cx="5157710" cy="5042936"/>
          </a:xfrm>
        </p:grpSpPr>
        <p:grpSp>
          <p:nvGrpSpPr>
            <p:cNvPr name="Group 11" id="11"/>
            <p:cNvGrpSpPr/>
            <p:nvPr/>
          </p:nvGrpSpPr>
          <p:grpSpPr>
            <a:xfrm rot="603468">
              <a:off x="343638" y="357100"/>
              <a:ext cx="4470434" cy="4328736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2377D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979760" y="947843"/>
              <a:ext cx="3198190" cy="914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49"/>
                </a:lnSpc>
              </a:pPr>
              <a:r>
                <a:rPr lang="en-US" b="true" sz="3523" spc="176">
                  <a:solidFill>
                    <a:srgbClr val="FFFFFF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Sign up @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664974" y="5237120"/>
            <a:ext cx="4501714" cy="2418063"/>
            <a:chOff x="0" y="0"/>
            <a:chExt cx="6002286" cy="3224084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6002286" cy="3224084"/>
              <a:chOff x="0" y="0"/>
              <a:chExt cx="2130378" cy="1144317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2130378" cy="1144317"/>
              </a:xfrm>
              <a:custGeom>
                <a:avLst/>
                <a:gdLst/>
                <a:ahLst/>
                <a:cxnLst/>
                <a:rect r="r" b="b" t="t" l="l"/>
                <a:pathLst>
                  <a:path h="1144317" w="2130378">
                    <a:moveTo>
                      <a:pt x="2005918" y="59690"/>
                    </a:moveTo>
                    <a:cubicBezTo>
                      <a:pt x="2041478" y="59690"/>
                      <a:pt x="2070688" y="88900"/>
                      <a:pt x="2070688" y="124460"/>
                    </a:cubicBezTo>
                    <a:lnTo>
                      <a:pt x="2070688" y="1019857"/>
                    </a:lnTo>
                    <a:cubicBezTo>
                      <a:pt x="2070688" y="1055417"/>
                      <a:pt x="2041478" y="1084627"/>
                      <a:pt x="2005918" y="1084627"/>
                    </a:cubicBezTo>
                    <a:lnTo>
                      <a:pt x="124460" y="1084627"/>
                    </a:lnTo>
                    <a:cubicBezTo>
                      <a:pt x="88900" y="1084627"/>
                      <a:pt x="59690" y="1055417"/>
                      <a:pt x="59690" y="101985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2005918" y="59690"/>
                    </a:lnTo>
                    <a:moveTo>
                      <a:pt x="200591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019857"/>
                    </a:lnTo>
                    <a:cubicBezTo>
                      <a:pt x="0" y="1088437"/>
                      <a:pt x="55880" y="1144317"/>
                      <a:pt x="124460" y="1144317"/>
                    </a:cubicBezTo>
                    <a:lnTo>
                      <a:pt x="2005918" y="1144317"/>
                    </a:lnTo>
                    <a:cubicBezTo>
                      <a:pt x="2074498" y="1144317"/>
                      <a:pt x="2130378" y="1088437"/>
                      <a:pt x="2130378" y="1019857"/>
                    </a:cubicBezTo>
                    <a:lnTo>
                      <a:pt x="2130378" y="124460"/>
                    </a:lnTo>
                    <a:cubicBezTo>
                      <a:pt x="2130378" y="55880"/>
                      <a:pt x="2074498" y="0"/>
                      <a:pt x="2005918" y="0"/>
                    </a:cubicBezTo>
                    <a:close/>
                  </a:path>
                </a:pathLst>
              </a:custGeom>
              <a:solidFill>
                <a:srgbClr val="02377D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0">
              <a:off x="247077" y="291927"/>
              <a:ext cx="5337798" cy="4248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035"/>
                </a:lnSpc>
              </a:pPr>
              <a:r>
                <a:rPr lang="en-US" b="true" sz="2035" spc="187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WHAT IF I MISS THE CALL?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247077" y="724217"/>
              <a:ext cx="5508132" cy="24289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1826"/>
                </a:lnSpc>
              </a:pPr>
              <a:r>
                <a:rPr lang="en-US" sz="1461" spc="156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If you miss the call, the attorney may leave a message stating that they will try again at another time. If they are not able to reach you during the window, you can submit your question online at </a:t>
              </a:r>
              <a:r>
                <a:rPr lang="en-US" sz="1461" spc="156" u="sng">
                  <a:solidFill>
                    <a:srgbClr val="0082CD"/>
                  </a:solidFill>
                  <a:latin typeface="Cooper Hewitt"/>
                  <a:ea typeface="Cooper Hewitt"/>
                  <a:cs typeface="Cooper Hewitt"/>
                  <a:sym typeface="Cooper Hewitt"/>
                  <a:hlinkClick r:id="rId8" tooltip="https://la.freelegalanswers.org"/>
                </a:rPr>
                <a:t>LA.FreeLegalAnswers.org</a:t>
              </a:r>
              <a:r>
                <a:rPr lang="en-US" sz="1461" spc="156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 or visit </a:t>
              </a:r>
              <a:r>
                <a:rPr lang="en-US" sz="1461" spc="156" u="sng">
                  <a:solidFill>
                    <a:srgbClr val="0082CD"/>
                  </a:solidFill>
                  <a:latin typeface="Cooper Hewitt"/>
                  <a:ea typeface="Cooper Hewitt"/>
                  <a:cs typeface="Cooper Hewitt"/>
                  <a:sym typeface="Cooper Hewitt"/>
                  <a:hlinkClick r:id="rId9" tooltip="http://www.lsba.org/"/>
                </a:rPr>
                <a:t>www.lsba.org</a:t>
              </a:r>
              <a:r>
                <a:rPr lang="en-US" sz="1461" spc="156">
                  <a:solidFill>
                    <a:srgbClr val="0082C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 </a:t>
              </a:r>
              <a:r>
                <a:rPr lang="en-US" sz="1461" spc="156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for more resources.</a:t>
              </a:r>
            </a:p>
            <a:p>
              <a:pPr algn="r">
                <a:lnSpc>
                  <a:spcPts val="1826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617442">
            <a:off x="-709120" y="4667763"/>
            <a:ext cx="3761896" cy="3761896"/>
            <a:chOff x="0" y="0"/>
            <a:chExt cx="5015861" cy="5015861"/>
          </a:xfrm>
        </p:grpSpPr>
        <p:grpSp>
          <p:nvGrpSpPr>
            <p:cNvPr name="Group 20" id="20"/>
            <p:cNvGrpSpPr/>
            <p:nvPr/>
          </p:nvGrpSpPr>
          <p:grpSpPr>
            <a:xfrm rot="-3046379">
              <a:off x="725516" y="725516"/>
              <a:ext cx="3564829" cy="3564829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6CE30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139700" y="92075"/>
                <a:ext cx="533400" cy="581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58"/>
                  </a:lnSpc>
                </a:pPr>
              </a:p>
            </p:txBody>
          </p:sp>
        </p:grpSp>
        <p:sp>
          <p:nvSpPr>
            <p:cNvPr name="TextBox 23" id="23"/>
            <p:cNvSpPr txBox="true"/>
            <p:nvPr/>
          </p:nvSpPr>
          <p:spPr>
            <a:xfrm rot="-1439310">
              <a:off x="1151859" y="1675899"/>
              <a:ext cx="2642808" cy="5908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58"/>
                </a:lnSpc>
              </a:pPr>
              <a:r>
                <a:rPr lang="en-US" b="true" sz="1558" spc="143">
                  <a:solidFill>
                    <a:srgbClr val="02377D"/>
                  </a:solidFill>
                  <a:latin typeface="Cooper Hewitt Bold"/>
                  <a:ea typeface="Cooper Hewitt Bold"/>
                  <a:cs typeface="Cooper Hewitt Bold"/>
                  <a:sym typeface="Cooper Hewitt Bold"/>
                </a:rPr>
                <a:t>LIVE WEBINARS ON LEGAL TOPICS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-1454870">
              <a:off x="1605311" y="2164855"/>
              <a:ext cx="2727142" cy="1437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98"/>
                </a:lnSpc>
              </a:pPr>
              <a:r>
                <a:rPr lang="en-US" sz="1118" spc="119">
                  <a:solidFill>
                    <a:srgbClr val="02377D"/>
                  </a:solidFill>
                  <a:latin typeface="Cooper Hewitt"/>
                  <a:ea typeface="Cooper Hewitt"/>
                  <a:cs typeface="Cooper Hewitt"/>
                  <a:sym typeface="Cooper Hewitt"/>
                </a:rPr>
                <a:t>Check out the  “LSBA Louisiana Lawyers in Libraries” Facebook page for daily workshops Oct. 20-25th!</a:t>
              </a:r>
            </a:p>
            <a:p>
              <a:pPr algn="l">
                <a:lnSpc>
                  <a:spcPts val="1398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true" flipV="false" rot="0">
            <a:off x="3107299" y="6765728"/>
            <a:ext cx="445099" cy="610485"/>
          </a:xfrm>
          <a:custGeom>
            <a:avLst/>
            <a:gdLst/>
            <a:ahLst/>
            <a:cxnLst/>
            <a:rect r="r" b="b" t="t" l="l"/>
            <a:pathLst>
              <a:path h="610485" w="445099">
                <a:moveTo>
                  <a:pt x="445099" y="0"/>
                </a:moveTo>
                <a:lnTo>
                  <a:pt x="0" y="0"/>
                </a:lnTo>
                <a:lnTo>
                  <a:pt x="0" y="610485"/>
                </a:lnTo>
                <a:lnTo>
                  <a:pt x="445099" y="610485"/>
                </a:lnTo>
                <a:lnTo>
                  <a:pt x="445099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750403" y="203551"/>
            <a:ext cx="8557595" cy="706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3"/>
              </a:lnSpc>
            </a:pPr>
            <a:r>
              <a:rPr lang="en-US" b="true" sz="2100" spc="23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DISCUSS YOUR LEGAL CONCERNS WITH A LAWYER BY PHONE FOR </a:t>
            </a:r>
            <a:r>
              <a:rPr lang="en-US" b="true" sz="2100" i="true" spc="231">
                <a:solidFill>
                  <a:srgbClr val="FFFFFF"/>
                </a:solidFill>
                <a:latin typeface="Cooper Hewitt Bold Italics"/>
                <a:ea typeface="Cooper Hewitt Bold Italics"/>
                <a:cs typeface="Cooper Hewitt Bold Italics"/>
                <a:sym typeface="Cooper Hewitt Bold Italics"/>
              </a:rPr>
              <a:t>FREE</a:t>
            </a:r>
            <a:r>
              <a:rPr lang="en-US" b="true" sz="2100" spc="231">
                <a:solidFill>
                  <a:srgbClr val="FFFFFF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!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540139" y="5218070"/>
            <a:ext cx="2048187" cy="534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65"/>
              </a:lnSpc>
            </a:pPr>
            <a:r>
              <a:rPr lang="en-US" sz="1386" i="true" spc="69">
                <a:solidFill>
                  <a:srgbClr val="022253"/>
                </a:solidFill>
                <a:latin typeface="Cooper Hewitt Italics"/>
                <a:ea typeface="Cooper Hewitt Italics"/>
                <a:cs typeface="Cooper Hewitt Italics"/>
                <a:sym typeface="Cooper Hewitt Italics"/>
              </a:rPr>
              <a:t>*Registration ends October 13th.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DAGqEdlRIxw</dc:identifier>
  <dcterms:modified xsi:type="dcterms:W3CDTF">2011-08-01T06:04:30Z</dcterms:modified>
  <cp:revision>1</cp:revision>
  <dc:title> LiL 2025 Attorneys  (11 x 8.5 in)</dc:title>
</cp:coreProperties>
</file>