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embeddedFontLst>
    <p:embeddedFont>
      <p:font typeface="Cooper Hewitt" panose="020B0604020202020204" charset="0"/>
      <p:regular r:id="rId4"/>
    </p:embeddedFont>
    <p:embeddedFont>
      <p:font typeface="Cooper Hewitt Bold" panose="020B0604020202020204" charset="0"/>
      <p:regular r:id="rId5"/>
    </p:embeddedFont>
    <p:embeddedFont>
      <p:font typeface="Cooper Hewitt Bold Italics" panose="020B0604020202020204" charset="0"/>
      <p:regular r:id="rId6"/>
    </p:embeddedFont>
    <p:embeddedFont>
      <p:font typeface="Cooper Hewitt Italics" panose="020B0604020202020204" charset="0"/>
      <p:regular r:id="rId7"/>
    </p:embeddedFont>
    <p:embeddedFont>
      <p:font typeface="League Spartan" panose="020B0604020202020204" charset="0"/>
      <p:regular r:id="rId8"/>
    </p:embeddedFont>
    <p:embeddedFont>
      <p:font typeface="Montserrat Classic Bold" panose="020B0604020202020204" charset="0"/>
      <p:regular r:id="rId9"/>
    </p:embeddedFont>
    <p:embeddedFont>
      <p:font typeface="Open Sauce Bold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43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la.freelegalanswers.or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9.sv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hyperlink" Target="http://www.lsb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49A61E6-8478-66A7-740A-C57434750ECF}"/>
              </a:ext>
            </a:extLst>
          </p:cNvPr>
          <p:cNvGrpSpPr/>
          <p:nvPr/>
        </p:nvGrpSpPr>
        <p:grpSpPr>
          <a:xfrm>
            <a:off x="-685800" y="0"/>
            <a:ext cx="9131577" cy="10058400"/>
            <a:chOff x="-685800" y="0"/>
            <a:chExt cx="9131577" cy="10058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772400" cy="6441088"/>
            </a:xfrm>
            <a:custGeom>
              <a:avLst/>
              <a:gdLst/>
              <a:ahLst/>
              <a:cxnLst/>
              <a:rect l="l" t="t" r="r" b="b"/>
              <a:pathLst>
                <a:path w="7991368" h="6926313">
                  <a:moveTo>
                    <a:pt x="0" y="0"/>
                  </a:moveTo>
                  <a:lnTo>
                    <a:pt x="7991368" y="0"/>
                  </a:lnTo>
                  <a:lnTo>
                    <a:pt x="7991368" y="6926314"/>
                  </a:lnTo>
                  <a:lnTo>
                    <a:pt x="0" y="692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6927" r="-692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0" y="8609705"/>
              <a:ext cx="7759977" cy="1448695"/>
            </a:xfrm>
            <a:custGeom>
              <a:avLst/>
              <a:gdLst/>
              <a:ahLst/>
              <a:cxnLst/>
              <a:rect l="l" t="t" r="r" b="b"/>
              <a:pathLst>
                <a:path w="8136173" h="2897389">
                  <a:moveTo>
                    <a:pt x="0" y="0"/>
                  </a:moveTo>
                  <a:lnTo>
                    <a:pt x="8136172" y="0"/>
                  </a:lnTo>
                  <a:lnTo>
                    <a:pt x="8136172" y="2897390"/>
                  </a:lnTo>
                  <a:lnTo>
                    <a:pt x="0" y="2897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06" t="-75937" b="-10629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82825" y="1669046"/>
              <a:ext cx="6065586" cy="1501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83"/>
                </a:lnSpc>
              </a:pPr>
              <a:r>
                <a:rPr lang="en-US" sz="5028" b="1" spc="150">
                  <a:solidFill>
                    <a:srgbClr val="F6CE3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ASK-A-LAWYER EVENT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591981" y="1290535"/>
              <a:ext cx="6065586" cy="63780"/>
            </a:xfrm>
            <a:custGeom>
              <a:avLst/>
              <a:gdLst/>
              <a:ahLst/>
              <a:cxnLst/>
              <a:rect l="l" t="t" r="r" b="b"/>
              <a:pathLst>
                <a:path w="6065586" h="63780">
                  <a:moveTo>
                    <a:pt x="0" y="0"/>
                  </a:moveTo>
                  <a:lnTo>
                    <a:pt x="6065586" y="0"/>
                  </a:lnTo>
                  <a:lnTo>
                    <a:pt x="6065586" y="63780"/>
                  </a:lnTo>
                  <a:lnTo>
                    <a:pt x="0" y="63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4705078" b="-470507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82825" y="3224088"/>
              <a:ext cx="5419371" cy="249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62"/>
                </a:lnSpc>
              </a:pPr>
              <a:r>
                <a:rPr lang="en-US" sz="1250" spc="62">
                  <a:solidFill>
                    <a:srgbClr val="FFFFFF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*This clinic does NOT handle criminal matters. 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4040485"/>
              <a:ext cx="7772400" cy="3183219"/>
            </a:xfrm>
            <a:custGeom>
              <a:avLst/>
              <a:gdLst/>
              <a:ahLst/>
              <a:cxnLst/>
              <a:rect l="l" t="t" r="r" b="b"/>
              <a:pathLst>
                <a:path w="8334168" h="3183219">
                  <a:moveTo>
                    <a:pt x="0" y="0"/>
                  </a:moveTo>
                  <a:lnTo>
                    <a:pt x="8334168" y="0"/>
                  </a:lnTo>
                  <a:lnTo>
                    <a:pt x="8334168" y="3183218"/>
                  </a:lnTo>
                  <a:lnTo>
                    <a:pt x="0" y="3183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3219" t="-73725" r="-2685" b="-103549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322710" y="4236985"/>
              <a:ext cx="6889620" cy="2790218"/>
              <a:chOff x="0" y="0"/>
              <a:chExt cx="9186160" cy="3720290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9186160" cy="10258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854"/>
                  </a:lnSpc>
                </a:pPr>
                <a:r>
                  <a:rPr lang="en-US" sz="2301" b="1" spc="253">
                    <a:solidFill>
                      <a:srgbClr val="02377D"/>
                    </a:solidFill>
                    <a:latin typeface="Cooper Hewitt Bold"/>
                    <a:ea typeface="Cooper Hewitt Bold"/>
                    <a:cs typeface="Cooper Hewitt Bold"/>
                    <a:sym typeface="Cooper Hewitt Bold"/>
                  </a:rPr>
                  <a:t>GET ANSWERS TO YOUR </a:t>
                </a:r>
              </a:p>
              <a:p>
                <a:pPr algn="l">
                  <a:lnSpc>
                    <a:spcPts val="2854"/>
                  </a:lnSpc>
                </a:pPr>
                <a:r>
                  <a:rPr lang="en-US" sz="2301" b="1" spc="253">
                    <a:solidFill>
                      <a:srgbClr val="02377D"/>
                    </a:solidFill>
                    <a:latin typeface="Cooper Hewitt Bold"/>
                    <a:ea typeface="Cooper Hewitt Bold"/>
                    <a:cs typeface="Cooper Hewitt Bold"/>
                    <a:sym typeface="Cooper Hewitt Bold"/>
                  </a:rPr>
                  <a:t>QUESTIONS ABOUT: 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4226031" y="1133011"/>
                <a:ext cx="3582447" cy="25555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Foreclosures 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Housing 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Medicaid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Social Security 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SSI/SSDI 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Successions 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Taxes 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Wills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164761"/>
                <a:ext cx="3759245" cy="25555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Bankruptcy 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Civil Lawsuits 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Collection Matters 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Custody 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Divorce 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Evictions 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FEMA/Disaster Benefits </a:t>
                </a:r>
              </a:p>
              <a:p>
                <a:pPr marL="326046" lvl="1" indent="-163023" algn="l">
                  <a:lnSpc>
                    <a:spcPts val="1887"/>
                  </a:lnSpc>
                  <a:buFont typeface="Arial"/>
                  <a:buChar char="•"/>
                </a:pPr>
                <a:r>
                  <a:rPr lang="en-US" sz="1510" spc="161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Food Stamps 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603468">
              <a:off x="4677177" y="2397068"/>
              <a:ext cx="3146564" cy="3046828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6CE3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0" y="7347528"/>
              <a:ext cx="7759977" cy="1262177"/>
            </a:xfrm>
            <a:custGeom>
              <a:avLst/>
              <a:gdLst/>
              <a:ahLst/>
              <a:cxnLst/>
              <a:rect l="l" t="t" r="r" b="b"/>
              <a:pathLst>
                <a:path w="7759977" h="1262177">
                  <a:moveTo>
                    <a:pt x="0" y="0"/>
                  </a:moveTo>
                  <a:lnTo>
                    <a:pt x="7759977" y="0"/>
                  </a:lnTo>
                  <a:lnTo>
                    <a:pt x="7759977" y="1262177"/>
                  </a:lnTo>
                  <a:lnTo>
                    <a:pt x="0" y="1262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3000"/>
              </a:blip>
              <a:stretch>
                <a:fillRect t="-9810" b="-136881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-685800" y="7223703"/>
              <a:ext cx="1463040" cy="1386002"/>
              <a:chOff x="0" y="0"/>
              <a:chExt cx="6350000" cy="51269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6CE3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560070" y="7357053"/>
              <a:ext cx="6652261" cy="1117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7"/>
                </a:lnSpc>
              </a:pPr>
              <a:r>
                <a:rPr lang="en-US" sz="1918" spc="95">
                  <a:solidFill>
                    <a:srgbClr val="FFFFFF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More information about the LSBA Lawyers in Libraries program available @</a:t>
              </a:r>
            </a:p>
            <a:p>
              <a:pPr algn="ctr">
                <a:lnSpc>
                  <a:spcPts val="2877"/>
                </a:lnSpc>
              </a:pPr>
              <a:r>
                <a:rPr lang="en-US" sz="1918" i="1" spc="95">
                  <a:solidFill>
                    <a:srgbClr val="FFFFFF"/>
                  </a:solidFill>
                  <a:latin typeface="Cooper Hewitt Italics"/>
                  <a:ea typeface="Cooper Hewitt Italics"/>
                  <a:cs typeface="Cooper Hewitt Italics"/>
                  <a:sym typeface="Cooper Hewitt Italics"/>
                </a:rPr>
                <a:t>www.LouisianaLawyersinLibraries.org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 rot="-10800000">
              <a:off x="6995160" y="7223703"/>
              <a:ext cx="1450617" cy="1386002"/>
              <a:chOff x="0" y="0"/>
              <a:chExt cx="6350000" cy="512699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6CE3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309129" y="8733530"/>
              <a:ext cx="4308071" cy="1247546"/>
            </a:xfrm>
            <a:custGeom>
              <a:avLst/>
              <a:gdLst/>
              <a:ahLst/>
              <a:cxnLst/>
              <a:rect l="l" t="t" r="r" b="b"/>
              <a:pathLst>
                <a:path w="4308071" h="1247546">
                  <a:moveTo>
                    <a:pt x="0" y="0"/>
                  </a:moveTo>
                  <a:lnTo>
                    <a:pt x="4308071" y="0"/>
                  </a:lnTo>
                  <a:lnTo>
                    <a:pt x="4308071" y="1247546"/>
                  </a:lnTo>
                  <a:lnTo>
                    <a:pt x="0" y="1247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91981" y="464984"/>
              <a:ext cx="6527139" cy="583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sz="1728" b="1" spc="190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DISCUSS YOUR LEGAL CONCERNS WITH A LAWYER FOR </a:t>
              </a:r>
              <a:r>
                <a:rPr lang="en-US" sz="1728" b="1" i="1" spc="190">
                  <a:solidFill>
                    <a:srgbClr val="FFFFFF"/>
                  </a:solidFill>
                  <a:latin typeface="Cooper Hewitt Bold Italics"/>
                  <a:ea typeface="Cooper Hewitt Bold Italics"/>
                  <a:cs typeface="Cooper Hewitt Bold Italics"/>
                  <a:sym typeface="Cooper Hewitt Bold Italics"/>
                </a:rPr>
                <a:t>FREE</a:t>
              </a:r>
              <a:r>
                <a:rPr lang="en-US" sz="1728" b="1" spc="190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!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C32315C-1EC5-FD97-2C66-1A668B588D87}"/>
              </a:ext>
            </a:extLst>
          </p:cNvPr>
          <p:cNvSpPr txBox="1"/>
          <p:nvPr/>
        </p:nvSpPr>
        <p:spPr>
          <a:xfrm>
            <a:off x="5334000" y="2971800"/>
            <a:ext cx="1878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Enter date and time info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FD373B6-38CE-72E7-CEB5-595A65866332}"/>
              </a:ext>
            </a:extLst>
          </p:cNvPr>
          <p:cNvGrpSpPr/>
          <p:nvPr/>
        </p:nvGrpSpPr>
        <p:grpSpPr>
          <a:xfrm>
            <a:off x="-871601" y="0"/>
            <a:ext cx="9492994" cy="10908971"/>
            <a:chOff x="-871601" y="0"/>
            <a:chExt cx="9492994" cy="10908971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772400" cy="6691163"/>
            </a:xfrm>
            <a:custGeom>
              <a:avLst/>
              <a:gdLst/>
              <a:ahLst/>
              <a:cxnLst/>
              <a:rect l="l" t="t" r="r" b="b"/>
              <a:pathLst>
                <a:path w="8162178" h="6926313">
                  <a:moveTo>
                    <a:pt x="0" y="0"/>
                  </a:moveTo>
                  <a:lnTo>
                    <a:pt x="8162178" y="0"/>
                  </a:lnTo>
                  <a:lnTo>
                    <a:pt x="8162178" y="6926314"/>
                  </a:lnTo>
                  <a:lnTo>
                    <a:pt x="0" y="692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3000"/>
              </a:blip>
              <a:stretch>
                <a:fillRect l="-4690" r="-678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597259" y="1038444"/>
              <a:ext cx="6577883" cy="69167"/>
            </a:xfrm>
            <a:custGeom>
              <a:avLst/>
              <a:gdLst/>
              <a:ahLst/>
              <a:cxnLst/>
              <a:rect l="l" t="t" r="r" b="b"/>
              <a:pathLst>
                <a:path w="6577883" h="69167">
                  <a:moveTo>
                    <a:pt x="0" y="0"/>
                  </a:moveTo>
                  <a:lnTo>
                    <a:pt x="6577882" y="0"/>
                  </a:lnTo>
                  <a:lnTo>
                    <a:pt x="6577882" y="69167"/>
                  </a:lnTo>
                  <a:lnTo>
                    <a:pt x="0" y="69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4705078" b="-470507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560070" y="1193336"/>
              <a:ext cx="8061323" cy="1360979"/>
              <a:chOff x="0" y="0"/>
              <a:chExt cx="10748431" cy="1814638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0" y="13359"/>
                <a:ext cx="8087448" cy="18012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5389"/>
                  </a:lnSpc>
                </a:pPr>
                <a:r>
                  <a:rPr lang="en-US" sz="4528" b="1" i="1" spc="45">
                    <a:solidFill>
                      <a:srgbClr val="02377D"/>
                    </a:solidFill>
                    <a:latin typeface="Open Sauce Bold Italics"/>
                    <a:ea typeface="Open Sauce Bold Italics"/>
                    <a:cs typeface="Open Sauce Bold Italics"/>
                    <a:sym typeface="Open Sauce Bold Italics"/>
                  </a:rPr>
                  <a:t>Virtual</a:t>
                </a:r>
              </a:p>
              <a:p>
                <a:pPr algn="l">
                  <a:lnSpc>
                    <a:spcPts val="5389"/>
                  </a:lnSpc>
                </a:pPr>
                <a:r>
                  <a:rPr lang="en-US" sz="4528" b="1" spc="45">
                    <a:solidFill>
                      <a:srgbClr val="02377D"/>
                    </a:solidFill>
                    <a:latin typeface="Montserrat Classic Bold"/>
                    <a:ea typeface="Montserrat Classic Bold"/>
                    <a:cs typeface="Montserrat Classic Bold"/>
                    <a:sym typeface="Montserrat Classic Bold"/>
                  </a:rPr>
                  <a:t>Event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2660982" y="0"/>
                <a:ext cx="8087448" cy="9093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5389"/>
                  </a:lnSpc>
                </a:pPr>
                <a:r>
                  <a:rPr lang="en-US" sz="4528" b="1" spc="45">
                    <a:solidFill>
                      <a:srgbClr val="02377D"/>
                    </a:solidFill>
                    <a:latin typeface="Montserrat Classic Bold"/>
                    <a:ea typeface="Montserrat Classic Bold"/>
                    <a:cs typeface="Montserrat Classic Bold"/>
                    <a:sym typeface="Montserrat Classic Bold"/>
                  </a:rPr>
                  <a:t>Ask-a-Lawyer </a:t>
                </a: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-1" y="2640238"/>
              <a:ext cx="7772401" cy="3323808"/>
            </a:xfrm>
            <a:custGeom>
              <a:avLst/>
              <a:gdLst/>
              <a:ahLst/>
              <a:cxnLst/>
              <a:rect l="l" t="t" r="r" b="b"/>
              <a:pathLst>
                <a:path w="8702253" h="3323808">
                  <a:moveTo>
                    <a:pt x="0" y="0"/>
                  </a:moveTo>
                  <a:lnTo>
                    <a:pt x="8702253" y="0"/>
                  </a:lnTo>
                  <a:lnTo>
                    <a:pt x="8702253" y="3323808"/>
                  </a:lnTo>
                  <a:lnTo>
                    <a:pt x="0" y="3323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3219" t="-73725" r="-2685" b="-10354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5657850"/>
              <a:ext cx="7772400" cy="4400550"/>
            </a:xfrm>
            <a:custGeom>
              <a:avLst/>
              <a:gdLst/>
              <a:ahLst/>
              <a:cxnLst/>
              <a:rect l="l" t="t" r="r" b="b"/>
              <a:pathLst>
                <a:path w="12361704" h="4721528">
                  <a:moveTo>
                    <a:pt x="0" y="0"/>
                  </a:moveTo>
                  <a:lnTo>
                    <a:pt x="12361704" y="0"/>
                  </a:lnTo>
                  <a:lnTo>
                    <a:pt x="12361704" y="4721528"/>
                  </a:lnTo>
                  <a:lnTo>
                    <a:pt x="0" y="4721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3219" t="-73725" r="-2685" b="-103549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378567" y="2868838"/>
              <a:ext cx="4298380" cy="3520790"/>
              <a:chOff x="0" y="0"/>
              <a:chExt cx="5731173" cy="4694387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5553942" cy="4057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952"/>
                  </a:lnSpc>
                </a:pPr>
                <a:r>
                  <a:rPr lang="en-US" sz="1952" b="1" spc="179">
                    <a:solidFill>
                      <a:srgbClr val="02377D"/>
                    </a:solidFill>
                    <a:latin typeface="Cooper Hewitt Bold"/>
                    <a:ea typeface="Cooper Hewitt Bold"/>
                    <a:cs typeface="Cooper Hewitt Bold"/>
                    <a:sym typeface="Cooper Hewitt Bold"/>
                  </a:rPr>
                  <a:t>HOW IT WORKS: 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397351"/>
                <a:ext cx="5731173" cy="42970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309632" lvl="1" indent="-154816" algn="l">
                  <a:lnSpc>
                    <a:spcPts val="1792"/>
                  </a:lnSpc>
                  <a:buFont typeface="Arial"/>
                  <a:buChar char="•"/>
                </a:pPr>
                <a:r>
                  <a:rPr lang="en-US" sz="1434" spc="153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Sign up now for a free, 15-20 minute “Ask-a-Lawyer” phone consultation! </a:t>
                </a:r>
              </a:p>
              <a:p>
                <a:pPr algn="l">
                  <a:lnSpc>
                    <a:spcPts val="624"/>
                  </a:lnSpc>
                </a:pPr>
                <a:endParaRPr lang="en-US" sz="1434" spc="153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endParaRPr>
              </a:p>
              <a:p>
                <a:pPr marL="309632" lvl="1" indent="-154816" algn="l">
                  <a:lnSpc>
                    <a:spcPts val="1792"/>
                  </a:lnSpc>
                  <a:buFont typeface="Arial"/>
                  <a:buChar char="•"/>
                </a:pPr>
                <a:r>
                  <a:rPr lang="en-US" sz="1434" spc="153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When signing up, indicate dates and times you are available during Lawyers in Libraries week (October 20-25, 2025). </a:t>
                </a:r>
              </a:p>
              <a:p>
                <a:pPr algn="l">
                  <a:lnSpc>
                    <a:spcPts val="624"/>
                  </a:lnSpc>
                </a:pPr>
                <a:endParaRPr lang="en-US" sz="1434" spc="153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endParaRPr>
              </a:p>
              <a:p>
                <a:pPr marL="309632" lvl="1" indent="-154816" algn="l">
                  <a:lnSpc>
                    <a:spcPts val="1792"/>
                  </a:lnSpc>
                  <a:buFont typeface="Arial"/>
                  <a:buChar char="•"/>
                </a:pPr>
                <a:r>
                  <a:rPr lang="en-US" sz="1434" spc="153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An attorney will call you during one of these times. They can answer basic questions about your civil legal issue and direct you to more free or low-cost legal resources. </a:t>
                </a:r>
              </a:p>
              <a:p>
                <a:pPr algn="l">
                  <a:lnSpc>
                    <a:spcPts val="624"/>
                  </a:lnSpc>
                </a:pPr>
                <a:endParaRPr lang="en-US" sz="1434" spc="153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endParaRPr>
              </a:p>
              <a:p>
                <a:pPr marL="309632" lvl="1" indent="-154816" algn="l">
                  <a:lnSpc>
                    <a:spcPts val="1792"/>
                  </a:lnSpc>
                  <a:buFont typeface="Arial"/>
                  <a:buChar char="•"/>
                </a:pPr>
                <a:r>
                  <a:rPr lang="en-US" sz="1434" spc="153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They cannot answer questions about criminal issues.</a:t>
                </a:r>
              </a:p>
              <a:p>
                <a:pPr algn="l">
                  <a:lnSpc>
                    <a:spcPts val="1792"/>
                  </a:lnSpc>
                </a:pPr>
                <a:endParaRPr lang="en-US" sz="1434" spc="153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endParaRPr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440025" y="9056047"/>
              <a:ext cx="2434939" cy="705118"/>
            </a:xfrm>
            <a:custGeom>
              <a:avLst/>
              <a:gdLst/>
              <a:ahLst/>
              <a:cxnLst/>
              <a:rect l="l" t="t" r="r" b="b"/>
              <a:pathLst>
                <a:path w="2434939" h="705118">
                  <a:moveTo>
                    <a:pt x="0" y="0"/>
                  </a:moveTo>
                  <a:lnTo>
                    <a:pt x="2434940" y="0"/>
                  </a:lnTo>
                  <a:lnTo>
                    <a:pt x="2434940" y="705118"/>
                  </a:lnTo>
                  <a:lnTo>
                    <a:pt x="0" y="705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440025" y="1824918"/>
              <a:ext cx="3749394" cy="3665959"/>
              <a:chOff x="0" y="0"/>
              <a:chExt cx="4999192" cy="4887945"/>
            </a:xfrm>
          </p:grpSpPr>
          <p:grpSp>
            <p:nvGrpSpPr>
              <p:cNvPr id="14" name="Group 14"/>
              <p:cNvGrpSpPr/>
              <p:nvPr/>
            </p:nvGrpSpPr>
            <p:grpSpPr>
              <a:xfrm rot="603468">
                <a:off x="333077" y="346125"/>
                <a:ext cx="4333038" cy="4195696"/>
                <a:chOff x="0" y="0"/>
                <a:chExt cx="6350000" cy="6350000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0" y="0"/>
                  <a:ext cx="6350000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02377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" name="TextBox 16"/>
              <p:cNvSpPr txBox="1"/>
              <p:nvPr/>
            </p:nvSpPr>
            <p:spPr>
              <a:xfrm>
                <a:off x="949648" y="922089"/>
                <a:ext cx="3099896" cy="8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5088"/>
                  </a:lnSpc>
                </a:pPr>
                <a:r>
                  <a:rPr lang="en-US" sz="3414" b="1" spc="170">
                    <a:solidFill>
                      <a:srgbClr val="FFFFFF"/>
                    </a:solidFill>
                    <a:latin typeface="Cooper Hewitt Bold"/>
                    <a:ea typeface="Cooper Hewitt Bold"/>
                    <a:cs typeface="Cooper Hewitt Bold"/>
                    <a:sym typeface="Cooper Hewitt Bold"/>
                  </a:rPr>
                  <a:t>Sign up @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187619" y="6104768"/>
              <a:ext cx="4412301" cy="2370035"/>
              <a:chOff x="0" y="0"/>
              <a:chExt cx="5883068" cy="3160046"/>
            </a:xfrm>
          </p:grpSpPr>
          <p:grpSp>
            <p:nvGrpSpPr>
              <p:cNvPr id="18" name="Group 18"/>
              <p:cNvGrpSpPr/>
              <p:nvPr/>
            </p:nvGrpSpPr>
            <p:grpSpPr>
              <a:xfrm>
                <a:off x="0" y="0"/>
                <a:ext cx="5883068" cy="3160046"/>
                <a:chOff x="0" y="0"/>
                <a:chExt cx="2130378" cy="1144317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0" y="0"/>
                  <a:ext cx="2130378" cy="114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0378" h="1144317">
                      <a:moveTo>
                        <a:pt x="2005918" y="59690"/>
                      </a:moveTo>
                      <a:cubicBezTo>
                        <a:pt x="2041478" y="59690"/>
                        <a:pt x="2070688" y="88900"/>
                        <a:pt x="2070688" y="124460"/>
                      </a:cubicBezTo>
                      <a:lnTo>
                        <a:pt x="2070688" y="1019857"/>
                      </a:lnTo>
                      <a:cubicBezTo>
                        <a:pt x="2070688" y="1055417"/>
                        <a:pt x="2041478" y="1084627"/>
                        <a:pt x="2005918" y="1084627"/>
                      </a:cubicBezTo>
                      <a:lnTo>
                        <a:pt x="124460" y="1084627"/>
                      </a:lnTo>
                      <a:cubicBezTo>
                        <a:pt x="88900" y="1084627"/>
                        <a:pt x="59690" y="1055417"/>
                        <a:pt x="59690" y="1019857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2005918" y="59690"/>
                      </a:lnTo>
                      <a:moveTo>
                        <a:pt x="2005918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1019857"/>
                      </a:lnTo>
                      <a:cubicBezTo>
                        <a:pt x="0" y="1088437"/>
                        <a:pt x="55880" y="1144317"/>
                        <a:pt x="124460" y="1144317"/>
                      </a:cubicBezTo>
                      <a:lnTo>
                        <a:pt x="2005918" y="1144317"/>
                      </a:lnTo>
                      <a:cubicBezTo>
                        <a:pt x="2074498" y="1144317"/>
                        <a:pt x="2130378" y="1088437"/>
                        <a:pt x="2130378" y="1019857"/>
                      </a:cubicBezTo>
                      <a:lnTo>
                        <a:pt x="2130378" y="124460"/>
                      </a:lnTo>
                      <a:cubicBezTo>
                        <a:pt x="2130378" y="55880"/>
                        <a:pt x="2074498" y="0"/>
                        <a:pt x="2005918" y="0"/>
                      </a:cubicBezTo>
                      <a:close/>
                    </a:path>
                  </a:pathLst>
                </a:custGeom>
                <a:solidFill>
                  <a:srgbClr val="02377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TextBox 20"/>
              <p:cNvSpPr txBox="1"/>
              <p:nvPr/>
            </p:nvSpPr>
            <p:spPr>
              <a:xfrm>
                <a:off x="242169" y="285750"/>
                <a:ext cx="5231778" cy="4168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995"/>
                  </a:lnSpc>
                </a:pPr>
                <a:r>
                  <a:rPr lang="en-US" sz="1995" b="1" spc="183">
                    <a:solidFill>
                      <a:srgbClr val="02377D"/>
                    </a:solidFill>
                    <a:latin typeface="Cooper Hewitt Bold"/>
                    <a:ea typeface="Cooper Hewitt Bold"/>
                    <a:cs typeface="Cooper Hewitt Bold"/>
                    <a:sym typeface="Cooper Hewitt Bold"/>
                  </a:rPr>
                  <a:t>WHAT IF I MISS THE CALL?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242169" y="718222"/>
                <a:ext cx="5398729" cy="23722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90"/>
                  </a:lnSpc>
                </a:pPr>
                <a:r>
                  <a:rPr lang="en-US" sz="1432" spc="153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If you miss the call, the attorney may leave a message stating that they will try again at another time. If they are not able to reach you during the window, you can submit your question online at </a:t>
                </a:r>
                <a:r>
                  <a:rPr lang="en-US" sz="1432" u="sng" spc="153">
                    <a:solidFill>
                      <a:srgbClr val="0082CD"/>
                    </a:solidFill>
                    <a:latin typeface="Cooper Hewitt"/>
                    <a:ea typeface="Cooper Hewitt"/>
                    <a:cs typeface="Cooper Hewitt"/>
                    <a:sym typeface="Cooper Hewitt"/>
                    <a:hlinkClick r:id="rId8" tooltip="https://la.freelegalanswers.org"/>
                  </a:rPr>
                  <a:t>LA.FreeLegalAnswers.org</a:t>
                </a:r>
                <a:r>
                  <a:rPr lang="en-US" sz="1432" spc="153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 or visit </a:t>
                </a:r>
                <a:r>
                  <a:rPr lang="en-US" sz="1432" u="sng" spc="153">
                    <a:solidFill>
                      <a:srgbClr val="0082CD"/>
                    </a:solidFill>
                    <a:latin typeface="Cooper Hewitt"/>
                    <a:ea typeface="Cooper Hewitt"/>
                    <a:cs typeface="Cooper Hewitt"/>
                    <a:sym typeface="Cooper Hewitt"/>
                    <a:hlinkClick r:id="rId9" tooltip="http://www.lsba.org/"/>
                  </a:rPr>
                  <a:t>www.lsba.org</a:t>
                </a:r>
                <a:r>
                  <a:rPr lang="en-US" sz="1432" spc="153">
                    <a:solidFill>
                      <a:srgbClr val="0082C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 </a:t>
                </a:r>
                <a:r>
                  <a:rPr lang="en-US" sz="1432" spc="153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for more resources.</a:t>
                </a:r>
              </a:p>
              <a:p>
                <a:pPr algn="r">
                  <a:lnSpc>
                    <a:spcPts val="1790"/>
                  </a:lnSpc>
                </a:pPr>
                <a:endParaRPr lang="en-US" sz="1432" spc="153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617442">
              <a:off x="-871601" y="6040635"/>
              <a:ext cx="4868336" cy="4868336"/>
              <a:chOff x="0" y="0"/>
              <a:chExt cx="6491114" cy="6491114"/>
            </a:xfrm>
          </p:grpSpPr>
          <p:grpSp>
            <p:nvGrpSpPr>
              <p:cNvPr id="23" name="Group 23"/>
              <p:cNvGrpSpPr/>
              <p:nvPr/>
            </p:nvGrpSpPr>
            <p:grpSpPr>
              <a:xfrm rot="-3046379">
                <a:off x="938903" y="938903"/>
                <a:ext cx="4613308" cy="4613308"/>
                <a:chOff x="0" y="0"/>
                <a:chExt cx="812800" cy="8128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lnTo>
                        <a:pt x="466396" y="87561"/>
                      </a:lnTo>
                      <a:lnTo>
                        <a:pt x="553838" y="27679"/>
                      </a:lnTo>
                      <a:lnTo>
                        <a:pt x="578287" y="131093"/>
                      </a:lnTo>
                      <a:lnTo>
                        <a:pt x="681363" y="106978"/>
                      </a:lnTo>
                      <a:lnTo>
                        <a:pt x="666963" y="212279"/>
                      </a:lnTo>
                      <a:lnTo>
                        <a:pt x="771752" y="227186"/>
                      </a:lnTo>
                      <a:lnTo>
                        <a:pt x="720448" y="320152"/>
                      </a:lnTo>
                      <a:lnTo>
                        <a:pt x="812800" y="372069"/>
                      </a:lnTo>
                      <a:lnTo>
                        <a:pt x="731520" y="440145"/>
                      </a:lnTo>
                      <a:lnTo>
                        <a:pt x="798961" y="522061"/>
                      </a:lnTo>
                      <a:lnTo>
                        <a:pt x="698682" y="556053"/>
                      </a:lnTo>
                      <a:lnTo>
                        <a:pt x="732104" y="656904"/>
                      </a:lnTo>
                      <a:lnTo>
                        <a:pt x="626370" y="652219"/>
                      </a:lnTo>
                      <a:lnTo>
                        <a:pt x="621259" y="758384"/>
                      </a:lnTo>
                      <a:lnTo>
                        <a:pt x="524350" y="715658"/>
                      </a:lnTo>
                      <a:lnTo>
                        <a:pt x="481396" y="812800"/>
                      </a:lnTo>
                      <a:lnTo>
                        <a:pt x="406400" y="737801"/>
                      </a:lnTo>
                      <a:lnTo>
                        <a:pt x="331404" y="812800"/>
                      </a:lnTo>
                      <a:lnTo>
                        <a:pt x="288450" y="715658"/>
                      </a:lnTo>
                      <a:lnTo>
                        <a:pt x="191541" y="758384"/>
                      </a:lnTo>
                      <a:lnTo>
                        <a:pt x="186430" y="652219"/>
                      </a:lnTo>
                      <a:lnTo>
                        <a:pt x="80696" y="656904"/>
                      </a:lnTo>
                      <a:lnTo>
                        <a:pt x="114118" y="556053"/>
                      </a:lnTo>
                      <a:lnTo>
                        <a:pt x="13839" y="522061"/>
                      </a:lnTo>
                      <a:lnTo>
                        <a:pt x="81280" y="440145"/>
                      </a:lnTo>
                      <a:lnTo>
                        <a:pt x="0" y="372069"/>
                      </a:lnTo>
                      <a:lnTo>
                        <a:pt x="92352" y="320152"/>
                      </a:lnTo>
                      <a:lnTo>
                        <a:pt x="41047" y="227186"/>
                      </a:lnTo>
                      <a:lnTo>
                        <a:pt x="145837" y="212279"/>
                      </a:lnTo>
                      <a:lnTo>
                        <a:pt x="131437" y="106978"/>
                      </a:lnTo>
                      <a:lnTo>
                        <a:pt x="234513" y="131093"/>
                      </a:lnTo>
                      <a:lnTo>
                        <a:pt x="258962" y="27679"/>
                      </a:lnTo>
                      <a:lnTo>
                        <a:pt x="346404" y="87561"/>
                      </a:lnTo>
                      <a:lnTo>
                        <a:pt x="406400" y="0"/>
                      </a:lnTo>
                      <a:close/>
                    </a:path>
                  </a:pathLst>
                </a:custGeom>
                <a:solidFill>
                  <a:srgbClr val="F6CE3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139700" y="92075"/>
                  <a:ext cx="533400" cy="5810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887"/>
                    </a:lnSpc>
                  </a:pPr>
                  <a:endParaRPr/>
                </a:p>
              </p:txBody>
            </p:sp>
          </p:grpSp>
          <p:sp>
            <p:nvSpPr>
              <p:cNvPr id="26" name="TextBox 26"/>
              <p:cNvSpPr txBox="1"/>
              <p:nvPr/>
            </p:nvSpPr>
            <p:spPr>
              <a:xfrm rot="-1439310">
                <a:off x="1493715" y="2183285"/>
                <a:ext cx="3420104" cy="7494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017"/>
                  </a:lnSpc>
                </a:pPr>
                <a:r>
                  <a:rPr lang="en-US" sz="2017" b="1" spc="185">
                    <a:solidFill>
                      <a:srgbClr val="02377D"/>
                    </a:solidFill>
                    <a:latin typeface="Cooper Hewitt Bold"/>
                    <a:ea typeface="Cooper Hewitt Bold"/>
                    <a:cs typeface="Cooper Hewitt Bold"/>
                    <a:sym typeface="Cooper Hewitt Bold"/>
                  </a:rPr>
                  <a:t>LIVE WEBINARS ON LEGAL TOPICS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 rot="-1454870">
                <a:off x="2075852" y="2794078"/>
                <a:ext cx="3529243" cy="18678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809"/>
                  </a:lnSpc>
                </a:pPr>
                <a:r>
                  <a:rPr lang="en-US" sz="1447" spc="154">
                    <a:solidFill>
                      <a:srgbClr val="02377D"/>
                    </a:solidFill>
                    <a:latin typeface="Cooper Hewitt"/>
                    <a:ea typeface="Cooper Hewitt"/>
                    <a:cs typeface="Cooper Hewitt"/>
                    <a:sym typeface="Cooper Hewitt"/>
                  </a:rPr>
                  <a:t>Check out the  “LSBA Louisiana Lawyers in Libraries” Facebook page for daily workshops Oct. 20-25th!</a:t>
                </a:r>
              </a:p>
              <a:p>
                <a:pPr algn="l">
                  <a:lnSpc>
                    <a:spcPts val="1809"/>
                  </a:lnSpc>
                </a:pPr>
                <a:endParaRPr lang="en-US" sz="1447" spc="154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endParaRPr>
              </a:p>
            </p:txBody>
          </p:sp>
        </p:grpSp>
        <p:sp>
          <p:nvSpPr>
            <p:cNvPr id="28" name="Freeform 28"/>
            <p:cNvSpPr/>
            <p:nvPr/>
          </p:nvSpPr>
          <p:spPr>
            <a:xfrm flipH="1">
              <a:off x="3540663" y="7587499"/>
              <a:ext cx="501758" cy="688197"/>
            </a:xfrm>
            <a:custGeom>
              <a:avLst/>
              <a:gdLst/>
              <a:ahLst/>
              <a:cxnLst/>
              <a:rect l="l" t="t" r="r" b="b"/>
              <a:pathLst>
                <a:path w="501758" h="688197">
                  <a:moveTo>
                    <a:pt x="501757" y="0"/>
                  </a:moveTo>
                  <a:lnTo>
                    <a:pt x="0" y="0"/>
                  </a:lnTo>
                  <a:lnTo>
                    <a:pt x="0" y="688197"/>
                  </a:lnTo>
                  <a:lnTo>
                    <a:pt x="501757" y="688197"/>
                  </a:lnTo>
                  <a:lnTo>
                    <a:pt x="501757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591981" y="292555"/>
              <a:ext cx="6527139" cy="583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sz="1728" b="1" spc="190" dirty="0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DISCUSS YOUR LEGAL CONCERNS WITH A LAWYER BY PHONE FOR </a:t>
              </a:r>
              <a:r>
                <a:rPr lang="en-US" sz="1728" b="1" i="1" spc="190" dirty="0">
                  <a:solidFill>
                    <a:srgbClr val="FFFFFF"/>
                  </a:solidFill>
                  <a:latin typeface="Cooper Hewitt Bold Italics"/>
                  <a:ea typeface="Cooper Hewitt Bold Italics"/>
                  <a:cs typeface="Cooper Hewitt Bold Italics"/>
                  <a:sym typeface="Cooper Hewitt Bold Italics"/>
                </a:rPr>
                <a:t>FREE</a:t>
              </a:r>
              <a:r>
                <a:rPr lang="en-US" sz="1728" b="1" spc="190" dirty="0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!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393769" y="5345926"/>
              <a:ext cx="1992612" cy="521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9"/>
                </a:lnSpc>
              </a:pPr>
              <a:r>
                <a:rPr lang="en-US" sz="1348" i="1" spc="67">
                  <a:solidFill>
                    <a:srgbClr val="022253"/>
                  </a:solidFill>
                  <a:latin typeface="Cooper Hewitt Italics"/>
                  <a:ea typeface="Cooper Hewitt Italics"/>
                  <a:cs typeface="Cooper Hewitt Italics"/>
                  <a:sym typeface="Cooper Hewitt Italics"/>
                </a:rPr>
                <a:t>*Registration ends October 13th. 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4CD566-F8C8-A5D7-F220-7071B0A1E9A2}"/>
              </a:ext>
            </a:extLst>
          </p:cNvPr>
          <p:cNvSpPr txBox="1"/>
          <p:nvPr/>
        </p:nvSpPr>
        <p:spPr>
          <a:xfrm>
            <a:off x="5152261" y="3429000"/>
            <a:ext cx="2324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2"/>
                </a:solidFill>
              </a:rPr>
              <a:t>Enter sign up info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273</Words>
  <Application>Microsoft Office PowerPoint</Application>
  <PresentationFormat>Custom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Montserrat Classic Bold</vt:lpstr>
      <vt:lpstr>Open Sauce Bold Italics</vt:lpstr>
      <vt:lpstr>Calibri</vt:lpstr>
      <vt:lpstr>Cooper Hewitt</vt:lpstr>
      <vt:lpstr>Cooper Hewitt Italics</vt:lpstr>
      <vt:lpstr>Cooper Hewitt Bold</vt:lpstr>
      <vt:lpstr>League Spartan</vt:lpstr>
      <vt:lpstr>Cooper Hewitt Bold Italics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LiL 2025 Attorneys </dc:title>
  <cp:lastModifiedBy>Stephanie Beaugh</cp:lastModifiedBy>
  <cp:revision>2</cp:revision>
  <dcterms:created xsi:type="dcterms:W3CDTF">2006-08-16T00:00:00Z</dcterms:created>
  <dcterms:modified xsi:type="dcterms:W3CDTF">2025-06-11T17:54:23Z</dcterms:modified>
  <dc:identifier>DAGjCzHqVQM</dc:identifier>
</cp:coreProperties>
</file>