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7772400" cy="10058400"/>
  <p:notesSz cx="6858000" cy="9144000"/>
  <p:embeddedFontLst>
    <p:embeddedFont>
      <p:font typeface="League Spartan" charset="1" panose="00000800000000000000"/>
      <p:regular r:id="rId8"/>
    </p:embeddedFont>
    <p:embeddedFont>
      <p:font typeface="Cooper Hewitt" charset="1" panose="00000000000000000000"/>
      <p:regular r:id="rId9"/>
    </p:embeddedFont>
    <p:embeddedFont>
      <p:font typeface="Cooper Hewitt Bold" charset="1" panose="00000000000000000000"/>
      <p:regular r:id="rId10"/>
    </p:embeddedFont>
    <p:embeddedFont>
      <p:font typeface="Cooper Hewitt Italics" charset="1" panose="00000000000000000000"/>
      <p:regular r:id="rId11"/>
    </p:embeddedFont>
    <p:embeddedFont>
      <p:font typeface="Cooper Hewitt Bold Italics" charset="1" panose="00000000000000000000"/>
      <p:regular r:id="rId12"/>
    </p:embeddedFont>
    <p:embeddedFont>
      <p:font typeface="Open Sauce Bold Italics" charset="1" panose="00000800000000000000"/>
      <p:regular r:id="rId13"/>
    </p:embeddedFont>
    <p:embeddedFont>
      <p:font typeface="Montserrat Classic Bold" charset="1" panose="000008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png" Type="http://schemas.openxmlformats.org/officeDocument/2006/relationships/image"/><Relationship Id="rId11" Target="../media/image9.svg" Type="http://schemas.openxmlformats.org/officeDocument/2006/relationships/image"/><Relationship Id="rId2" Target="../media/image1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5.png" Type="http://schemas.openxmlformats.org/officeDocument/2006/relationships/image"/><Relationship Id="rId8" Target="https://la.freelegalanswers.org" TargetMode="External" Type="http://schemas.openxmlformats.org/officeDocument/2006/relationships/hyperlink"/><Relationship Id="rId9" Target="http://www.lsba.org/" TargetMode="External" Type="http://schemas.openxmlformats.org/officeDocument/2006/relationships/hyperlink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2377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37896" y="-485225"/>
            <a:ext cx="7991368" cy="6926313"/>
          </a:xfrm>
          <a:custGeom>
            <a:avLst/>
            <a:gdLst/>
            <a:ahLst/>
            <a:cxnLst/>
            <a:rect r="r" b="b" t="t" l="l"/>
            <a:pathLst>
              <a:path h="6926313" w="7991368">
                <a:moveTo>
                  <a:pt x="0" y="0"/>
                </a:moveTo>
                <a:lnTo>
                  <a:pt x="7991368" y="0"/>
                </a:lnTo>
                <a:lnTo>
                  <a:pt x="7991368" y="6926314"/>
                </a:lnTo>
                <a:lnTo>
                  <a:pt x="0" y="69263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l="-6927" t="0" r="-6927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68022" y="8609705"/>
            <a:ext cx="8136173" cy="2897389"/>
          </a:xfrm>
          <a:custGeom>
            <a:avLst/>
            <a:gdLst/>
            <a:ahLst/>
            <a:cxnLst/>
            <a:rect r="r" b="b" t="t" l="l"/>
            <a:pathLst>
              <a:path h="2897389" w="8136173">
                <a:moveTo>
                  <a:pt x="0" y="0"/>
                </a:moveTo>
                <a:lnTo>
                  <a:pt x="8136172" y="0"/>
                </a:lnTo>
                <a:lnTo>
                  <a:pt x="8136172" y="2897390"/>
                </a:lnTo>
                <a:lnTo>
                  <a:pt x="0" y="28973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506" t="-75937" r="0" b="-106295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82825" y="1669046"/>
            <a:ext cx="6065586" cy="15018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83"/>
              </a:lnSpc>
            </a:pPr>
            <a:r>
              <a:rPr lang="en-US" b="true" sz="5028" spc="150">
                <a:solidFill>
                  <a:srgbClr val="F6CE3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ASK-A-LAWYER EVENT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591981" y="1290535"/>
            <a:ext cx="6065586" cy="63780"/>
          </a:xfrm>
          <a:custGeom>
            <a:avLst/>
            <a:gdLst/>
            <a:ahLst/>
            <a:cxnLst/>
            <a:rect r="r" b="b" t="t" l="l"/>
            <a:pathLst>
              <a:path h="63780" w="6065586">
                <a:moveTo>
                  <a:pt x="0" y="0"/>
                </a:moveTo>
                <a:lnTo>
                  <a:pt x="6065586" y="0"/>
                </a:lnTo>
                <a:lnTo>
                  <a:pt x="6065586" y="63780"/>
                </a:lnTo>
                <a:lnTo>
                  <a:pt x="0" y="637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4705078" r="0" b="-4705078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82825" y="3224088"/>
            <a:ext cx="5419371" cy="249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62"/>
              </a:lnSpc>
            </a:pPr>
            <a:r>
              <a:rPr lang="en-US" sz="1250" spc="62">
                <a:solidFill>
                  <a:srgbClr val="FFFFFF"/>
                </a:solidFill>
                <a:latin typeface="Cooper Hewitt"/>
                <a:ea typeface="Cooper Hewitt"/>
                <a:cs typeface="Cooper Hewitt"/>
                <a:sym typeface="Cooper Hewitt"/>
              </a:rPr>
              <a:t>*This clinic does NOT handle criminal matters. 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-366018" y="4040485"/>
            <a:ext cx="8334168" cy="3183219"/>
          </a:xfrm>
          <a:custGeom>
            <a:avLst/>
            <a:gdLst/>
            <a:ahLst/>
            <a:cxnLst/>
            <a:rect r="r" b="b" t="t" l="l"/>
            <a:pathLst>
              <a:path h="3183219" w="8334168">
                <a:moveTo>
                  <a:pt x="0" y="0"/>
                </a:moveTo>
                <a:lnTo>
                  <a:pt x="8334168" y="0"/>
                </a:lnTo>
                <a:lnTo>
                  <a:pt x="8334168" y="3183218"/>
                </a:lnTo>
                <a:lnTo>
                  <a:pt x="0" y="31832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3219" t="-73725" r="-2685" b="-103549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322710" y="4236985"/>
            <a:ext cx="6889620" cy="2790218"/>
            <a:chOff x="0" y="0"/>
            <a:chExt cx="9186160" cy="3720290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-76200"/>
              <a:ext cx="9186160" cy="10258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54"/>
                </a:lnSpc>
              </a:pPr>
              <a:r>
                <a:rPr lang="en-US" b="true" sz="2301" spc="253">
                  <a:solidFill>
                    <a:srgbClr val="02377D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GET ANSWERS TO YOUR </a:t>
              </a:r>
            </a:p>
            <a:p>
              <a:pPr algn="l">
                <a:lnSpc>
                  <a:spcPts val="2854"/>
                </a:lnSpc>
              </a:pPr>
              <a:r>
                <a:rPr lang="en-US" b="true" sz="2301" spc="253">
                  <a:solidFill>
                    <a:srgbClr val="02377D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QUESTIONS ABOUT:</a:t>
              </a:r>
              <a:r>
                <a:rPr lang="en-US" sz="2301" spc="253" b="true">
                  <a:solidFill>
                    <a:srgbClr val="02377D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 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4226031" y="1133011"/>
              <a:ext cx="3582447" cy="25555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326046" indent="-163023" lvl="1">
                <a:lnSpc>
                  <a:spcPts val="1887"/>
                </a:lnSpc>
                <a:buFont typeface="Arial"/>
                <a:buChar char="•"/>
              </a:pPr>
              <a:r>
                <a:rPr lang="en-US" sz="1510" spc="161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Foreclosures </a:t>
              </a:r>
            </a:p>
            <a:p>
              <a:pPr algn="l" marL="326046" indent="-163023" lvl="1">
                <a:lnSpc>
                  <a:spcPts val="1887"/>
                </a:lnSpc>
                <a:buFont typeface="Arial"/>
                <a:buChar char="•"/>
              </a:pPr>
              <a:r>
                <a:rPr lang="en-US" sz="1510" spc="161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Housing </a:t>
              </a:r>
            </a:p>
            <a:p>
              <a:pPr algn="l" marL="326046" indent="-163023" lvl="1">
                <a:lnSpc>
                  <a:spcPts val="1887"/>
                </a:lnSpc>
                <a:buFont typeface="Arial"/>
                <a:buChar char="•"/>
              </a:pPr>
              <a:r>
                <a:rPr lang="en-US" sz="1510" spc="161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Medicaid</a:t>
              </a:r>
            </a:p>
            <a:p>
              <a:pPr algn="l" marL="326046" indent="-163023" lvl="1">
                <a:lnSpc>
                  <a:spcPts val="1887"/>
                </a:lnSpc>
                <a:buFont typeface="Arial"/>
                <a:buChar char="•"/>
              </a:pPr>
              <a:r>
                <a:rPr lang="en-US" sz="1510" spc="161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Social Security </a:t>
              </a:r>
            </a:p>
            <a:p>
              <a:pPr algn="l" marL="326046" indent="-163023" lvl="1">
                <a:lnSpc>
                  <a:spcPts val="1887"/>
                </a:lnSpc>
                <a:buFont typeface="Arial"/>
                <a:buChar char="•"/>
              </a:pPr>
              <a:r>
                <a:rPr lang="en-US" sz="1510" spc="161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SSI/SSDI </a:t>
              </a:r>
            </a:p>
            <a:p>
              <a:pPr algn="l" marL="326046" indent="-163023" lvl="1">
                <a:lnSpc>
                  <a:spcPts val="1887"/>
                </a:lnSpc>
                <a:buFont typeface="Arial"/>
                <a:buChar char="•"/>
              </a:pPr>
              <a:r>
                <a:rPr lang="en-US" sz="1510" spc="161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Successions </a:t>
              </a:r>
            </a:p>
            <a:p>
              <a:pPr algn="l" marL="326046" indent="-163023" lvl="1">
                <a:lnSpc>
                  <a:spcPts val="1887"/>
                </a:lnSpc>
                <a:buFont typeface="Arial"/>
                <a:buChar char="•"/>
              </a:pPr>
              <a:r>
                <a:rPr lang="en-US" sz="1510" spc="161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Taxes </a:t>
              </a:r>
            </a:p>
            <a:p>
              <a:pPr algn="l" marL="326046" indent="-163023" lvl="1">
                <a:lnSpc>
                  <a:spcPts val="1887"/>
                </a:lnSpc>
                <a:buFont typeface="Arial"/>
                <a:buChar char="•"/>
              </a:pPr>
              <a:r>
                <a:rPr lang="en-US" sz="1510" spc="161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Wills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164761"/>
              <a:ext cx="3759245" cy="25555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326046" indent="-163023" lvl="1">
                <a:lnSpc>
                  <a:spcPts val="1887"/>
                </a:lnSpc>
                <a:buFont typeface="Arial"/>
                <a:buChar char="•"/>
              </a:pPr>
              <a:r>
                <a:rPr lang="en-US" sz="1510" spc="161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Bankruptcy </a:t>
              </a:r>
            </a:p>
            <a:p>
              <a:pPr algn="l" marL="326046" indent="-163023" lvl="1">
                <a:lnSpc>
                  <a:spcPts val="1887"/>
                </a:lnSpc>
                <a:buFont typeface="Arial"/>
                <a:buChar char="•"/>
              </a:pPr>
              <a:r>
                <a:rPr lang="en-US" sz="1510" spc="161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Civil Lawsuits </a:t>
              </a:r>
            </a:p>
            <a:p>
              <a:pPr algn="l" marL="326046" indent="-163023" lvl="1">
                <a:lnSpc>
                  <a:spcPts val="1887"/>
                </a:lnSpc>
                <a:buFont typeface="Arial"/>
                <a:buChar char="•"/>
              </a:pPr>
              <a:r>
                <a:rPr lang="en-US" sz="1510" spc="161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Collection Matters </a:t>
              </a:r>
            </a:p>
            <a:p>
              <a:pPr algn="l" marL="326046" indent="-163023" lvl="1">
                <a:lnSpc>
                  <a:spcPts val="1887"/>
                </a:lnSpc>
                <a:buFont typeface="Arial"/>
                <a:buChar char="•"/>
              </a:pPr>
              <a:r>
                <a:rPr lang="en-US" sz="1510" spc="161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Custody </a:t>
              </a:r>
            </a:p>
            <a:p>
              <a:pPr algn="l" marL="326046" indent="-163023" lvl="1">
                <a:lnSpc>
                  <a:spcPts val="1887"/>
                </a:lnSpc>
                <a:buFont typeface="Arial"/>
                <a:buChar char="•"/>
              </a:pPr>
              <a:r>
                <a:rPr lang="en-US" sz="1510" spc="161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Divorce </a:t>
              </a:r>
            </a:p>
            <a:p>
              <a:pPr algn="l" marL="326046" indent="-163023" lvl="1">
                <a:lnSpc>
                  <a:spcPts val="1887"/>
                </a:lnSpc>
                <a:buFont typeface="Arial"/>
                <a:buChar char="•"/>
              </a:pPr>
              <a:r>
                <a:rPr lang="en-US" sz="1510" spc="161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Evictions </a:t>
              </a:r>
            </a:p>
            <a:p>
              <a:pPr algn="l" marL="326046" indent="-163023" lvl="1">
                <a:lnSpc>
                  <a:spcPts val="1887"/>
                </a:lnSpc>
                <a:buFont typeface="Arial"/>
                <a:buChar char="•"/>
              </a:pPr>
              <a:r>
                <a:rPr lang="en-US" sz="1510" spc="161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FEMA/Disaster Benefits </a:t>
              </a:r>
            </a:p>
            <a:p>
              <a:pPr algn="l" marL="326046" indent="-163023" lvl="1">
                <a:lnSpc>
                  <a:spcPts val="1887"/>
                </a:lnSpc>
                <a:buFont typeface="Arial"/>
                <a:buChar char="•"/>
              </a:pPr>
              <a:r>
                <a:rPr lang="en-US" sz="1510" spc="161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Food Stamps 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603468">
            <a:off x="4677177" y="2397068"/>
            <a:ext cx="3146564" cy="3046828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6CE30"/>
            </a:solid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0" y="7347528"/>
            <a:ext cx="7759977" cy="1262177"/>
          </a:xfrm>
          <a:custGeom>
            <a:avLst/>
            <a:gdLst/>
            <a:ahLst/>
            <a:cxnLst/>
            <a:rect r="r" b="b" t="t" l="l"/>
            <a:pathLst>
              <a:path h="1262177" w="7759977">
                <a:moveTo>
                  <a:pt x="0" y="0"/>
                </a:moveTo>
                <a:lnTo>
                  <a:pt x="7759977" y="0"/>
                </a:lnTo>
                <a:lnTo>
                  <a:pt x="7759977" y="1262177"/>
                </a:lnTo>
                <a:lnTo>
                  <a:pt x="0" y="12621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3000"/>
            </a:blip>
            <a:stretch>
              <a:fillRect l="0" t="-9810" r="0" b="-136881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-939384" y="7223703"/>
            <a:ext cx="1716624" cy="1386002"/>
            <a:chOff x="0" y="0"/>
            <a:chExt cx="6350000" cy="512699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350000" cy="5126990"/>
            </a:xfrm>
            <a:custGeom>
              <a:avLst/>
              <a:gdLst/>
              <a:ahLst/>
              <a:cxnLst/>
              <a:rect r="r" b="b" t="t" l="l"/>
              <a:pathLst>
                <a:path h="5126990" w="635000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F6CE30"/>
            </a:solidFill>
          </p:spPr>
        </p:sp>
      </p:grpSp>
      <p:sp>
        <p:nvSpPr>
          <p:cNvPr name="TextBox 17" id="17"/>
          <p:cNvSpPr txBox="true"/>
          <p:nvPr/>
        </p:nvSpPr>
        <p:spPr>
          <a:xfrm rot="0">
            <a:off x="560070" y="7357053"/>
            <a:ext cx="6652261" cy="1117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7"/>
              </a:lnSpc>
            </a:pPr>
            <a:r>
              <a:rPr lang="en-US" sz="1918" spc="95">
                <a:solidFill>
                  <a:srgbClr val="FFFFFF"/>
                </a:solidFill>
                <a:latin typeface="Cooper Hewitt"/>
                <a:ea typeface="Cooper Hewitt"/>
                <a:cs typeface="Cooper Hewitt"/>
                <a:sym typeface="Cooper Hewitt"/>
              </a:rPr>
              <a:t>More information about the LSBA Lawyers in Libraries program available @</a:t>
            </a:r>
          </a:p>
          <a:p>
            <a:pPr algn="ctr">
              <a:lnSpc>
                <a:spcPts val="2877"/>
              </a:lnSpc>
            </a:pPr>
            <a:r>
              <a:rPr lang="en-US" sz="1918" i="true" spc="95">
                <a:solidFill>
                  <a:srgbClr val="FFFFFF"/>
                </a:solidFill>
                <a:latin typeface="Cooper Hewitt Italics"/>
                <a:ea typeface="Cooper Hewitt Italics"/>
                <a:cs typeface="Cooper Hewitt Italics"/>
                <a:sym typeface="Cooper Hewitt Italics"/>
              </a:rPr>
              <a:t>www.LouisianaLawyersinLibraries.org</a:t>
            </a:r>
          </a:p>
        </p:txBody>
      </p:sp>
      <p:grpSp>
        <p:nvGrpSpPr>
          <p:cNvPr name="Group 18" id="18"/>
          <p:cNvGrpSpPr/>
          <p:nvPr/>
        </p:nvGrpSpPr>
        <p:grpSpPr>
          <a:xfrm rot="-10800000">
            <a:off x="6995160" y="7223703"/>
            <a:ext cx="1716624" cy="1386002"/>
            <a:chOff x="0" y="0"/>
            <a:chExt cx="6350000" cy="512699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350000" cy="5126990"/>
            </a:xfrm>
            <a:custGeom>
              <a:avLst/>
              <a:gdLst/>
              <a:ahLst/>
              <a:cxnLst/>
              <a:rect r="r" b="b" t="t" l="l"/>
              <a:pathLst>
                <a:path h="5126990" w="635000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F6CE30"/>
            </a:solid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309129" y="8733530"/>
            <a:ext cx="4308071" cy="1247546"/>
          </a:xfrm>
          <a:custGeom>
            <a:avLst/>
            <a:gdLst/>
            <a:ahLst/>
            <a:cxnLst/>
            <a:rect r="r" b="b" t="t" l="l"/>
            <a:pathLst>
              <a:path h="1247546" w="4308071">
                <a:moveTo>
                  <a:pt x="0" y="0"/>
                </a:moveTo>
                <a:lnTo>
                  <a:pt x="4308071" y="0"/>
                </a:lnTo>
                <a:lnTo>
                  <a:pt x="4308071" y="1247546"/>
                </a:lnTo>
                <a:lnTo>
                  <a:pt x="0" y="12475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591981" y="464984"/>
            <a:ext cx="6527139" cy="5839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26"/>
              </a:lnSpc>
            </a:pPr>
            <a:r>
              <a:rPr lang="en-US" b="true" sz="1728" spc="190">
                <a:solidFill>
                  <a:srgbClr val="FFFFFF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DISCUSS YOUR LEGAL CONCERNS WITH A LAWYER FOR </a:t>
            </a:r>
            <a:r>
              <a:rPr lang="en-US" b="true" sz="1728" i="true" spc="190">
                <a:solidFill>
                  <a:srgbClr val="FFFFFF"/>
                </a:solidFill>
                <a:latin typeface="Cooper Hewitt Bold Italics"/>
                <a:ea typeface="Cooper Hewitt Bold Italics"/>
                <a:cs typeface="Cooper Hewitt Bold Italics"/>
                <a:sym typeface="Cooper Hewitt Bold Italics"/>
              </a:rPr>
              <a:t>FREE</a:t>
            </a:r>
            <a:r>
              <a:rPr lang="en-US" b="true" sz="1728" spc="190">
                <a:solidFill>
                  <a:srgbClr val="FFFFFF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!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CE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08706" y="-235150"/>
            <a:ext cx="8162178" cy="6926313"/>
          </a:xfrm>
          <a:custGeom>
            <a:avLst/>
            <a:gdLst/>
            <a:ahLst/>
            <a:cxnLst/>
            <a:rect r="r" b="b" t="t" l="l"/>
            <a:pathLst>
              <a:path h="6926313" w="8162178">
                <a:moveTo>
                  <a:pt x="0" y="0"/>
                </a:moveTo>
                <a:lnTo>
                  <a:pt x="8162178" y="0"/>
                </a:lnTo>
                <a:lnTo>
                  <a:pt x="8162178" y="6926314"/>
                </a:lnTo>
                <a:lnTo>
                  <a:pt x="0" y="69263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3000"/>
            </a:blip>
            <a:stretch>
              <a:fillRect l="-4690" t="0" r="-6782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97259" y="1038444"/>
            <a:ext cx="6577883" cy="69167"/>
          </a:xfrm>
          <a:custGeom>
            <a:avLst/>
            <a:gdLst/>
            <a:ahLst/>
            <a:cxnLst/>
            <a:rect r="r" b="b" t="t" l="l"/>
            <a:pathLst>
              <a:path h="69167" w="6577883">
                <a:moveTo>
                  <a:pt x="0" y="0"/>
                </a:moveTo>
                <a:lnTo>
                  <a:pt x="6577882" y="0"/>
                </a:lnTo>
                <a:lnTo>
                  <a:pt x="6577882" y="69167"/>
                </a:lnTo>
                <a:lnTo>
                  <a:pt x="0" y="691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4705078" r="0" b="-4705078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560070" y="1193336"/>
            <a:ext cx="8061323" cy="1361177"/>
            <a:chOff x="0" y="0"/>
            <a:chExt cx="10748431" cy="1814903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3359"/>
              <a:ext cx="8087448" cy="18015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389"/>
                </a:lnSpc>
              </a:pPr>
              <a:r>
                <a:rPr lang="en-US" b="true" sz="4528" i="true" spc="45">
                  <a:solidFill>
                    <a:srgbClr val="02377D"/>
                  </a:solidFill>
                  <a:latin typeface="Open Sauce Bold Italics"/>
                  <a:ea typeface="Open Sauce Bold Italics"/>
                  <a:cs typeface="Open Sauce Bold Italics"/>
                  <a:sym typeface="Open Sauce Bold Italics"/>
                </a:rPr>
                <a:t>Virtual</a:t>
              </a:r>
            </a:p>
            <a:p>
              <a:pPr algn="l">
                <a:lnSpc>
                  <a:spcPts val="5389"/>
                </a:lnSpc>
              </a:pPr>
              <a:r>
                <a:rPr lang="en-US" sz="4528" spc="45" b="true">
                  <a:solidFill>
                    <a:srgbClr val="02377D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Event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2660982" y="0"/>
              <a:ext cx="8087448" cy="9093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389"/>
                </a:lnSpc>
              </a:pPr>
              <a:r>
                <a:rPr lang="en-US" sz="4528" spc="45" b="true">
                  <a:solidFill>
                    <a:srgbClr val="02377D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Ask-a-Lawyer 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-308706" y="2640238"/>
            <a:ext cx="8702253" cy="3323808"/>
          </a:xfrm>
          <a:custGeom>
            <a:avLst/>
            <a:gdLst/>
            <a:ahLst/>
            <a:cxnLst/>
            <a:rect r="r" b="b" t="t" l="l"/>
            <a:pathLst>
              <a:path h="3323808" w="8702253">
                <a:moveTo>
                  <a:pt x="0" y="0"/>
                </a:moveTo>
                <a:lnTo>
                  <a:pt x="8702253" y="0"/>
                </a:lnTo>
                <a:lnTo>
                  <a:pt x="8702253" y="3323808"/>
                </a:lnTo>
                <a:lnTo>
                  <a:pt x="0" y="33238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3219" t="-73725" r="-2685" b="-103549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562110" y="5657850"/>
            <a:ext cx="12361704" cy="4721528"/>
          </a:xfrm>
          <a:custGeom>
            <a:avLst/>
            <a:gdLst/>
            <a:ahLst/>
            <a:cxnLst/>
            <a:rect r="r" b="b" t="t" l="l"/>
            <a:pathLst>
              <a:path h="4721528" w="12361704">
                <a:moveTo>
                  <a:pt x="0" y="0"/>
                </a:moveTo>
                <a:lnTo>
                  <a:pt x="12361704" y="0"/>
                </a:lnTo>
                <a:lnTo>
                  <a:pt x="12361704" y="4721528"/>
                </a:lnTo>
                <a:lnTo>
                  <a:pt x="0" y="47215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3219" t="-73725" r="-2685" b="-103549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378567" y="2869793"/>
            <a:ext cx="4298380" cy="3519835"/>
            <a:chOff x="0" y="0"/>
            <a:chExt cx="5731173" cy="4693113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-19050"/>
              <a:ext cx="5553942" cy="4057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52"/>
                </a:lnSpc>
              </a:pPr>
              <a:r>
                <a:rPr lang="en-US" b="true" sz="1952" spc="179">
                  <a:solidFill>
                    <a:srgbClr val="02377D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HOW IT WORKS: 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397351"/>
              <a:ext cx="5731173" cy="4295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309632" indent="-154816" lvl="1">
                <a:lnSpc>
                  <a:spcPts val="1792"/>
                </a:lnSpc>
                <a:buFont typeface="Arial"/>
                <a:buChar char="•"/>
              </a:pPr>
              <a:r>
                <a:rPr lang="en-US" sz="1434" spc="153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Sign up now for a free, 15-20 minute “Ask-a-Lawyer” phone consultation! </a:t>
              </a:r>
            </a:p>
            <a:p>
              <a:pPr algn="l">
                <a:lnSpc>
                  <a:spcPts val="624"/>
                </a:lnSpc>
              </a:pPr>
            </a:p>
            <a:p>
              <a:pPr algn="l" marL="309632" indent="-154816" lvl="1">
                <a:lnSpc>
                  <a:spcPts val="1792"/>
                </a:lnSpc>
                <a:buFont typeface="Arial"/>
                <a:buChar char="•"/>
              </a:pPr>
              <a:r>
                <a:rPr lang="en-US" sz="1434" spc="153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When signing up, indicate dates and times you are available during Lawyers in Libraries week (October 21-26, 2024). </a:t>
              </a:r>
            </a:p>
            <a:p>
              <a:pPr algn="l">
                <a:lnSpc>
                  <a:spcPts val="624"/>
                </a:lnSpc>
              </a:pPr>
            </a:p>
            <a:p>
              <a:pPr algn="l" marL="309632" indent="-154816" lvl="1">
                <a:lnSpc>
                  <a:spcPts val="1792"/>
                </a:lnSpc>
                <a:buFont typeface="Arial"/>
                <a:buChar char="•"/>
              </a:pPr>
              <a:r>
                <a:rPr lang="en-US" sz="1434" spc="153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An attorney will call you during one of these times. They can answer basic questions about your civil legal issue and direct you to more free or low-cost legal resources. </a:t>
              </a:r>
            </a:p>
            <a:p>
              <a:pPr algn="l">
                <a:lnSpc>
                  <a:spcPts val="624"/>
                </a:lnSpc>
              </a:pPr>
            </a:p>
            <a:p>
              <a:pPr algn="l" marL="309632" indent="-154816" lvl="1">
                <a:lnSpc>
                  <a:spcPts val="1792"/>
                </a:lnSpc>
                <a:buFont typeface="Arial"/>
                <a:buChar char="•"/>
              </a:pPr>
              <a:r>
                <a:rPr lang="en-US" sz="1434" spc="153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They cannot answer questions about criminal issues.</a:t>
              </a:r>
            </a:p>
            <a:p>
              <a:pPr algn="l">
                <a:lnSpc>
                  <a:spcPts val="1792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4225405" y="8789127"/>
            <a:ext cx="2434939" cy="705118"/>
          </a:xfrm>
          <a:custGeom>
            <a:avLst/>
            <a:gdLst/>
            <a:ahLst/>
            <a:cxnLst/>
            <a:rect r="r" b="b" t="t" l="l"/>
            <a:pathLst>
              <a:path h="705118" w="2434939">
                <a:moveTo>
                  <a:pt x="0" y="0"/>
                </a:moveTo>
                <a:lnTo>
                  <a:pt x="2434940" y="0"/>
                </a:lnTo>
                <a:lnTo>
                  <a:pt x="2434940" y="705118"/>
                </a:lnTo>
                <a:lnTo>
                  <a:pt x="0" y="70511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4440025" y="1824918"/>
            <a:ext cx="3749394" cy="3665959"/>
            <a:chOff x="0" y="0"/>
            <a:chExt cx="4999192" cy="4887945"/>
          </a:xfrm>
        </p:grpSpPr>
        <p:grpSp>
          <p:nvGrpSpPr>
            <p:cNvPr name="Group 14" id="14"/>
            <p:cNvGrpSpPr/>
            <p:nvPr/>
          </p:nvGrpSpPr>
          <p:grpSpPr>
            <a:xfrm rot="603468">
              <a:off x="333077" y="346125"/>
              <a:ext cx="4333038" cy="4195696"/>
              <a:chOff x="0" y="0"/>
              <a:chExt cx="6350000" cy="63500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02377D"/>
              </a:solidFill>
            </p:spPr>
          </p:sp>
        </p:grpSp>
        <p:sp>
          <p:nvSpPr>
            <p:cNvPr name="TextBox 16" id="16"/>
            <p:cNvSpPr txBox="true"/>
            <p:nvPr/>
          </p:nvSpPr>
          <p:spPr>
            <a:xfrm rot="0">
              <a:off x="949648" y="922089"/>
              <a:ext cx="3099896" cy="8828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088"/>
                </a:lnSpc>
              </a:pPr>
              <a:r>
                <a:rPr lang="en-US" b="true" sz="3414" spc="170">
                  <a:solidFill>
                    <a:srgbClr val="FFFFFF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Sign up @</a:t>
              </a: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3540663" y="9456145"/>
            <a:ext cx="3804425" cy="213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6"/>
              </a:lnSpc>
            </a:pPr>
            <a:r>
              <a:rPr lang="en-US" sz="1154" i="true" spc="11">
                <a:solidFill>
                  <a:srgbClr val="153B93"/>
                </a:solidFill>
                <a:latin typeface="Cooper Hewitt Italics"/>
                <a:ea typeface="Cooper Hewitt Italics"/>
                <a:cs typeface="Cooper Hewitt Italics"/>
                <a:sym typeface="Cooper Hewitt Italics"/>
              </a:rPr>
              <a:t>www.LouisianaLawyersinLibraries.org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3187619" y="6104768"/>
            <a:ext cx="4412301" cy="2370035"/>
            <a:chOff x="0" y="0"/>
            <a:chExt cx="5883068" cy="3160046"/>
          </a:xfrm>
        </p:grpSpPr>
        <p:grpSp>
          <p:nvGrpSpPr>
            <p:cNvPr name="Group 19" id="19"/>
            <p:cNvGrpSpPr/>
            <p:nvPr/>
          </p:nvGrpSpPr>
          <p:grpSpPr>
            <a:xfrm rot="0">
              <a:off x="0" y="0"/>
              <a:ext cx="5883068" cy="3160046"/>
              <a:chOff x="0" y="0"/>
              <a:chExt cx="2130378" cy="1144317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2130378" cy="1144317"/>
              </a:xfrm>
              <a:custGeom>
                <a:avLst/>
                <a:gdLst/>
                <a:ahLst/>
                <a:cxnLst/>
                <a:rect r="r" b="b" t="t" l="l"/>
                <a:pathLst>
                  <a:path h="1144317" w="2130378">
                    <a:moveTo>
                      <a:pt x="2005918" y="59690"/>
                    </a:moveTo>
                    <a:cubicBezTo>
                      <a:pt x="2041478" y="59690"/>
                      <a:pt x="2070688" y="88900"/>
                      <a:pt x="2070688" y="124460"/>
                    </a:cubicBezTo>
                    <a:lnTo>
                      <a:pt x="2070688" y="1019857"/>
                    </a:lnTo>
                    <a:cubicBezTo>
                      <a:pt x="2070688" y="1055417"/>
                      <a:pt x="2041478" y="1084627"/>
                      <a:pt x="2005918" y="1084627"/>
                    </a:cubicBezTo>
                    <a:lnTo>
                      <a:pt x="124460" y="1084627"/>
                    </a:lnTo>
                    <a:cubicBezTo>
                      <a:pt x="88900" y="1084627"/>
                      <a:pt x="59690" y="1055417"/>
                      <a:pt x="59690" y="1019857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2005918" y="59690"/>
                    </a:lnTo>
                    <a:moveTo>
                      <a:pt x="200591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019857"/>
                    </a:lnTo>
                    <a:cubicBezTo>
                      <a:pt x="0" y="1088437"/>
                      <a:pt x="55880" y="1144317"/>
                      <a:pt x="124460" y="1144317"/>
                    </a:cubicBezTo>
                    <a:lnTo>
                      <a:pt x="2005918" y="1144317"/>
                    </a:lnTo>
                    <a:cubicBezTo>
                      <a:pt x="2074498" y="1144317"/>
                      <a:pt x="2130378" y="1088437"/>
                      <a:pt x="2130378" y="1019857"/>
                    </a:cubicBezTo>
                    <a:lnTo>
                      <a:pt x="2130378" y="124460"/>
                    </a:lnTo>
                    <a:cubicBezTo>
                      <a:pt x="2130378" y="55880"/>
                      <a:pt x="2074498" y="0"/>
                      <a:pt x="2005918" y="0"/>
                    </a:cubicBezTo>
                    <a:close/>
                  </a:path>
                </a:pathLst>
              </a:custGeom>
              <a:solidFill>
                <a:srgbClr val="02377D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0">
              <a:off x="242169" y="285750"/>
              <a:ext cx="5231778" cy="4168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995"/>
                </a:lnSpc>
              </a:pPr>
              <a:r>
                <a:rPr lang="en-US" b="true" sz="1995" spc="183">
                  <a:solidFill>
                    <a:srgbClr val="02377D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WHAT IF I MISS THE CALL?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242169" y="718222"/>
              <a:ext cx="5398729" cy="23722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790"/>
                </a:lnSpc>
              </a:pPr>
              <a:r>
                <a:rPr lang="en-US" sz="1432" spc="153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If you miss the call, the attorney may leave a message stating that they will try again at another time. If they are not able to reach you during the window, you can submit your question online at </a:t>
              </a:r>
              <a:r>
                <a:rPr lang="en-US" sz="1432" spc="153" u="sng">
                  <a:solidFill>
                    <a:srgbClr val="0082CD"/>
                  </a:solidFill>
                  <a:latin typeface="Cooper Hewitt"/>
                  <a:ea typeface="Cooper Hewitt"/>
                  <a:cs typeface="Cooper Hewitt"/>
                  <a:sym typeface="Cooper Hewitt"/>
                  <a:hlinkClick r:id="rId8" tooltip="https://la.freelegalanswers.org"/>
                </a:rPr>
                <a:t>LA.FreeLegalAnswers.org</a:t>
              </a:r>
              <a:r>
                <a:rPr lang="en-US" sz="1432" spc="153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 or visit </a:t>
              </a:r>
              <a:r>
                <a:rPr lang="en-US" sz="1432" spc="153" u="sng">
                  <a:solidFill>
                    <a:srgbClr val="0082CD"/>
                  </a:solidFill>
                  <a:latin typeface="Cooper Hewitt"/>
                  <a:ea typeface="Cooper Hewitt"/>
                  <a:cs typeface="Cooper Hewitt"/>
                  <a:sym typeface="Cooper Hewitt"/>
                  <a:hlinkClick r:id="rId9" tooltip="http://www.lsba.org/"/>
                </a:rPr>
                <a:t>www.lsba.org</a:t>
              </a:r>
              <a:r>
                <a:rPr lang="en-US" sz="1432" spc="153">
                  <a:solidFill>
                    <a:srgbClr val="0082C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 </a:t>
              </a:r>
              <a:r>
                <a:rPr lang="en-US" sz="1432" spc="153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for more resources.</a:t>
              </a:r>
            </a:p>
            <a:p>
              <a:pPr algn="r">
                <a:lnSpc>
                  <a:spcPts val="1790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617442">
            <a:off x="-871601" y="6040635"/>
            <a:ext cx="4868336" cy="4868336"/>
            <a:chOff x="0" y="0"/>
            <a:chExt cx="6491114" cy="6491114"/>
          </a:xfrm>
        </p:grpSpPr>
        <p:grpSp>
          <p:nvGrpSpPr>
            <p:cNvPr name="Group 24" id="24"/>
            <p:cNvGrpSpPr/>
            <p:nvPr/>
          </p:nvGrpSpPr>
          <p:grpSpPr>
            <a:xfrm rot="-3046379">
              <a:off x="938903" y="938903"/>
              <a:ext cx="4613308" cy="4613308"/>
              <a:chOff x="0" y="0"/>
              <a:chExt cx="812800" cy="81280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lnTo>
                      <a:pt x="466396" y="87561"/>
                    </a:lnTo>
                    <a:lnTo>
                      <a:pt x="553838" y="27679"/>
                    </a:lnTo>
                    <a:lnTo>
                      <a:pt x="578287" y="131093"/>
                    </a:lnTo>
                    <a:lnTo>
                      <a:pt x="681363" y="106978"/>
                    </a:lnTo>
                    <a:lnTo>
                      <a:pt x="666963" y="212279"/>
                    </a:lnTo>
                    <a:lnTo>
                      <a:pt x="771752" y="227186"/>
                    </a:lnTo>
                    <a:lnTo>
                      <a:pt x="720448" y="320152"/>
                    </a:lnTo>
                    <a:lnTo>
                      <a:pt x="812800" y="372069"/>
                    </a:lnTo>
                    <a:lnTo>
                      <a:pt x="731520" y="440145"/>
                    </a:lnTo>
                    <a:lnTo>
                      <a:pt x="798961" y="522061"/>
                    </a:lnTo>
                    <a:lnTo>
                      <a:pt x="698682" y="556053"/>
                    </a:lnTo>
                    <a:lnTo>
                      <a:pt x="732104" y="656904"/>
                    </a:lnTo>
                    <a:lnTo>
                      <a:pt x="626370" y="652219"/>
                    </a:lnTo>
                    <a:lnTo>
                      <a:pt x="621259" y="758384"/>
                    </a:lnTo>
                    <a:lnTo>
                      <a:pt x="524350" y="715658"/>
                    </a:lnTo>
                    <a:lnTo>
                      <a:pt x="481396" y="812800"/>
                    </a:lnTo>
                    <a:lnTo>
                      <a:pt x="406400" y="737801"/>
                    </a:lnTo>
                    <a:lnTo>
                      <a:pt x="331404" y="812800"/>
                    </a:lnTo>
                    <a:lnTo>
                      <a:pt x="288450" y="715658"/>
                    </a:lnTo>
                    <a:lnTo>
                      <a:pt x="191541" y="758384"/>
                    </a:lnTo>
                    <a:lnTo>
                      <a:pt x="186430" y="652219"/>
                    </a:lnTo>
                    <a:lnTo>
                      <a:pt x="80696" y="656904"/>
                    </a:lnTo>
                    <a:lnTo>
                      <a:pt x="114118" y="556053"/>
                    </a:lnTo>
                    <a:lnTo>
                      <a:pt x="13839" y="522061"/>
                    </a:lnTo>
                    <a:lnTo>
                      <a:pt x="81280" y="440145"/>
                    </a:lnTo>
                    <a:lnTo>
                      <a:pt x="0" y="372069"/>
                    </a:lnTo>
                    <a:lnTo>
                      <a:pt x="92352" y="320152"/>
                    </a:lnTo>
                    <a:lnTo>
                      <a:pt x="41047" y="227186"/>
                    </a:lnTo>
                    <a:lnTo>
                      <a:pt x="145837" y="212279"/>
                    </a:lnTo>
                    <a:lnTo>
                      <a:pt x="131437" y="106978"/>
                    </a:lnTo>
                    <a:lnTo>
                      <a:pt x="234513" y="131093"/>
                    </a:lnTo>
                    <a:lnTo>
                      <a:pt x="258962" y="27679"/>
                    </a:lnTo>
                    <a:lnTo>
                      <a:pt x="346404" y="87561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CE30"/>
              </a:solidFill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139700" y="92075"/>
                <a:ext cx="533400" cy="581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87"/>
                  </a:lnSpc>
                </a:pPr>
              </a:p>
            </p:txBody>
          </p:sp>
        </p:grpSp>
        <p:sp>
          <p:nvSpPr>
            <p:cNvPr name="TextBox 27" id="27"/>
            <p:cNvSpPr txBox="true"/>
            <p:nvPr/>
          </p:nvSpPr>
          <p:spPr>
            <a:xfrm rot="-1439310">
              <a:off x="1493715" y="2183285"/>
              <a:ext cx="3420104" cy="7494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017"/>
                </a:lnSpc>
              </a:pPr>
              <a:r>
                <a:rPr lang="en-US" b="true" sz="2017" spc="185">
                  <a:solidFill>
                    <a:srgbClr val="02377D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LIVE WEBINARS ON LEGAL TOPICS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-1454870">
              <a:off x="2075989" y="2794715"/>
              <a:ext cx="3529243" cy="18671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809"/>
                </a:lnSpc>
              </a:pPr>
              <a:r>
                <a:rPr lang="en-US" sz="1447" spc="154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Check out the  “LSBA Louisiana Lawyers in Libraries” Facebook page for daily workshops Oct. 21-25th!</a:t>
              </a:r>
            </a:p>
            <a:p>
              <a:pPr algn="l">
                <a:lnSpc>
                  <a:spcPts val="1809"/>
                </a:lnSpc>
              </a:pPr>
            </a:p>
          </p:txBody>
        </p:sp>
      </p:grpSp>
      <p:sp>
        <p:nvSpPr>
          <p:cNvPr name="Freeform 29" id="29"/>
          <p:cNvSpPr/>
          <p:nvPr/>
        </p:nvSpPr>
        <p:spPr>
          <a:xfrm flipH="true" flipV="false" rot="0">
            <a:off x="3540663" y="7587499"/>
            <a:ext cx="501758" cy="688197"/>
          </a:xfrm>
          <a:custGeom>
            <a:avLst/>
            <a:gdLst/>
            <a:ahLst/>
            <a:cxnLst/>
            <a:rect r="r" b="b" t="t" l="l"/>
            <a:pathLst>
              <a:path h="688197" w="501758">
                <a:moveTo>
                  <a:pt x="501757" y="0"/>
                </a:moveTo>
                <a:lnTo>
                  <a:pt x="0" y="0"/>
                </a:lnTo>
                <a:lnTo>
                  <a:pt x="0" y="688197"/>
                </a:lnTo>
                <a:lnTo>
                  <a:pt x="501757" y="688197"/>
                </a:lnTo>
                <a:lnTo>
                  <a:pt x="50175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0" id="30"/>
          <p:cNvSpPr txBox="true"/>
          <p:nvPr/>
        </p:nvSpPr>
        <p:spPr>
          <a:xfrm rot="0">
            <a:off x="591981" y="292555"/>
            <a:ext cx="6527139" cy="5839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26"/>
              </a:lnSpc>
            </a:pPr>
            <a:r>
              <a:rPr lang="en-US" b="true" sz="1728" spc="190">
                <a:solidFill>
                  <a:srgbClr val="FFFFFF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DISCUSS YOUR LEGAL CONCERNS WITH A LAWYER BY PHONE FOR </a:t>
            </a:r>
            <a:r>
              <a:rPr lang="en-US" b="true" sz="1728" i="true" spc="190">
                <a:solidFill>
                  <a:srgbClr val="FFFFFF"/>
                </a:solidFill>
                <a:latin typeface="Cooper Hewitt Bold Italics"/>
                <a:ea typeface="Cooper Hewitt Bold Italics"/>
                <a:cs typeface="Cooper Hewitt Bold Italics"/>
                <a:sym typeface="Cooper Hewitt Bold Italics"/>
              </a:rPr>
              <a:t>FREE</a:t>
            </a:r>
            <a:r>
              <a:rPr lang="en-US" b="true" sz="1728" spc="190">
                <a:solidFill>
                  <a:srgbClr val="FFFFFF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! 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5393769" y="5345926"/>
            <a:ext cx="1992612" cy="5216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09"/>
              </a:lnSpc>
            </a:pPr>
            <a:r>
              <a:rPr lang="en-US" sz="1348" i="true" spc="67">
                <a:solidFill>
                  <a:srgbClr val="022253"/>
                </a:solidFill>
                <a:latin typeface="Cooper Hewitt Italics"/>
                <a:ea typeface="Cooper Hewitt Italics"/>
                <a:cs typeface="Cooper Hewitt Italics"/>
                <a:sym typeface="Cooper Hewitt Italics"/>
              </a:rPr>
              <a:t>*Registration ends October 14th.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DAF2bW8nil8</dc:identifier>
  <dcterms:modified xsi:type="dcterms:W3CDTF">2011-08-01T06:04:30Z</dcterms:modified>
  <cp:revision>1</cp:revision>
  <dc:title>LiL 2024 - Librarians Guide</dc:title>
</cp:coreProperties>
</file>