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1"/>
    <p:sldMasterId id="2147483674" r:id="rId2"/>
    <p:sldMasterId id="2147483690" r:id="rId3"/>
    <p:sldMasterId id="2147483774" r:id="rId4"/>
  </p:sldMasterIdLst>
  <p:notesMasterIdLst>
    <p:notesMasterId r:id="rId46"/>
  </p:notesMasterIdLst>
  <p:handoutMasterIdLst>
    <p:handoutMasterId r:id="rId47"/>
  </p:handoutMasterIdLst>
  <p:sldIdLst>
    <p:sldId id="383" r:id="rId5"/>
    <p:sldId id="384" r:id="rId6"/>
    <p:sldId id="385" r:id="rId7"/>
    <p:sldId id="386" r:id="rId8"/>
    <p:sldId id="387" r:id="rId9"/>
    <p:sldId id="389" r:id="rId10"/>
    <p:sldId id="398" r:id="rId11"/>
    <p:sldId id="399" r:id="rId12"/>
    <p:sldId id="401" r:id="rId13"/>
    <p:sldId id="402" r:id="rId14"/>
    <p:sldId id="403" r:id="rId15"/>
    <p:sldId id="404" r:id="rId16"/>
    <p:sldId id="405" r:id="rId17"/>
    <p:sldId id="406" r:id="rId18"/>
    <p:sldId id="407" r:id="rId19"/>
    <p:sldId id="409" r:id="rId20"/>
    <p:sldId id="411" r:id="rId21"/>
    <p:sldId id="412" r:id="rId22"/>
    <p:sldId id="413" r:id="rId23"/>
    <p:sldId id="414" r:id="rId24"/>
    <p:sldId id="415" r:id="rId25"/>
    <p:sldId id="416" r:id="rId26"/>
    <p:sldId id="420" r:id="rId27"/>
    <p:sldId id="417" r:id="rId28"/>
    <p:sldId id="418" r:id="rId29"/>
    <p:sldId id="419" r:id="rId30"/>
    <p:sldId id="425" r:id="rId31"/>
    <p:sldId id="421" r:id="rId32"/>
    <p:sldId id="422" r:id="rId33"/>
    <p:sldId id="424" r:id="rId34"/>
    <p:sldId id="423" r:id="rId35"/>
    <p:sldId id="426" r:id="rId36"/>
    <p:sldId id="429" r:id="rId37"/>
    <p:sldId id="428" r:id="rId38"/>
    <p:sldId id="427" r:id="rId39"/>
    <p:sldId id="432" r:id="rId40"/>
    <p:sldId id="430" r:id="rId41"/>
    <p:sldId id="431" r:id="rId42"/>
    <p:sldId id="434" r:id="rId43"/>
    <p:sldId id="433" r:id="rId44"/>
    <p:sldId id="435" r:id="rId45"/>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42" autoAdjust="0"/>
    <p:restoredTop sz="94667" autoAdjust="0"/>
  </p:normalViewPr>
  <p:slideViewPr>
    <p:cSldViewPr>
      <p:cViewPr varScale="1">
        <p:scale>
          <a:sx n="110" d="100"/>
          <a:sy n="110" d="100"/>
        </p:scale>
        <p:origin x="-163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778"/>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54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en-US"/>
          </a:p>
        </p:txBody>
      </p:sp>
      <p:sp>
        <p:nvSpPr>
          <p:cNvPr id="27545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en-US"/>
          </a:p>
        </p:txBody>
      </p:sp>
      <p:sp>
        <p:nvSpPr>
          <p:cNvPr id="27546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en-US"/>
          </a:p>
        </p:txBody>
      </p:sp>
      <p:sp>
        <p:nvSpPr>
          <p:cNvPr id="27546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5E54B362-E424-4E8E-A40E-AC928D4060D9}"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53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en-US"/>
          </a:p>
        </p:txBody>
      </p:sp>
      <p:sp>
        <p:nvSpPr>
          <p:cNvPr id="3153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en-US"/>
          </a:p>
        </p:txBody>
      </p:sp>
      <p:sp>
        <p:nvSpPr>
          <p:cNvPr id="297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153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153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en-US"/>
          </a:p>
        </p:txBody>
      </p:sp>
      <p:sp>
        <p:nvSpPr>
          <p:cNvPr id="3153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8C3235F8-5A05-4CC9-883D-7DA726188426}"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p:txBody>
          <a:bodyPr/>
          <a:lstStyle/>
          <a:p>
            <a:pPr>
              <a:defRPr/>
            </a:pPr>
            <a:fld id="{AB9F6852-6FF1-4CD3-B512-4C453DF72937}" type="slidenum">
              <a:rPr lang="en-US" smtClean="0"/>
              <a:pPr>
                <a:defRPr/>
              </a:pPr>
              <a:t>1</a:t>
            </a:fld>
            <a:endParaRPr lang="en-US"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r>
              <a:rPr lang="en-US" dirty="0" smtClean="0"/>
              <a:t>Who is pro bono academy</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C3235F8-5A05-4CC9-883D-7DA726188426}" type="slidenum">
              <a:rPr lang="en-US" smtClean="0"/>
              <a:pPr>
                <a:defRPr/>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Some reasons may be totally altruistic</a:t>
            </a:r>
            <a:r>
              <a:rPr lang="en-US" baseline="0" dirty="0" smtClean="0"/>
              <a:t> and some may be totally for self benefitting.  Whatever the person reason, the true beneficiary is the client. </a:t>
            </a:r>
            <a:endParaRPr lang="en-US" dirty="0"/>
          </a:p>
        </p:txBody>
      </p:sp>
      <p:sp>
        <p:nvSpPr>
          <p:cNvPr id="4" name="Slide Number Placeholder 3"/>
          <p:cNvSpPr>
            <a:spLocks noGrp="1"/>
          </p:cNvSpPr>
          <p:nvPr>
            <p:ph type="sldNum" sz="quarter" idx="10"/>
          </p:nvPr>
        </p:nvSpPr>
        <p:spPr/>
        <p:txBody>
          <a:bodyPr/>
          <a:lstStyle/>
          <a:p>
            <a:pPr>
              <a:defRPr/>
            </a:pPr>
            <a:fld id="{8C3235F8-5A05-4CC9-883D-7DA726188426}" type="slidenum">
              <a:rPr lang="en-US" smtClean="0"/>
              <a:pPr>
                <a:defRPr/>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C3235F8-5A05-4CC9-883D-7DA726188426}" type="slidenum">
              <a:rPr lang="en-US" smtClean="0"/>
              <a:pPr>
                <a:defRPr/>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C3235F8-5A05-4CC9-883D-7DA726188426}" type="slidenum">
              <a:rPr lang="en-US" smtClean="0"/>
              <a:pPr>
                <a:defRPr/>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C3235F8-5A05-4CC9-883D-7DA726188426}" type="slidenum">
              <a:rPr lang="en-US" smtClean="0"/>
              <a:pPr>
                <a:defRPr/>
              </a:pPr>
              <a:t>26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C3235F8-5A05-4CC9-883D-7DA726188426}" type="slidenum">
              <a:rPr lang="en-US" smtClean="0"/>
              <a:pPr>
                <a:defRPr/>
              </a:pPr>
              <a:t>29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2F13BA2A-02E5-458C-9F07-77A2D0F8CE67}" type="datetimeFigureOut">
              <a:rPr lang="en-US"/>
              <a:pPr/>
              <a:t>3/5/2012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08AE32A-A2FA-4FE9-BE50-781E83A7B1F2}"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A11F8CB4-9075-4843-AA58-A71B07B79143}" type="datetimeFigureOut">
              <a:rPr lang="en-US"/>
              <a:pPr/>
              <a:t>3/5/2012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8D546B3-F639-4C1F-B959-69A0D8B9316F}"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CDE66B06-1B7E-4879-9678-9B296418F324}" type="datetimeFigureOut">
              <a:rPr lang="en-US"/>
              <a:pPr/>
              <a:t>3/5/2012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8B1E506-038A-4839-94D1-8184EFCE3BCE}"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9088" y="1752600"/>
            <a:ext cx="8824912" cy="5129213"/>
            <a:chOff x="201" y="1104"/>
            <a:chExt cx="5559" cy="3231"/>
          </a:xfrm>
        </p:grpSpPr>
        <p:sp>
          <p:nvSpPr>
            <p:cNvPr id="5" name="Freeform 3"/>
            <p:cNvSpPr>
              <a:spLocks/>
            </p:cNvSpPr>
            <p:nvPr/>
          </p:nvSpPr>
          <p:spPr bwMode="ltGray">
            <a:xfrm>
              <a:off x="210" y="1104"/>
              <a:ext cx="5550" cy="3216"/>
            </a:xfrm>
            <a:custGeom>
              <a:avLst/>
              <a:gdLst/>
              <a:ahLst/>
              <a:cxnLst>
                <a:cxn ang="0">
                  <a:pos x="335" y="0"/>
                </a:cxn>
                <a:cxn ang="0">
                  <a:pos x="333" y="1290"/>
                </a:cxn>
                <a:cxn ang="0">
                  <a:pos x="0" y="1290"/>
                </a:cxn>
                <a:cxn ang="0">
                  <a:pos x="6" y="3210"/>
                </a:cxn>
                <a:cxn ang="0">
                  <a:pos x="5550" y="3216"/>
                </a:cxn>
                <a:cxn ang="0">
                  <a:pos x="5550" y="0"/>
                </a:cxn>
                <a:cxn ang="0">
                  <a:pos x="335" y="0"/>
                </a:cxn>
                <a:cxn ang="0">
                  <a:pos x="335" y="0"/>
                </a:cxn>
              </a:cxnLst>
              <a:rect l="0" t="0" r="r" b="b"/>
              <a:pathLst>
                <a:path w="5550" h="3216">
                  <a:moveTo>
                    <a:pt x="335" y="0"/>
                  </a:moveTo>
                  <a:lnTo>
                    <a:pt x="333" y="1290"/>
                  </a:lnTo>
                  <a:lnTo>
                    <a:pt x="0" y="1290"/>
                  </a:lnTo>
                  <a:lnTo>
                    <a:pt x="6" y="3210"/>
                  </a:lnTo>
                  <a:lnTo>
                    <a:pt x="5550" y="3216"/>
                  </a:lnTo>
                  <a:lnTo>
                    <a:pt x="5550" y="0"/>
                  </a:lnTo>
                  <a:lnTo>
                    <a:pt x="335" y="0"/>
                  </a:lnTo>
                  <a:lnTo>
                    <a:pt x="335" y="0"/>
                  </a:lnTo>
                  <a:close/>
                </a:path>
              </a:pathLst>
            </a:custGeom>
            <a:solidFill>
              <a:schemeClr val="bg2">
                <a:alpha val="39999"/>
              </a:schemeClr>
            </a:solidFill>
            <a:ln w="9525">
              <a:noFill/>
              <a:round/>
              <a:headEnd/>
              <a:tailEnd/>
            </a:ln>
          </p:spPr>
          <p:txBody>
            <a:bodyPr/>
            <a:lstStyle/>
            <a:p>
              <a:pPr>
                <a:defRPr/>
              </a:pPr>
              <a:endParaRPr lang="en-US"/>
            </a:p>
          </p:txBody>
        </p:sp>
        <p:sp>
          <p:nvSpPr>
            <p:cNvPr id="6" name="Freeform 4"/>
            <p:cNvSpPr>
              <a:spLocks/>
            </p:cNvSpPr>
            <p:nvPr/>
          </p:nvSpPr>
          <p:spPr bwMode="ltGray">
            <a:xfrm>
              <a:off x="528" y="2400"/>
              <a:ext cx="5232" cy="1920"/>
            </a:xfrm>
            <a:custGeom>
              <a:avLst/>
              <a:gdLst/>
              <a:ahLst/>
              <a:cxnLst>
                <a:cxn ang="0">
                  <a:pos x="0" y="0"/>
                </a:cxn>
                <a:cxn ang="0">
                  <a:pos x="0" y="2182"/>
                </a:cxn>
                <a:cxn ang="0">
                  <a:pos x="4897" y="2182"/>
                </a:cxn>
                <a:cxn ang="0">
                  <a:pos x="4897" y="0"/>
                </a:cxn>
                <a:cxn ang="0">
                  <a:pos x="0" y="0"/>
                </a:cxn>
                <a:cxn ang="0">
                  <a:pos x="0" y="0"/>
                </a:cxn>
              </a:cxnLst>
              <a:rect l="0" t="0" r="r" b="b"/>
              <a:pathLst>
                <a:path w="4897" h="2182">
                  <a:moveTo>
                    <a:pt x="0" y="0"/>
                  </a:moveTo>
                  <a:lnTo>
                    <a:pt x="0" y="2182"/>
                  </a:lnTo>
                  <a:lnTo>
                    <a:pt x="4897" y="2182"/>
                  </a:lnTo>
                  <a:lnTo>
                    <a:pt x="4897" y="0"/>
                  </a:lnTo>
                  <a:lnTo>
                    <a:pt x="0" y="0"/>
                  </a:lnTo>
                  <a:lnTo>
                    <a:pt x="0" y="0"/>
                  </a:lnTo>
                  <a:close/>
                </a:path>
              </a:pathLst>
            </a:custGeom>
            <a:solidFill>
              <a:schemeClr val="bg2">
                <a:alpha val="30000"/>
              </a:schemeClr>
            </a:solidFill>
            <a:ln w="9525">
              <a:noFill/>
              <a:round/>
              <a:headEnd/>
              <a:tailEnd/>
            </a:ln>
          </p:spPr>
          <p:txBody>
            <a:bodyPr/>
            <a:lstStyle/>
            <a:p>
              <a:pPr>
                <a:defRPr/>
              </a:pPr>
              <a:endParaRPr lang="en-US"/>
            </a:p>
          </p:txBody>
        </p:sp>
        <p:sp>
          <p:nvSpPr>
            <p:cNvPr id="7" name="Freeform 5"/>
            <p:cNvSpPr>
              <a:spLocks/>
            </p:cNvSpPr>
            <p:nvPr/>
          </p:nvSpPr>
          <p:spPr bwMode="ltGray">
            <a:xfrm>
              <a:off x="201" y="2377"/>
              <a:ext cx="3455"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pPr>
                <a:defRPr/>
              </a:pPr>
              <a:endParaRPr lang="en-US"/>
            </a:p>
          </p:txBody>
        </p:sp>
        <p:sp>
          <p:nvSpPr>
            <p:cNvPr id="8" name="Freeform 6"/>
            <p:cNvSpPr>
              <a:spLocks/>
            </p:cNvSpPr>
            <p:nvPr/>
          </p:nvSpPr>
          <p:spPr bwMode="ltGray">
            <a:xfrm>
              <a:off x="528" y="1104"/>
              <a:ext cx="4894"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pPr>
                <a:defRPr/>
              </a:pPr>
              <a:endParaRPr lang="en-US"/>
            </a:p>
          </p:txBody>
        </p:sp>
        <p:sp>
          <p:nvSpPr>
            <p:cNvPr id="9" name="Freeform 7"/>
            <p:cNvSpPr>
              <a:spLocks/>
            </p:cNvSpPr>
            <p:nvPr/>
          </p:nvSpPr>
          <p:spPr bwMode="ltGray">
            <a:xfrm>
              <a:off x="201" y="2377"/>
              <a:ext cx="30" cy="1958"/>
            </a:xfrm>
            <a:custGeom>
              <a:avLst/>
              <a:gdLst/>
              <a:ahLst/>
              <a:cxnLst>
                <a:cxn ang="0">
                  <a:pos x="0" y="0"/>
                </a:cxn>
                <a:cxn ang="0">
                  <a:pos x="0" y="1416"/>
                </a:cxn>
                <a:cxn ang="0">
                  <a:pos x="29" y="1416"/>
                </a:cxn>
                <a:cxn ang="0">
                  <a:pos x="30" y="27"/>
                </a:cxn>
                <a:cxn ang="0">
                  <a:pos x="0" y="0"/>
                </a:cxn>
                <a:cxn ang="0">
                  <a:pos x="0" y="0"/>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pPr>
                <a:defRPr/>
              </a:pPr>
              <a:endParaRPr lang="en-US"/>
            </a:p>
          </p:txBody>
        </p:sp>
        <p:sp>
          <p:nvSpPr>
            <p:cNvPr id="10" name="Freeform 8"/>
            <p:cNvSpPr>
              <a:spLocks/>
            </p:cNvSpPr>
            <p:nvPr/>
          </p:nvSpPr>
          <p:spPr bwMode="ltGray">
            <a:xfrm>
              <a:off x="528" y="1104"/>
              <a:ext cx="29" cy="3225"/>
            </a:xfrm>
            <a:custGeom>
              <a:avLst/>
              <a:gdLst/>
              <a:ahLst/>
              <a:cxnLst>
                <a:cxn ang="0">
                  <a:pos x="0" y="0"/>
                </a:cxn>
                <a:cxn ang="0">
                  <a:pos x="0" y="2161"/>
                </a:cxn>
                <a:cxn ang="0">
                  <a:pos x="29" y="2161"/>
                </a:cxn>
                <a:cxn ang="0">
                  <a:pos x="27" y="27"/>
                </a:cxn>
                <a:cxn ang="0">
                  <a:pos x="0" y="0"/>
                </a:cxn>
                <a:cxn ang="0">
                  <a:pos x="0" y="0"/>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pPr>
                <a:defRPr/>
              </a:pPr>
              <a:endParaRPr lang="en-US"/>
            </a:p>
          </p:txBody>
        </p:sp>
      </p:grpSp>
      <p:sp>
        <p:nvSpPr>
          <p:cNvPr id="39945" name="Rectangle 9"/>
          <p:cNvSpPr>
            <a:spLocks noGrp="1" noChangeArrowheads="1"/>
          </p:cNvSpPr>
          <p:nvPr>
            <p:ph type="ctrTitle" sz="quarter"/>
          </p:nvPr>
        </p:nvSpPr>
        <p:spPr>
          <a:xfrm>
            <a:off x="990600" y="1905000"/>
            <a:ext cx="7772400" cy="1736725"/>
          </a:xfrm>
          <a:prstGeom prst="rect">
            <a:avLst/>
          </a:prstGeom>
        </p:spPr>
        <p:txBody>
          <a:bodyPr anchor="t"/>
          <a:lstStyle>
            <a:lvl1pPr>
              <a:defRPr sz="5400"/>
            </a:lvl1pPr>
          </a:lstStyle>
          <a:p>
            <a:r>
              <a:rPr lang="en-US" smtClean="0"/>
              <a:t>Click to edit Master title style</a:t>
            </a:r>
            <a:endParaRPr lang="en-US" dirty="0"/>
          </a:p>
        </p:txBody>
      </p:sp>
      <p:sp>
        <p:nvSpPr>
          <p:cNvPr id="39946" name="Rectangle 10"/>
          <p:cNvSpPr>
            <a:spLocks noGrp="1" noChangeArrowheads="1"/>
          </p:cNvSpPr>
          <p:nvPr>
            <p:ph type="subTitle" sz="quarter" idx="1"/>
          </p:nvPr>
        </p:nvSpPr>
        <p:spPr>
          <a:xfrm>
            <a:off x="990600" y="3962400"/>
            <a:ext cx="6781800" cy="1752600"/>
          </a:xfrm>
          <a:prstGeom prst="rect">
            <a:avLst/>
          </a:prstGeom>
        </p:spPr>
        <p:txBody>
          <a:bodyPr/>
          <a:lstStyle>
            <a:lvl1pPr marL="0" indent="0">
              <a:buFont typeface="Wingdings" pitchFamily="2" charset="2"/>
              <a:buNone/>
              <a:defRPr/>
            </a:lvl1pPr>
          </a:lstStyle>
          <a:p>
            <a:r>
              <a:rPr lang="en-US" smtClean="0"/>
              <a:t>Click to edit Master subtitle style</a:t>
            </a:r>
            <a:endParaRPr lang="en-US"/>
          </a:p>
        </p:txBody>
      </p:sp>
      <p:sp>
        <p:nvSpPr>
          <p:cNvPr id="11" name="Rectangle 11"/>
          <p:cNvSpPr>
            <a:spLocks noGrp="1" noChangeArrowheads="1"/>
          </p:cNvSpPr>
          <p:nvPr>
            <p:ph type="dt" sz="quarter" idx="10"/>
          </p:nvPr>
        </p:nvSpPr>
        <p:spPr>
          <a:xfrm>
            <a:off x="990600" y="6245225"/>
            <a:ext cx="1901825" cy="476250"/>
          </a:xfrm>
        </p:spPr>
        <p:txBody>
          <a:bodyPr/>
          <a:lstStyle>
            <a:lvl1pPr>
              <a:defRPr/>
            </a:lvl1pPr>
          </a:lstStyle>
          <a:p>
            <a:pPr>
              <a:defRPr/>
            </a:pPr>
            <a:endParaRPr lang="en-US"/>
          </a:p>
        </p:txBody>
      </p:sp>
      <p:sp>
        <p:nvSpPr>
          <p:cNvPr id="12" name="Rectangle 12"/>
          <p:cNvSpPr>
            <a:spLocks noGrp="1" noChangeArrowheads="1"/>
          </p:cNvSpPr>
          <p:nvPr>
            <p:ph type="ftr" sz="quarter" idx="11"/>
          </p:nvPr>
        </p:nvSpPr>
        <p:spPr>
          <a:xfrm>
            <a:off x="3468688" y="6245225"/>
            <a:ext cx="2895600" cy="476250"/>
          </a:xfrm>
        </p:spPr>
        <p:txBody>
          <a:bodyPr/>
          <a:lstStyle>
            <a:lvl1pPr>
              <a:defRPr/>
            </a:lvl1pPr>
          </a:lstStyle>
          <a:p>
            <a:pPr>
              <a:defRPr/>
            </a:pPr>
            <a:r>
              <a:rPr lang="en-US"/>
              <a:t>Leadership LSBA </a:t>
            </a:r>
          </a:p>
        </p:txBody>
      </p:sp>
      <p:sp>
        <p:nvSpPr>
          <p:cNvPr id="13" name="Rectangle 13"/>
          <p:cNvSpPr>
            <a:spLocks noGrp="1" noChangeArrowheads="1"/>
          </p:cNvSpPr>
          <p:nvPr>
            <p:ph type="sldNum" sz="quarter" idx="12"/>
          </p:nvPr>
        </p:nvSpPr>
        <p:spPr/>
        <p:txBody>
          <a:bodyPr/>
          <a:lstStyle>
            <a:lvl1pPr>
              <a:defRPr/>
            </a:lvl1pPr>
          </a:lstStyle>
          <a:p>
            <a:pPr>
              <a:defRPr/>
            </a:pPr>
            <a:fld id="{547AFF02-055F-478F-A70A-8913FABCA6AB}"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4475"/>
            <a:ext cx="8385175" cy="1431925"/>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838200" y="1905000"/>
            <a:ext cx="8007350" cy="41910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r>
              <a:rPr lang="en-US"/>
              <a:t>Leadership LSBA </a:t>
            </a:r>
          </a:p>
        </p:txBody>
      </p:sp>
      <p:sp>
        <p:nvSpPr>
          <p:cNvPr id="6" name="Rectangle 13"/>
          <p:cNvSpPr>
            <a:spLocks noGrp="1" noChangeArrowheads="1"/>
          </p:cNvSpPr>
          <p:nvPr>
            <p:ph type="sldNum" sz="quarter" idx="12"/>
          </p:nvPr>
        </p:nvSpPr>
        <p:spPr>
          <a:ln/>
        </p:spPr>
        <p:txBody>
          <a:bodyPr/>
          <a:lstStyle>
            <a:lvl1pPr>
              <a:defRPr/>
            </a:lvl1pPr>
          </a:lstStyle>
          <a:p>
            <a:pPr>
              <a:defRPr/>
            </a:pPr>
            <a:fld id="{498BAF7C-DF25-43A7-9BAF-5AD63DCD983A}"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r>
              <a:rPr lang="en-US"/>
              <a:t>Leadership LSBA </a:t>
            </a:r>
          </a:p>
        </p:txBody>
      </p:sp>
      <p:sp>
        <p:nvSpPr>
          <p:cNvPr id="6" name="Rectangle 13"/>
          <p:cNvSpPr>
            <a:spLocks noGrp="1" noChangeArrowheads="1"/>
          </p:cNvSpPr>
          <p:nvPr>
            <p:ph type="sldNum" sz="quarter" idx="12"/>
          </p:nvPr>
        </p:nvSpPr>
        <p:spPr>
          <a:ln/>
        </p:spPr>
        <p:txBody>
          <a:bodyPr/>
          <a:lstStyle>
            <a:lvl1pPr>
              <a:defRPr/>
            </a:lvl1pPr>
          </a:lstStyle>
          <a:p>
            <a:pPr>
              <a:defRPr/>
            </a:pPr>
            <a:fld id="{84AAF593-A8C2-45CC-9AA3-41906DA3D6B1}"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4475"/>
            <a:ext cx="8385175" cy="1431925"/>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905000"/>
            <a:ext cx="3927475" cy="41910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8075" y="1905000"/>
            <a:ext cx="3927475" cy="41910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r>
              <a:rPr lang="en-US"/>
              <a:t>Leadership LSBA </a:t>
            </a:r>
          </a:p>
        </p:txBody>
      </p:sp>
      <p:sp>
        <p:nvSpPr>
          <p:cNvPr id="7" name="Rectangle 13"/>
          <p:cNvSpPr>
            <a:spLocks noGrp="1" noChangeArrowheads="1"/>
          </p:cNvSpPr>
          <p:nvPr>
            <p:ph type="sldNum" sz="quarter" idx="12"/>
          </p:nvPr>
        </p:nvSpPr>
        <p:spPr>
          <a:ln/>
        </p:spPr>
        <p:txBody>
          <a:bodyPr/>
          <a:lstStyle>
            <a:lvl1pPr>
              <a:defRPr/>
            </a:lvl1pPr>
          </a:lstStyle>
          <a:p>
            <a:pPr>
              <a:defRPr/>
            </a:pPr>
            <a:fld id="{5CFF992B-8239-42A0-8907-D891E0274A93}"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1"/>
          <p:cNvSpPr>
            <a:spLocks noGrp="1" noChangeArrowheads="1"/>
          </p:cNvSpPr>
          <p:nvPr>
            <p:ph type="dt" sz="half" idx="10"/>
          </p:nvPr>
        </p:nvSpPr>
        <p:spPr>
          <a:ln/>
        </p:spPr>
        <p:txBody>
          <a:bodyPr/>
          <a:lstStyle>
            <a:lvl1pPr>
              <a:defRPr/>
            </a:lvl1pPr>
          </a:lstStyle>
          <a:p>
            <a:pPr>
              <a:defRPr/>
            </a:pPr>
            <a:endParaRPr lang="en-US"/>
          </a:p>
        </p:txBody>
      </p:sp>
      <p:sp>
        <p:nvSpPr>
          <p:cNvPr id="8" name="Rectangle 12"/>
          <p:cNvSpPr>
            <a:spLocks noGrp="1" noChangeArrowheads="1"/>
          </p:cNvSpPr>
          <p:nvPr>
            <p:ph type="ftr" sz="quarter" idx="11"/>
          </p:nvPr>
        </p:nvSpPr>
        <p:spPr>
          <a:ln/>
        </p:spPr>
        <p:txBody>
          <a:bodyPr/>
          <a:lstStyle>
            <a:lvl1pPr>
              <a:defRPr/>
            </a:lvl1pPr>
          </a:lstStyle>
          <a:p>
            <a:pPr>
              <a:defRPr/>
            </a:pPr>
            <a:r>
              <a:rPr lang="en-US"/>
              <a:t>Leadership LSBA </a:t>
            </a:r>
          </a:p>
        </p:txBody>
      </p:sp>
      <p:sp>
        <p:nvSpPr>
          <p:cNvPr id="9" name="Rectangle 13"/>
          <p:cNvSpPr>
            <a:spLocks noGrp="1" noChangeArrowheads="1"/>
          </p:cNvSpPr>
          <p:nvPr>
            <p:ph type="sldNum" sz="quarter" idx="12"/>
          </p:nvPr>
        </p:nvSpPr>
        <p:spPr>
          <a:ln/>
        </p:spPr>
        <p:txBody>
          <a:bodyPr/>
          <a:lstStyle>
            <a:lvl1pPr>
              <a:defRPr/>
            </a:lvl1pPr>
          </a:lstStyle>
          <a:p>
            <a:pPr>
              <a:defRPr/>
            </a:pPr>
            <a:fld id="{C9E48FEF-64F8-4007-BB14-409817507478}"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44475"/>
            <a:ext cx="8385175" cy="1431925"/>
          </a:xfrm>
          <a:prstGeom prst="rect">
            <a:avLst/>
          </a:prstGeom>
        </p:spPr>
        <p:txBody>
          <a:bodyPr/>
          <a:lstStyle/>
          <a:p>
            <a:r>
              <a:rPr lang="en-US" smtClean="0"/>
              <a:t>Click to edit Master title style</a:t>
            </a:r>
            <a:endParaRPr lang="en-US"/>
          </a:p>
        </p:txBody>
      </p:sp>
      <p:sp>
        <p:nvSpPr>
          <p:cNvPr id="3" name="Rectangle 11"/>
          <p:cNvSpPr>
            <a:spLocks noGrp="1" noChangeArrowheads="1"/>
          </p:cNvSpPr>
          <p:nvPr>
            <p:ph type="dt" sz="half" idx="10"/>
          </p:nvPr>
        </p:nvSpPr>
        <p:spPr>
          <a:ln/>
        </p:spPr>
        <p:txBody>
          <a:bodyPr/>
          <a:lstStyle>
            <a:lvl1pPr>
              <a:defRPr/>
            </a:lvl1pPr>
          </a:lstStyle>
          <a:p>
            <a:pPr>
              <a:defRPr/>
            </a:pPr>
            <a:endParaRPr lang="en-US"/>
          </a:p>
        </p:txBody>
      </p:sp>
      <p:sp>
        <p:nvSpPr>
          <p:cNvPr id="4" name="Rectangle 12"/>
          <p:cNvSpPr>
            <a:spLocks noGrp="1" noChangeArrowheads="1"/>
          </p:cNvSpPr>
          <p:nvPr>
            <p:ph type="ftr" sz="quarter" idx="11"/>
          </p:nvPr>
        </p:nvSpPr>
        <p:spPr>
          <a:ln/>
        </p:spPr>
        <p:txBody>
          <a:bodyPr/>
          <a:lstStyle>
            <a:lvl1pPr>
              <a:defRPr/>
            </a:lvl1pPr>
          </a:lstStyle>
          <a:p>
            <a:pPr>
              <a:defRPr/>
            </a:pPr>
            <a:r>
              <a:rPr lang="en-US"/>
              <a:t>Leadership LSBA </a:t>
            </a:r>
          </a:p>
        </p:txBody>
      </p:sp>
      <p:sp>
        <p:nvSpPr>
          <p:cNvPr id="5" name="Rectangle 13"/>
          <p:cNvSpPr>
            <a:spLocks noGrp="1" noChangeArrowheads="1"/>
          </p:cNvSpPr>
          <p:nvPr>
            <p:ph type="sldNum" sz="quarter" idx="12"/>
          </p:nvPr>
        </p:nvSpPr>
        <p:spPr>
          <a:ln/>
        </p:spPr>
        <p:txBody>
          <a:bodyPr/>
          <a:lstStyle>
            <a:lvl1pPr>
              <a:defRPr/>
            </a:lvl1pPr>
          </a:lstStyle>
          <a:p>
            <a:pPr>
              <a:defRPr/>
            </a:pPr>
            <a:fld id="{A701DC04-FCD2-4D6D-9ABC-D2C9E57DA842}"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p>
        </p:txBody>
      </p:sp>
      <p:sp>
        <p:nvSpPr>
          <p:cNvPr id="3" name="Rectangle 12"/>
          <p:cNvSpPr>
            <a:spLocks noGrp="1" noChangeArrowheads="1"/>
          </p:cNvSpPr>
          <p:nvPr>
            <p:ph type="ftr" sz="quarter" idx="11"/>
          </p:nvPr>
        </p:nvSpPr>
        <p:spPr>
          <a:ln/>
        </p:spPr>
        <p:txBody>
          <a:bodyPr/>
          <a:lstStyle>
            <a:lvl1pPr>
              <a:defRPr/>
            </a:lvl1pPr>
          </a:lstStyle>
          <a:p>
            <a:pPr>
              <a:defRPr/>
            </a:pPr>
            <a:r>
              <a:rPr lang="en-US"/>
              <a:t>Leadership LSBA </a:t>
            </a:r>
          </a:p>
        </p:txBody>
      </p:sp>
      <p:sp>
        <p:nvSpPr>
          <p:cNvPr id="4" name="Rectangle 13"/>
          <p:cNvSpPr>
            <a:spLocks noGrp="1" noChangeArrowheads="1"/>
          </p:cNvSpPr>
          <p:nvPr>
            <p:ph type="sldNum" sz="quarter" idx="12"/>
          </p:nvPr>
        </p:nvSpPr>
        <p:spPr>
          <a:ln/>
        </p:spPr>
        <p:txBody>
          <a:bodyPr/>
          <a:lstStyle>
            <a:lvl1pPr>
              <a:defRPr/>
            </a:lvl1pPr>
          </a:lstStyle>
          <a:p>
            <a:pPr>
              <a:defRPr/>
            </a:pPr>
            <a:fld id="{4B477AAE-F845-4C77-8DA1-7118B1339B87}"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r>
              <a:rPr lang="en-US"/>
              <a:t>Leadership LSBA </a:t>
            </a:r>
          </a:p>
        </p:txBody>
      </p:sp>
      <p:sp>
        <p:nvSpPr>
          <p:cNvPr id="7" name="Rectangle 13"/>
          <p:cNvSpPr>
            <a:spLocks noGrp="1" noChangeArrowheads="1"/>
          </p:cNvSpPr>
          <p:nvPr>
            <p:ph type="sldNum" sz="quarter" idx="12"/>
          </p:nvPr>
        </p:nvSpPr>
        <p:spPr>
          <a:ln/>
        </p:spPr>
        <p:txBody>
          <a:bodyPr/>
          <a:lstStyle>
            <a:lvl1pPr>
              <a:defRPr/>
            </a:lvl1pPr>
          </a:lstStyle>
          <a:p>
            <a:pPr>
              <a:defRPr/>
            </a:pPr>
            <a:fld id="{CFA9A9F7-503E-4EE8-8DFB-C7A29E17084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810BED25-2199-4A70-B2FC-B8E6276A8A85}" type="datetimeFigureOut">
              <a:rPr lang="en-US"/>
              <a:pPr/>
              <a:t>3/5/2012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273036B-925B-4A6B-84F4-D8D9A7F841CE}"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r>
              <a:rPr lang="en-US"/>
              <a:t>Leadership LSBA </a:t>
            </a:r>
          </a:p>
        </p:txBody>
      </p:sp>
      <p:sp>
        <p:nvSpPr>
          <p:cNvPr id="7" name="Rectangle 13"/>
          <p:cNvSpPr>
            <a:spLocks noGrp="1" noChangeArrowheads="1"/>
          </p:cNvSpPr>
          <p:nvPr>
            <p:ph type="sldNum" sz="quarter" idx="12"/>
          </p:nvPr>
        </p:nvSpPr>
        <p:spPr>
          <a:ln/>
        </p:spPr>
        <p:txBody>
          <a:bodyPr/>
          <a:lstStyle>
            <a:lvl1pPr>
              <a:defRPr/>
            </a:lvl1pPr>
          </a:lstStyle>
          <a:p>
            <a:pPr>
              <a:defRPr/>
            </a:pPr>
            <a:fld id="{FF91B247-7A33-4B45-BA29-D2324EEC9844}"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44475"/>
            <a:ext cx="8385175" cy="1431925"/>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1905000"/>
            <a:ext cx="8007350" cy="41910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r>
              <a:rPr lang="en-US"/>
              <a:t>Leadership LSBA </a:t>
            </a:r>
          </a:p>
        </p:txBody>
      </p:sp>
      <p:sp>
        <p:nvSpPr>
          <p:cNvPr id="6" name="Rectangle 13"/>
          <p:cNvSpPr>
            <a:spLocks noGrp="1" noChangeArrowheads="1"/>
          </p:cNvSpPr>
          <p:nvPr>
            <p:ph type="sldNum" sz="quarter" idx="12"/>
          </p:nvPr>
        </p:nvSpPr>
        <p:spPr>
          <a:ln/>
        </p:spPr>
        <p:txBody>
          <a:bodyPr/>
          <a:lstStyle>
            <a:lvl1pPr>
              <a:defRPr/>
            </a:lvl1pPr>
          </a:lstStyle>
          <a:p>
            <a:pPr>
              <a:defRPr/>
            </a:pPr>
            <a:fld id="{31E1FE61-45B9-43FA-934B-F0636D12E4FF}"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8463" y="244475"/>
            <a:ext cx="2097087"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44475"/>
            <a:ext cx="6138863"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r>
              <a:rPr lang="en-US"/>
              <a:t>Leadership LSBA </a:t>
            </a:r>
          </a:p>
        </p:txBody>
      </p:sp>
      <p:sp>
        <p:nvSpPr>
          <p:cNvPr id="6" name="Rectangle 13"/>
          <p:cNvSpPr>
            <a:spLocks noGrp="1" noChangeArrowheads="1"/>
          </p:cNvSpPr>
          <p:nvPr>
            <p:ph type="sldNum" sz="quarter" idx="12"/>
          </p:nvPr>
        </p:nvSpPr>
        <p:spPr>
          <a:ln/>
        </p:spPr>
        <p:txBody>
          <a:bodyPr/>
          <a:lstStyle>
            <a:lvl1pPr>
              <a:defRPr/>
            </a:lvl1pPr>
          </a:lstStyle>
          <a:p>
            <a:pPr>
              <a:defRPr/>
            </a:pPr>
            <a:fld id="{C466335A-A24B-4984-9B74-74E1AE69B7C0}"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44475"/>
            <a:ext cx="8385175" cy="1431925"/>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38200" y="1905000"/>
            <a:ext cx="3927475" cy="41910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918075" y="1905000"/>
            <a:ext cx="3927475" cy="4191000"/>
          </a:xfrm>
          <a:prstGeom prst="rect">
            <a:avLst/>
          </a:prstGeom>
        </p:spPr>
        <p:txBody>
          <a:bodyPr/>
          <a:lstStyle/>
          <a:p>
            <a:pPr lvl="0"/>
            <a:r>
              <a:rPr lang="en-US" noProof="0" smtClean="0"/>
              <a:t>Click icon to add clip art</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r>
              <a:rPr lang="en-US"/>
              <a:t>Leadership LSBA </a:t>
            </a:r>
          </a:p>
        </p:txBody>
      </p:sp>
      <p:sp>
        <p:nvSpPr>
          <p:cNvPr id="7" name="Rectangle 13"/>
          <p:cNvSpPr>
            <a:spLocks noGrp="1" noChangeArrowheads="1"/>
          </p:cNvSpPr>
          <p:nvPr>
            <p:ph type="sldNum" sz="quarter" idx="12"/>
          </p:nvPr>
        </p:nvSpPr>
        <p:spPr>
          <a:ln/>
        </p:spPr>
        <p:txBody>
          <a:bodyPr/>
          <a:lstStyle>
            <a:lvl1pPr>
              <a:defRPr/>
            </a:lvl1pPr>
          </a:lstStyle>
          <a:p>
            <a:pPr>
              <a:defRPr/>
            </a:pPr>
            <a:fld id="{8F56B3FB-414D-4476-8B3E-BB86CD3387C2}" type="slidenum">
              <a:rPr lang="en-US"/>
              <a:pPr>
                <a:defRPr/>
              </a:pPr>
              <a:t>‹#›</a:t>
            </a:fld>
            <a:endParaRPr lang="en-US"/>
          </a:p>
        </p:txBody>
      </p:sp>
    </p:spTree>
  </p:cSld>
  <p:clrMapOvr>
    <a:masterClrMapping/>
  </p:clrMapOvr>
  <p:hf sldNum="0" hd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44475"/>
            <a:ext cx="8385175" cy="1431925"/>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905000"/>
            <a:ext cx="3927475" cy="41910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18075" y="1905000"/>
            <a:ext cx="3927475" cy="41910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r>
              <a:rPr lang="en-US"/>
              <a:t>Leadership LSBA </a:t>
            </a:r>
          </a:p>
        </p:txBody>
      </p:sp>
      <p:sp>
        <p:nvSpPr>
          <p:cNvPr id="7" name="Rectangle 13"/>
          <p:cNvSpPr>
            <a:spLocks noGrp="1" noChangeArrowheads="1"/>
          </p:cNvSpPr>
          <p:nvPr>
            <p:ph type="sldNum" sz="quarter" idx="12"/>
          </p:nvPr>
        </p:nvSpPr>
        <p:spPr>
          <a:ln/>
        </p:spPr>
        <p:txBody>
          <a:bodyPr/>
          <a:lstStyle>
            <a:lvl1pPr>
              <a:defRPr/>
            </a:lvl1pPr>
          </a:lstStyle>
          <a:p>
            <a:pPr>
              <a:defRPr/>
            </a:pPr>
            <a:fld id="{6D047E31-0D39-4F5C-A1BC-95F62DCBABA6}" type="slidenum">
              <a:rPr lang="en-US"/>
              <a:pPr>
                <a:defRPr/>
              </a:pPr>
              <a:t>‹#›</a:t>
            </a:fld>
            <a:endParaRPr lang="en-US"/>
          </a:p>
        </p:txBody>
      </p:sp>
    </p:spTree>
  </p:cSld>
  <p:clrMapOvr>
    <a:masterClrMapping/>
  </p:clrMapOvr>
  <p:hf sldNum="0" hd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4475"/>
            <a:ext cx="8385175" cy="1431925"/>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38200" y="1905000"/>
            <a:ext cx="3927475" cy="41910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8075" y="1905000"/>
            <a:ext cx="3927475" cy="41910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r>
              <a:rPr lang="en-US"/>
              <a:t>Leadership LSBA </a:t>
            </a:r>
          </a:p>
        </p:txBody>
      </p:sp>
      <p:sp>
        <p:nvSpPr>
          <p:cNvPr id="7" name="Rectangle 13"/>
          <p:cNvSpPr>
            <a:spLocks noGrp="1" noChangeArrowheads="1"/>
          </p:cNvSpPr>
          <p:nvPr>
            <p:ph type="sldNum" sz="quarter" idx="12"/>
          </p:nvPr>
        </p:nvSpPr>
        <p:spPr>
          <a:ln/>
        </p:spPr>
        <p:txBody>
          <a:bodyPr/>
          <a:lstStyle>
            <a:lvl1pPr>
              <a:defRPr/>
            </a:lvl1pPr>
          </a:lstStyle>
          <a:p>
            <a:pPr>
              <a:defRPr/>
            </a:pPr>
            <a:fld id="{0951C930-79C4-40F5-9581-D6981F42BDE2}"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4475"/>
            <a:ext cx="8385175" cy="1431925"/>
          </a:xfrm>
          <a:prstGeom prst="rect">
            <a:avLst/>
          </a:prstGeom>
        </p:spPr>
        <p:txBody>
          <a:bodyPr/>
          <a:lstStyle/>
          <a:p>
            <a:r>
              <a:rPr lang="en-US" smtClean="0"/>
              <a:t>Click to edit Master title style</a:t>
            </a:r>
            <a:endParaRPr lang="en-US" dirty="0"/>
          </a:p>
        </p:txBody>
      </p:sp>
      <p:sp>
        <p:nvSpPr>
          <p:cNvPr id="3" name="Text Placeholder 2"/>
          <p:cNvSpPr>
            <a:spLocks noGrp="1"/>
          </p:cNvSpPr>
          <p:nvPr>
            <p:ph type="body" sz="half" idx="1"/>
          </p:nvPr>
        </p:nvSpPr>
        <p:spPr>
          <a:xfrm>
            <a:off x="838200" y="1905000"/>
            <a:ext cx="8007350" cy="20193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838200" y="4076700"/>
            <a:ext cx="8007350" cy="20193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r>
              <a:rPr lang="en-US"/>
              <a:t>Leadership LSBA </a:t>
            </a:r>
          </a:p>
        </p:txBody>
      </p:sp>
      <p:sp>
        <p:nvSpPr>
          <p:cNvPr id="7" name="Rectangle 13"/>
          <p:cNvSpPr>
            <a:spLocks noGrp="1" noChangeArrowheads="1"/>
          </p:cNvSpPr>
          <p:nvPr>
            <p:ph type="sldNum" sz="quarter" idx="12"/>
          </p:nvPr>
        </p:nvSpPr>
        <p:spPr>
          <a:ln/>
        </p:spPr>
        <p:txBody>
          <a:bodyPr/>
          <a:lstStyle>
            <a:lvl1pPr>
              <a:defRPr/>
            </a:lvl1pPr>
          </a:lstStyle>
          <a:p>
            <a:pPr>
              <a:defRPr/>
            </a:pPr>
            <a:fld id="{DB82B67A-FC1B-484A-BF8A-93AD3D2CDAF7}" type="slidenum">
              <a:rPr lang="en-US"/>
              <a:pPr>
                <a:defRPr/>
              </a:pPr>
              <a:t>‹#›</a:t>
            </a:fld>
            <a:endParaRPr lang="en-US"/>
          </a:p>
        </p:txBody>
      </p:sp>
    </p:spTree>
  </p:cSld>
  <p:clrMapOvr>
    <a:masterClrMapping/>
  </p:clrMapOvr>
  <p:hf sldNum="0" hd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D969A1C-9431-40EE-87E7-853D37D29395}"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5B7E29-89A7-4CE6-B796-7F0094076A68}"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9A24A11-7F70-46EF-91C7-5CD2AFF84B4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BB03B2FD-59B6-4457-A7E6-0210FA9AF64A}" type="datetimeFigureOut">
              <a:rPr lang="en-US"/>
              <a:pPr/>
              <a:t>3/5/2012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E65AC1F-E1CE-4CE4-9D88-622E5AF0EE44}" type="slidenum">
              <a:rPr lang="en-US"/>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F50DEE6-17B4-4723-83D4-3D279239E702}"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9611CA1-DFB2-4B23-B05A-63AB3C782B25}"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894E528-9A45-4B43-9F63-60A4E2439A6C}"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2EBAD76-90E6-4B07-9FC3-BC6CBDB0D523}"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CF00F0E-012D-4077-ABED-636B2832F2CF}"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68E8455-113B-4CD0-9DBF-31C3382D88E9}" type="slidenum">
              <a:rPr lang="en-US"/>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96927BE-837F-4C06-8E6F-1ABFB8B09642}" type="slidenum">
              <a:rPr lang="en-US"/>
              <a:pPr>
                <a:defRPr/>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D531F8E-E1F4-433F-BCFC-6E115FD6E162}" type="slidenum">
              <a:rPr lang="en-US"/>
              <a:pPr>
                <a:defRPr/>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pPr lvl="0"/>
            <a:r>
              <a:rPr lang="en-US" noProof="0" smtClean="0"/>
              <a:t>Click icon to add clip art</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E0CB361-905C-4651-A3F5-EBB8231C259D}" type="slidenum">
              <a:rPr lang="en-US"/>
              <a:pPr>
                <a:defRPr/>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Powerpoint_option_6.jpg"/>
          <p:cNvPicPr>
            <a:picLocks noChangeAspect="1"/>
          </p:cNvPicPr>
          <p:nvPr/>
        </p:nvPicPr>
        <p:blipFill>
          <a:blip r:embed="rId2" cstate="print"/>
          <a:stretch>
            <a:fillRect/>
          </a:stretch>
        </p:blipFill>
        <p:spPr>
          <a:xfrm>
            <a:off x="1847" y="0"/>
            <a:ext cx="9140306" cy="6858000"/>
          </a:xfrm>
          <a:prstGeom prst="rect">
            <a:avLst/>
          </a:prstGeom>
        </p:spPr>
      </p:pic>
      <p:sp>
        <p:nvSpPr>
          <p:cNvPr id="2" name="Title 1"/>
          <p:cNvSpPr>
            <a:spLocks noGrp="1"/>
          </p:cNvSpPr>
          <p:nvPr>
            <p:ph type="ctrTitle"/>
          </p:nvPr>
        </p:nvSpPr>
        <p:spPr>
          <a:xfrm>
            <a:off x="1905000" y="1219201"/>
            <a:ext cx="6553200" cy="2381250"/>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905000" y="3886200"/>
            <a:ext cx="6477000" cy="23622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Footer Placeholder 4"/>
          <p:cNvSpPr>
            <a:spLocks noGrp="1"/>
          </p:cNvSpPr>
          <p:nvPr>
            <p:ph type="ftr" sz="quarter" idx="11"/>
          </p:nvPr>
        </p:nvSpPr>
        <p:spPr>
          <a:xfrm>
            <a:off x="1905000" y="6356350"/>
            <a:ext cx="7162800" cy="501649"/>
          </a:xfrm>
        </p:spPr>
        <p:txBody>
          <a:body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278E0546-24EA-4FF3-9DFE-728B6F2C549E}" type="datetimeFigureOut">
              <a:rPr lang="en-US"/>
              <a:pPr/>
              <a:t>3/5/2012</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7703E95-233C-48AE-9B9C-031EAA1C0A13}" type="slidenum">
              <a:rPr lang="en-US"/>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Powerpoint_option_6.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2245415-5622-4946-9D3D-D8348BBEC5B6}" type="slidenum">
              <a:rPr lang="en-US" smtClean="0"/>
              <a:pPr>
                <a:defRPr/>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Powerpoint_option_6.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1904999" y="4406900"/>
            <a:ext cx="6589713"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1904999" y="2906713"/>
            <a:ext cx="6589713"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9FCD0E2-70D7-49FA-9F08-AF7EAF1CED51}" type="slidenum">
              <a:rPr lang="en-US" smtClean="0"/>
              <a:pPr>
                <a:defRPr/>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Powerpoint_option_6.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905000" y="1600200"/>
            <a:ext cx="32004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410200" y="1600200"/>
            <a:ext cx="3276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D402D97C-0B86-4BB4-A778-DF61BD689E17}" type="slidenum">
              <a:rPr lang="en-US" smtClean="0"/>
              <a:pPr>
                <a:defRPr/>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Powerpoint_option_6.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905000" y="1535113"/>
            <a:ext cx="34290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905000" y="2220912"/>
            <a:ext cx="34290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486400" y="1535113"/>
            <a:ext cx="32004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486400" y="2174874"/>
            <a:ext cx="3200400" cy="399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3461F845-7BCA-43B7-B697-A112778A8B27}" type="slidenum">
              <a:rPr lang="en-US" smtClean="0"/>
              <a:pPr>
                <a:defRPr/>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Powerpoint_option_6.jpg"/>
          <p:cNvPicPr>
            <a:picLocks noChangeAspect="1"/>
          </p:cNvPicPr>
          <p:nvPr/>
        </p:nvPicPr>
        <p:blipFill>
          <a:blip r:embed="rId2" cstate="print"/>
          <a:stretch>
            <a:fillRect/>
          </a:stretch>
        </p:blipFill>
        <p:spPr>
          <a:xfrm>
            <a:off x="1847" y="0"/>
            <a:ext cx="9140306"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795350D3-F3CF-47AE-8032-17BFABB0A911}" type="slidenum">
              <a:rPr lang="en-US" smtClean="0"/>
              <a:pPr>
                <a:defRPr/>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Powerpoint_option_6.jpg"/>
          <p:cNvPicPr>
            <a:picLocks noChangeAspect="1"/>
          </p:cNvPicPr>
          <p:nvPr/>
        </p:nvPicPr>
        <p:blipFill>
          <a:blip r:embed="rId2" cstate="print"/>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FDB45B5C-D9F5-4203-95AE-01E80F283EB9}" type="slidenum">
              <a:rPr lang="en-US" smtClean="0"/>
              <a:pPr>
                <a:defRPr/>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Powerpoint_option_6.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1905001" y="273050"/>
            <a:ext cx="2362199"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4343400" y="273050"/>
            <a:ext cx="4343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905001" y="1435100"/>
            <a:ext cx="236219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FE356B2-3D3E-4ECA-8F08-9F6C89591A33}" type="slidenum">
              <a:rPr lang="en-US" smtClean="0"/>
              <a:pPr>
                <a:defRPr/>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Powerpoint_option_6.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1905000" y="4800600"/>
            <a:ext cx="7086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05000" y="152400"/>
            <a:ext cx="7086600" cy="4572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905000" y="5367338"/>
            <a:ext cx="7086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50CFA1E-B0C1-49F2-8746-5442567E5FEA}" type="slidenum">
              <a:rPr lang="en-US" smtClean="0"/>
              <a:pPr>
                <a:defRPr/>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Powerpoint_option_6.jpg"/>
          <p:cNvPicPr>
            <a:picLocks noChangeAspect="1"/>
          </p:cNvPicPr>
          <p:nvPr/>
        </p:nvPicPr>
        <p:blipFill>
          <a:blip r:embed="rId2" cstate="print"/>
          <a:stretch>
            <a:fillRect/>
          </a:stretch>
        </p:blipFill>
        <p:spPr>
          <a:xfrm>
            <a:off x="1847" y="0"/>
            <a:ext cx="9140306"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rot="16200000">
            <a:off x="2857500" y="495300"/>
            <a:ext cx="4876800" cy="6781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FD4A22A-7921-4977-B1DD-E50C757ACF9C}" type="slidenum">
              <a:rPr lang="en-US" smtClean="0"/>
              <a:pPr>
                <a:defRPr/>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Powerpoint_option_6.jpg"/>
          <p:cNvPicPr>
            <a:picLocks noChangeAspect="1"/>
          </p:cNvPicPr>
          <p:nvPr/>
        </p:nvPicPr>
        <p:blipFill>
          <a:blip r:embed="rId2" cstate="print"/>
          <a:stretch>
            <a:fillRect/>
          </a:stretch>
        </p:blipFill>
        <p:spPr>
          <a:xfrm>
            <a:off x="0" y="0"/>
            <a:ext cx="9144000" cy="6858000"/>
          </a:xfrm>
          <a:prstGeom prst="rect">
            <a:avLst/>
          </a:prstGeom>
        </p:spPr>
      </p:pic>
      <p:sp>
        <p:nvSpPr>
          <p:cNvPr id="2" name="Vertical Title 1"/>
          <p:cNvSpPr>
            <a:spLocks noGrp="1"/>
          </p:cNvSpPr>
          <p:nvPr>
            <p:ph type="title" orient="vert"/>
          </p:nvPr>
        </p:nvSpPr>
        <p:spPr>
          <a:xfrm rot="16200000">
            <a:off x="4419601" y="-2438400"/>
            <a:ext cx="1981200" cy="70103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rot="16200000">
            <a:off x="3371850" y="666750"/>
            <a:ext cx="4076699" cy="70103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DD86C4C-86D6-4CE1-90CF-2C926C7D9863}"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76829C2A-5A12-4681-B44E-3AE5554ADB2B}" type="datetimeFigureOut">
              <a:rPr lang="en-US"/>
              <a:pPr/>
              <a:t>3/5/2012</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6621EC32-5EE9-4C55-9FDE-34647C7516D0}" type="slidenum">
              <a:rPr lang="en-US"/>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C9AEC92E-FD29-4959-B7BF-BD549A0B2792}" type="slidenum">
              <a:rPr lang="en-US" smtClean="0"/>
              <a:pPr>
                <a:defRPr/>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pPr>
              <a:defRPr/>
            </a:pPr>
            <a:fld id="{789442C4-6233-4951-8BD1-5CF0B41F50A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FF86CC9A-6D6B-4603-8620-E4211766A629}" type="datetimeFigureOut">
              <a:rPr lang="en-US"/>
              <a:pPr/>
              <a:t>3/5/2012</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6B261A6A-C78D-45F9-B7F8-A671D96BBF05}"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81F71109-22F1-48C3-BFD6-EA46FD7FF2AC}" type="datetimeFigureOut">
              <a:rPr lang="en-US"/>
              <a:pPr/>
              <a:t>3/5/2012</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4F10BE9F-9860-419B-9CC8-B8C095DD399E}"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B2095607-1C11-40E1-9080-26B95246D796}" type="datetimeFigureOut">
              <a:rPr lang="en-US"/>
              <a:pPr/>
              <a:t>3/5/2012</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425867D-778A-4D31-83AC-F8640658439D}"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D28C8FA8-7885-49EA-83E4-3061A94B0354}" type="datetimeFigureOut">
              <a:rPr lang="en-US"/>
              <a:pPr/>
              <a:t>3/5/2012</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9B99289-67FA-488A-B84F-DEB9BBB0D25E}"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1.png"/><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3.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image" Target="../media/image2.jpeg"/><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2493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493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vl1pPr>
          </a:lstStyle>
          <a:p>
            <a:fld id="{DAFC6ACB-D8A2-4793-918B-B4ECF3B934A6}" type="datetimeFigureOut">
              <a:rPr lang="en-US"/>
              <a:pPr/>
              <a:t>3/5/2012</a:t>
            </a:fld>
            <a:endParaRPr lang="en-US"/>
          </a:p>
        </p:txBody>
      </p:sp>
      <p:sp>
        <p:nvSpPr>
          <p:cNvPr id="12493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vl1pPr>
          </a:lstStyle>
          <a:p>
            <a:endParaRPr lang="en-US"/>
          </a:p>
        </p:txBody>
      </p:sp>
      <p:sp>
        <p:nvSpPr>
          <p:cNvPr id="12493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fld id="{5AF918E3-7115-458C-8010-7D9F694C6FA0}"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s>
            <a:gs pos="100000">
              <a:schemeClr val="accent2"/>
            </a:gs>
          </a:gsLst>
          <a:lin ang="5400000" scaled="1"/>
        </a:gra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319088" y="1828800"/>
            <a:ext cx="8824912" cy="5029200"/>
            <a:chOff x="201" y="1152"/>
            <a:chExt cx="5559" cy="3168"/>
          </a:xfrm>
        </p:grpSpPr>
        <p:sp>
          <p:nvSpPr>
            <p:cNvPr id="38915" name="Freeform 3"/>
            <p:cNvSpPr>
              <a:spLocks/>
            </p:cNvSpPr>
            <p:nvPr/>
          </p:nvSpPr>
          <p:spPr bwMode="ltGray">
            <a:xfrm>
              <a:off x="528" y="2909"/>
              <a:ext cx="5232" cy="1411"/>
            </a:xfrm>
            <a:custGeom>
              <a:avLst/>
              <a:gdLst/>
              <a:ahLst/>
              <a:cxnLst>
                <a:cxn ang="0">
                  <a:pos x="0" y="0"/>
                </a:cxn>
                <a:cxn ang="0">
                  <a:pos x="0" y="2182"/>
                </a:cxn>
                <a:cxn ang="0">
                  <a:pos x="4897" y="2182"/>
                </a:cxn>
                <a:cxn ang="0">
                  <a:pos x="4897" y="0"/>
                </a:cxn>
                <a:cxn ang="0">
                  <a:pos x="0" y="0"/>
                </a:cxn>
                <a:cxn ang="0">
                  <a:pos x="0" y="0"/>
                </a:cxn>
              </a:cxnLst>
              <a:rect l="0" t="0" r="r" b="b"/>
              <a:pathLst>
                <a:path w="4897" h="2182">
                  <a:moveTo>
                    <a:pt x="0" y="0"/>
                  </a:moveTo>
                  <a:lnTo>
                    <a:pt x="0" y="2182"/>
                  </a:lnTo>
                  <a:lnTo>
                    <a:pt x="4897" y="2182"/>
                  </a:lnTo>
                  <a:lnTo>
                    <a:pt x="4897" y="0"/>
                  </a:lnTo>
                  <a:lnTo>
                    <a:pt x="0" y="0"/>
                  </a:lnTo>
                  <a:lnTo>
                    <a:pt x="0" y="0"/>
                  </a:lnTo>
                  <a:close/>
                </a:path>
              </a:pathLst>
            </a:custGeom>
            <a:solidFill>
              <a:schemeClr val="bg2">
                <a:alpha val="30000"/>
              </a:schemeClr>
            </a:solidFill>
            <a:ln w="9525">
              <a:noFill/>
              <a:round/>
              <a:headEnd/>
              <a:tailEnd/>
            </a:ln>
          </p:spPr>
          <p:txBody>
            <a:bodyPr/>
            <a:lstStyle/>
            <a:p>
              <a:pPr>
                <a:defRPr/>
              </a:pPr>
              <a:endParaRPr lang="en-US"/>
            </a:p>
          </p:txBody>
        </p:sp>
        <p:sp>
          <p:nvSpPr>
            <p:cNvPr id="38916" name="Freeform 4"/>
            <p:cNvSpPr>
              <a:spLocks/>
            </p:cNvSpPr>
            <p:nvPr/>
          </p:nvSpPr>
          <p:spPr bwMode="ltGray">
            <a:xfrm>
              <a:off x="210" y="1152"/>
              <a:ext cx="5550" cy="3168"/>
            </a:xfrm>
            <a:custGeom>
              <a:avLst/>
              <a:gdLst/>
              <a:ahLst/>
              <a:cxnLst>
                <a:cxn ang="0">
                  <a:pos x="330" y="1764"/>
                </a:cxn>
                <a:cxn ang="0">
                  <a:pos x="0" y="1764"/>
                </a:cxn>
                <a:cxn ang="0">
                  <a:pos x="0" y="3168"/>
                </a:cxn>
                <a:cxn ang="0">
                  <a:pos x="5550" y="3168"/>
                </a:cxn>
                <a:cxn ang="0">
                  <a:pos x="5550" y="0"/>
                </a:cxn>
                <a:cxn ang="0">
                  <a:pos x="330" y="0"/>
                </a:cxn>
                <a:cxn ang="0">
                  <a:pos x="330" y="1764"/>
                </a:cxn>
              </a:cxnLst>
              <a:rect l="0" t="0" r="r" b="b"/>
              <a:pathLst>
                <a:path w="5550" h="3168">
                  <a:moveTo>
                    <a:pt x="330" y="1764"/>
                  </a:moveTo>
                  <a:lnTo>
                    <a:pt x="0" y="1764"/>
                  </a:lnTo>
                  <a:lnTo>
                    <a:pt x="0" y="3168"/>
                  </a:lnTo>
                  <a:lnTo>
                    <a:pt x="5550" y="3168"/>
                  </a:lnTo>
                  <a:lnTo>
                    <a:pt x="5550" y="0"/>
                  </a:lnTo>
                  <a:lnTo>
                    <a:pt x="330" y="0"/>
                  </a:lnTo>
                  <a:lnTo>
                    <a:pt x="330" y="1764"/>
                  </a:lnTo>
                  <a:close/>
                </a:path>
              </a:pathLst>
            </a:custGeom>
            <a:solidFill>
              <a:schemeClr val="bg2">
                <a:alpha val="30000"/>
              </a:schemeClr>
            </a:solidFill>
            <a:ln w="9525">
              <a:noFill/>
              <a:round/>
              <a:headEnd/>
              <a:tailEnd/>
            </a:ln>
          </p:spPr>
          <p:txBody>
            <a:bodyPr/>
            <a:lstStyle/>
            <a:p>
              <a:pPr>
                <a:defRPr/>
              </a:pPr>
              <a:endParaRPr lang="en-US"/>
            </a:p>
          </p:txBody>
        </p:sp>
        <p:sp>
          <p:nvSpPr>
            <p:cNvPr id="38917" name="Freeform 5"/>
            <p:cNvSpPr>
              <a:spLocks/>
            </p:cNvSpPr>
            <p:nvPr/>
          </p:nvSpPr>
          <p:spPr bwMode="ltGray">
            <a:xfrm>
              <a:off x="528" y="2932"/>
              <a:ext cx="5232" cy="1388"/>
            </a:xfrm>
            <a:custGeom>
              <a:avLst/>
              <a:gdLst/>
              <a:ahLst/>
              <a:cxnLst>
                <a:cxn ang="0">
                  <a:pos x="0" y="0"/>
                </a:cxn>
                <a:cxn ang="0">
                  <a:pos x="0" y="2182"/>
                </a:cxn>
                <a:cxn ang="0">
                  <a:pos x="4897" y="2182"/>
                </a:cxn>
                <a:cxn ang="0">
                  <a:pos x="4897" y="0"/>
                </a:cxn>
                <a:cxn ang="0">
                  <a:pos x="0" y="0"/>
                </a:cxn>
                <a:cxn ang="0">
                  <a:pos x="0" y="0"/>
                </a:cxn>
              </a:cxnLst>
              <a:rect l="0" t="0" r="r" b="b"/>
              <a:pathLst>
                <a:path w="4897" h="2182">
                  <a:moveTo>
                    <a:pt x="0" y="0"/>
                  </a:moveTo>
                  <a:lnTo>
                    <a:pt x="0" y="2182"/>
                  </a:lnTo>
                  <a:lnTo>
                    <a:pt x="4897" y="2182"/>
                  </a:lnTo>
                  <a:lnTo>
                    <a:pt x="4897" y="0"/>
                  </a:lnTo>
                  <a:lnTo>
                    <a:pt x="0" y="0"/>
                  </a:lnTo>
                  <a:lnTo>
                    <a:pt x="0" y="0"/>
                  </a:lnTo>
                  <a:close/>
                </a:path>
              </a:pathLst>
            </a:custGeom>
            <a:solidFill>
              <a:schemeClr val="accent2">
                <a:alpha val="0"/>
              </a:schemeClr>
            </a:solidFill>
            <a:ln w="9525">
              <a:noFill/>
              <a:round/>
              <a:headEnd/>
              <a:tailEnd/>
            </a:ln>
          </p:spPr>
          <p:txBody>
            <a:bodyPr/>
            <a:lstStyle/>
            <a:p>
              <a:pPr>
                <a:defRPr/>
              </a:pPr>
              <a:endParaRPr lang="en-US"/>
            </a:p>
          </p:txBody>
        </p:sp>
        <p:sp>
          <p:nvSpPr>
            <p:cNvPr id="38918" name="Freeform 6"/>
            <p:cNvSpPr>
              <a:spLocks/>
            </p:cNvSpPr>
            <p:nvPr/>
          </p:nvSpPr>
          <p:spPr bwMode="ltGray">
            <a:xfrm>
              <a:off x="528" y="1152"/>
              <a:ext cx="4607"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pPr>
                <a:defRPr/>
              </a:pPr>
              <a:endParaRPr lang="en-US"/>
            </a:p>
          </p:txBody>
        </p:sp>
        <p:sp>
          <p:nvSpPr>
            <p:cNvPr id="38919" name="Freeform 7"/>
            <p:cNvSpPr>
              <a:spLocks/>
            </p:cNvSpPr>
            <p:nvPr/>
          </p:nvSpPr>
          <p:spPr bwMode="ltGray">
            <a:xfrm>
              <a:off x="528" y="1152"/>
              <a:ext cx="29" cy="1785"/>
            </a:xfrm>
            <a:custGeom>
              <a:avLst/>
              <a:gdLst/>
              <a:ahLst/>
              <a:cxnLst>
                <a:cxn ang="0">
                  <a:pos x="0" y="0"/>
                </a:cxn>
                <a:cxn ang="0">
                  <a:pos x="0" y="2161"/>
                </a:cxn>
                <a:cxn ang="0">
                  <a:pos x="29" y="2161"/>
                </a:cxn>
                <a:cxn ang="0">
                  <a:pos x="27" y="27"/>
                </a:cxn>
                <a:cxn ang="0">
                  <a:pos x="0" y="0"/>
                </a:cxn>
                <a:cxn ang="0">
                  <a:pos x="0" y="0"/>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gs>
              </a:gsLst>
              <a:lin ang="5400000" scaled="1"/>
            </a:gradFill>
            <a:ln w="9525" cap="flat" cmpd="sng">
              <a:noFill/>
              <a:prstDash val="solid"/>
              <a:round/>
              <a:headEnd type="none" w="med" len="med"/>
              <a:tailEnd type="none" w="med" len="med"/>
            </a:ln>
            <a:effectLst/>
          </p:spPr>
          <p:txBody>
            <a:bodyPr/>
            <a:lstStyle/>
            <a:p>
              <a:pPr>
                <a:defRPr/>
              </a:pPr>
              <a:endParaRPr lang="en-US"/>
            </a:p>
          </p:txBody>
        </p:sp>
        <p:sp>
          <p:nvSpPr>
            <p:cNvPr id="38920" name="Freeform 8"/>
            <p:cNvSpPr>
              <a:spLocks/>
            </p:cNvSpPr>
            <p:nvPr/>
          </p:nvSpPr>
          <p:spPr bwMode="ltGray">
            <a:xfrm>
              <a:off x="527" y="2904"/>
              <a:ext cx="29" cy="1416"/>
            </a:xfrm>
            <a:custGeom>
              <a:avLst/>
              <a:gdLst/>
              <a:ahLst/>
              <a:cxnLst>
                <a:cxn ang="0">
                  <a:pos x="0" y="1416"/>
                </a:cxn>
                <a:cxn ang="0">
                  <a:pos x="29" y="1416"/>
                </a:cxn>
                <a:cxn ang="0">
                  <a:pos x="28" y="24"/>
                </a:cxn>
                <a:cxn ang="0">
                  <a:pos x="0" y="0"/>
                </a:cxn>
                <a:cxn ang="0">
                  <a:pos x="0" y="1416"/>
                </a:cxn>
              </a:cxnLst>
              <a:rect l="0" t="0" r="r" b="b"/>
              <a:pathLst>
                <a:path w="29" h="1416">
                  <a:moveTo>
                    <a:pt x="0" y="1416"/>
                  </a:moveTo>
                  <a:lnTo>
                    <a:pt x="29" y="1416"/>
                  </a:lnTo>
                  <a:lnTo>
                    <a:pt x="28" y="24"/>
                  </a:lnTo>
                  <a:lnTo>
                    <a:pt x="0" y="0"/>
                  </a:lnTo>
                  <a:lnTo>
                    <a:pt x="0" y="1416"/>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pPr>
                <a:defRPr/>
              </a:pPr>
              <a:endParaRPr lang="en-US"/>
            </a:p>
          </p:txBody>
        </p:sp>
        <p:sp>
          <p:nvSpPr>
            <p:cNvPr id="38921" name="Freeform 9"/>
            <p:cNvSpPr>
              <a:spLocks/>
            </p:cNvSpPr>
            <p:nvPr/>
          </p:nvSpPr>
          <p:spPr bwMode="ltGray">
            <a:xfrm>
              <a:off x="201" y="2904"/>
              <a:ext cx="2879"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pPr>
                <a:defRPr/>
              </a:pPr>
              <a:endParaRPr lang="en-US"/>
            </a:p>
          </p:txBody>
        </p:sp>
        <p:sp>
          <p:nvSpPr>
            <p:cNvPr id="38922" name="Freeform 10"/>
            <p:cNvSpPr>
              <a:spLocks/>
            </p:cNvSpPr>
            <p:nvPr/>
          </p:nvSpPr>
          <p:spPr bwMode="ltGray">
            <a:xfrm>
              <a:off x="201" y="2904"/>
              <a:ext cx="30" cy="1416"/>
            </a:xfrm>
            <a:custGeom>
              <a:avLst/>
              <a:gdLst/>
              <a:ahLst/>
              <a:cxnLst>
                <a:cxn ang="0">
                  <a:pos x="0" y="0"/>
                </a:cxn>
                <a:cxn ang="0">
                  <a:pos x="0" y="1416"/>
                </a:cxn>
                <a:cxn ang="0">
                  <a:pos x="29" y="1416"/>
                </a:cxn>
                <a:cxn ang="0">
                  <a:pos x="30" y="27"/>
                </a:cxn>
                <a:cxn ang="0">
                  <a:pos x="0" y="0"/>
                </a:cxn>
                <a:cxn ang="0">
                  <a:pos x="0" y="0"/>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10001"/>
                  </a:schemeClr>
                </a:gs>
              </a:gsLst>
              <a:lin ang="5400000" scaled="1"/>
            </a:gradFill>
            <a:ln w="9525" cap="flat" cmpd="sng">
              <a:noFill/>
              <a:prstDash val="solid"/>
              <a:round/>
              <a:headEnd type="none" w="med" len="med"/>
              <a:tailEnd type="none" w="med" len="med"/>
            </a:ln>
            <a:effectLst/>
          </p:spPr>
          <p:txBody>
            <a:bodyPr/>
            <a:lstStyle/>
            <a:p>
              <a:pPr>
                <a:defRPr/>
              </a:pPr>
              <a:endParaRPr lang="en-US"/>
            </a:p>
          </p:txBody>
        </p:sp>
      </p:grpSp>
      <p:sp>
        <p:nvSpPr>
          <p:cNvPr id="38923" name="Rectangle 11"/>
          <p:cNvSpPr>
            <a:spLocks noGrp="1" noChangeArrowheads="1"/>
          </p:cNvSpPr>
          <p:nvPr>
            <p:ph type="dt" sz="half" idx="2"/>
          </p:nvPr>
        </p:nvSpPr>
        <p:spPr bwMode="auto">
          <a:xfrm>
            <a:off x="838200" y="6245225"/>
            <a:ext cx="19018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effectLst>
                  <a:outerShdw blurRad="38100" dist="38100" dir="2700000" algn="tl">
                    <a:srgbClr val="FFFFFF"/>
                  </a:outerShdw>
                </a:effectLst>
              </a:defRPr>
            </a:lvl1pPr>
          </a:lstStyle>
          <a:p>
            <a:pPr>
              <a:defRPr/>
            </a:pPr>
            <a:endParaRPr lang="en-US"/>
          </a:p>
        </p:txBody>
      </p:sp>
      <p:sp>
        <p:nvSpPr>
          <p:cNvPr id="38924" name="Rectangle 12"/>
          <p:cNvSpPr>
            <a:spLocks noGrp="1" noChangeArrowheads="1"/>
          </p:cNvSpPr>
          <p:nvPr>
            <p:ph type="ftr" sz="quarter" idx="3"/>
          </p:nvPr>
        </p:nvSpPr>
        <p:spPr bwMode="auto">
          <a:xfrm>
            <a:off x="34290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effectLst>
                  <a:outerShdw blurRad="38100" dist="38100" dir="2700000" algn="tl">
                    <a:srgbClr val="FFFFFF"/>
                  </a:outerShdw>
                </a:effectLst>
              </a:defRPr>
            </a:lvl1pPr>
          </a:lstStyle>
          <a:p>
            <a:pPr>
              <a:defRPr/>
            </a:pPr>
            <a:r>
              <a:rPr lang="en-US"/>
              <a:t>Leadership LSBA </a:t>
            </a:r>
          </a:p>
        </p:txBody>
      </p:sp>
      <p:sp>
        <p:nvSpPr>
          <p:cNvPr id="38925" name="Rectangle 13"/>
          <p:cNvSpPr>
            <a:spLocks noGrp="1" noChangeArrowheads="1"/>
          </p:cNvSpPr>
          <p:nvPr>
            <p:ph type="sldNum" sz="quarter" idx="4"/>
          </p:nvPr>
        </p:nvSpPr>
        <p:spPr bwMode="auto">
          <a:xfrm>
            <a:off x="6937375" y="6245225"/>
            <a:ext cx="19018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effectLst>
                  <a:outerShdw blurRad="38100" dist="38100" dir="2700000" algn="tl">
                    <a:srgbClr val="FFFFFF"/>
                  </a:outerShdw>
                </a:effectLst>
              </a:defRPr>
            </a:lvl1pPr>
          </a:lstStyle>
          <a:p>
            <a:pPr>
              <a:defRPr/>
            </a:pPr>
            <a:fld id="{CEED733A-ABF2-4367-9EF2-A8C76EACB2A7}" type="slidenum">
              <a:rPr lang="en-US"/>
              <a:pPr>
                <a:defRPr/>
              </a:pPr>
              <a:t>‹#›</a:t>
            </a:fld>
            <a:endParaRPr lang="en-US"/>
          </a:p>
        </p:txBody>
      </p:sp>
      <p:pic>
        <p:nvPicPr>
          <p:cNvPr id="2054" name="Picture 3" descr="LSBA Logo 4-c_R.tif"/>
          <p:cNvPicPr>
            <a:picLocks noChangeAspect="1"/>
          </p:cNvPicPr>
          <p:nvPr/>
        </p:nvPicPr>
        <p:blipFill>
          <a:blip r:embed="rId17" cstate="print"/>
          <a:srcRect/>
          <a:stretch>
            <a:fillRect/>
          </a:stretch>
        </p:blipFill>
        <p:spPr bwMode="auto">
          <a:xfrm>
            <a:off x="7315200" y="4724400"/>
            <a:ext cx="1196975" cy="16383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58" r:id="rId1"/>
    <p:sldLayoutId id="2147483730" r:id="rId2"/>
    <p:sldLayoutId id="2147483729" r:id="rId3"/>
    <p:sldLayoutId id="2147483728" r:id="rId4"/>
    <p:sldLayoutId id="2147483727" r:id="rId5"/>
    <p:sldLayoutId id="2147483726" r:id="rId6"/>
    <p:sldLayoutId id="2147483725" r:id="rId7"/>
    <p:sldLayoutId id="2147483724" r:id="rId8"/>
    <p:sldLayoutId id="2147483723" r:id="rId9"/>
    <p:sldLayoutId id="2147483722" r:id="rId10"/>
    <p:sldLayoutId id="2147483721" r:id="rId11"/>
    <p:sldLayoutId id="2147483720" r:id="rId12"/>
    <p:sldLayoutId id="2147483719" r:id="rId13"/>
    <p:sldLayoutId id="2147483718" r:id="rId14"/>
    <p:sldLayoutId id="2147483717" r:id="rId15"/>
  </p:sldLayoutIdLst>
  <p:hf sldNum="0" hdr="0" dt="0"/>
  <p:txStyles>
    <p:titleStyle>
      <a:lvl1pPr algn="l" rtl="0" fontAlgn="base">
        <a:spcBef>
          <a:spcPct val="0"/>
        </a:spcBef>
        <a:spcAft>
          <a:spcPct val="0"/>
        </a:spcAft>
        <a:defRPr sz="4400" b="1">
          <a:solidFill>
            <a:schemeClr val="tx2"/>
          </a:solidFill>
          <a:effectLst>
            <a:outerShdw blurRad="38100" dist="38100" dir="2700000" algn="tl">
              <a:srgbClr val="FFFFFF"/>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FFFFFF"/>
            </a:outerShdw>
          </a:effectLst>
          <a:latin typeface="Arial Black" pitchFamily="34" charset="0"/>
        </a:defRPr>
      </a:lvl2pPr>
      <a:lvl3pPr algn="l" rtl="0" fontAlgn="base">
        <a:spcBef>
          <a:spcPct val="0"/>
        </a:spcBef>
        <a:spcAft>
          <a:spcPct val="0"/>
        </a:spcAft>
        <a:defRPr sz="4400" b="1">
          <a:solidFill>
            <a:schemeClr val="tx2"/>
          </a:solidFill>
          <a:effectLst>
            <a:outerShdw blurRad="38100" dist="38100" dir="2700000" algn="tl">
              <a:srgbClr val="FFFFFF"/>
            </a:outerShdw>
          </a:effectLst>
          <a:latin typeface="Arial Black" pitchFamily="34" charset="0"/>
        </a:defRPr>
      </a:lvl3pPr>
      <a:lvl4pPr algn="l" rtl="0" fontAlgn="base">
        <a:spcBef>
          <a:spcPct val="0"/>
        </a:spcBef>
        <a:spcAft>
          <a:spcPct val="0"/>
        </a:spcAft>
        <a:defRPr sz="4400" b="1">
          <a:solidFill>
            <a:schemeClr val="tx2"/>
          </a:solidFill>
          <a:effectLst>
            <a:outerShdw blurRad="38100" dist="38100" dir="2700000" algn="tl">
              <a:srgbClr val="FFFFFF"/>
            </a:outerShdw>
          </a:effectLst>
          <a:latin typeface="Arial Black" pitchFamily="34" charset="0"/>
        </a:defRPr>
      </a:lvl4pPr>
      <a:lvl5pPr algn="l" rtl="0" fontAlgn="base">
        <a:spcBef>
          <a:spcPct val="0"/>
        </a:spcBef>
        <a:spcAft>
          <a:spcPct val="0"/>
        </a:spcAft>
        <a:defRPr sz="4400" b="1">
          <a:solidFill>
            <a:schemeClr val="tx2"/>
          </a:solidFill>
          <a:effectLst>
            <a:outerShdw blurRad="38100" dist="38100" dir="2700000" algn="tl">
              <a:srgbClr val="FFFFFF"/>
            </a:outerShdw>
          </a:effectLst>
          <a:latin typeface="Arial Black" pitchFamily="34" charset="0"/>
        </a:defRPr>
      </a:lvl5pPr>
      <a:lvl6pPr marL="457200" algn="l" rtl="0" eaLnBrk="1" fontAlgn="base" hangingPunct="1">
        <a:spcBef>
          <a:spcPct val="0"/>
        </a:spcBef>
        <a:spcAft>
          <a:spcPct val="0"/>
        </a:spcAft>
        <a:defRPr sz="4400" b="1">
          <a:solidFill>
            <a:schemeClr val="tx2"/>
          </a:solidFill>
          <a:effectLst>
            <a:outerShdw blurRad="38100" dist="38100" dir="2700000" algn="tl">
              <a:srgbClr val="FFFFFF"/>
            </a:outerShdw>
          </a:effectLst>
          <a:latin typeface="Arial Black" pitchFamily="34" charset="0"/>
        </a:defRPr>
      </a:lvl6pPr>
      <a:lvl7pPr marL="914400" algn="l" rtl="0" eaLnBrk="1" fontAlgn="base" hangingPunct="1">
        <a:spcBef>
          <a:spcPct val="0"/>
        </a:spcBef>
        <a:spcAft>
          <a:spcPct val="0"/>
        </a:spcAft>
        <a:defRPr sz="4400" b="1">
          <a:solidFill>
            <a:schemeClr val="tx2"/>
          </a:solidFill>
          <a:effectLst>
            <a:outerShdw blurRad="38100" dist="38100" dir="2700000" algn="tl">
              <a:srgbClr val="FFFFFF"/>
            </a:outerShdw>
          </a:effectLst>
          <a:latin typeface="Arial Black" pitchFamily="34" charset="0"/>
        </a:defRPr>
      </a:lvl7pPr>
      <a:lvl8pPr marL="1371600" algn="l" rtl="0" eaLnBrk="1" fontAlgn="base" hangingPunct="1">
        <a:spcBef>
          <a:spcPct val="0"/>
        </a:spcBef>
        <a:spcAft>
          <a:spcPct val="0"/>
        </a:spcAft>
        <a:defRPr sz="4400" b="1">
          <a:solidFill>
            <a:schemeClr val="tx2"/>
          </a:solidFill>
          <a:effectLst>
            <a:outerShdw blurRad="38100" dist="38100" dir="2700000" algn="tl">
              <a:srgbClr val="FFFFFF"/>
            </a:outerShdw>
          </a:effectLst>
          <a:latin typeface="Arial Black" pitchFamily="34" charset="0"/>
        </a:defRPr>
      </a:lvl8pPr>
      <a:lvl9pPr marL="1828800" algn="l" rtl="0" eaLnBrk="1" fontAlgn="base" hangingPunct="1">
        <a:spcBef>
          <a:spcPct val="0"/>
        </a:spcBef>
        <a:spcAft>
          <a:spcPct val="0"/>
        </a:spcAft>
        <a:defRPr sz="4400" b="1">
          <a:solidFill>
            <a:schemeClr val="tx2"/>
          </a:solidFill>
          <a:effectLst>
            <a:outerShdw blurRad="38100" dist="38100" dir="2700000" algn="tl">
              <a:srgbClr val="FFFFFF"/>
            </a:outerShdw>
          </a:effectLst>
          <a:latin typeface="Arial Black" pitchFamily="34" charset="0"/>
        </a:defRPr>
      </a:lvl9pPr>
    </p:titleStyle>
    <p:bodyStyle>
      <a:lvl1pPr marL="342900" indent="-342900" algn="l" rtl="0" fontAlgn="base">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FFFFFF"/>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FFFFFF"/>
            </a:outerShdw>
          </a:effectLst>
          <a:latin typeface="+mn-lt"/>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FFFFFF"/>
            </a:outerShdw>
          </a:effectLst>
          <a:latin typeface="+mn-lt"/>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FFFFFF"/>
            </a:outerShdw>
          </a:effectLst>
          <a:latin typeface="+mn-lt"/>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FFFFFF"/>
            </a:outerShdw>
          </a:effectLst>
          <a:latin typeface="+mn-lt"/>
        </a:defRPr>
      </a:lvl5pPr>
      <a:lvl6pPr marL="2514600" indent="-228600" algn="l" rtl="0" eaLnBrk="1" fontAlgn="base" hangingPunct="1">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FFFFFF"/>
            </a:outerShdw>
          </a:effectLst>
          <a:latin typeface="+mn-lt"/>
        </a:defRPr>
      </a:lvl6pPr>
      <a:lvl7pPr marL="2971800" indent="-228600" algn="l" rtl="0" eaLnBrk="1" fontAlgn="base" hangingPunct="1">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FFFFFF"/>
            </a:outerShdw>
          </a:effectLst>
          <a:latin typeface="+mn-lt"/>
        </a:defRPr>
      </a:lvl7pPr>
      <a:lvl8pPr marL="3429000" indent="-228600" algn="l" rtl="0" eaLnBrk="1" fontAlgn="base" hangingPunct="1">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FFFFFF"/>
            </a:outerShdw>
          </a:effectLst>
          <a:latin typeface="+mn-lt"/>
        </a:defRPr>
      </a:lvl8pPr>
      <a:lvl9pPr marL="3886200" indent="-228600" algn="l" rtl="0" eaLnBrk="1" fontAlgn="base" hangingPunct="1">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FFFFFF"/>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9934EDB3-1C34-4300-8FC3-9FB1F78FF15F}"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742" r:id="rId1"/>
    <p:sldLayoutId id="2147483741" r:id="rId2"/>
    <p:sldLayoutId id="2147483740" r:id="rId3"/>
    <p:sldLayoutId id="2147483739" r:id="rId4"/>
    <p:sldLayoutId id="2147483738" r:id="rId5"/>
    <p:sldLayoutId id="2147483737" r:id="rId6"/>
    <p:sldLayoutId id="2147483736" r:id="rId7"/>
    <p:sldLayoutId id="2147483735" r:id="rId8"/>
    <p:sldLayoutId id="2147483734" r:id="rId9"/>
    <p:sldLayoutId id="2147483733" r:id="rId10"/>
    <p:sldLayoutId id="2147483732" r:id="rId11"/>
    <p:sldLayoutId id="2147483731" r:id="rId12"/>
  </p:sldLayoutIdLst>
  <p:timing>
    <p:tnLst>
      <p:par>
        <p:cTn id="1" dur="indefinite" restart="never" nodeType="tmRoot"/>
      </p:par>
    </p:tn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Powerpoint_option_6.jpg"/>
          <p:cNvPicPr>
            <a:picLocks noChangeAspect="1"/>
          </p:cNvPicPr>
          <p:nvPr/>
        </p:nvPicPr>
        <p:blipFill>
          <a:blip r:embed="rId15"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1905000" y="274638"/>
            <a:ext cx="67818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905000" y="1600200"/>
            <a:ext cx="6781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905000" y="6356350"/>
            <a:ext cx="11430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FC6ACB-D8A2-4793-918B-B4ECF3B934A6}" type="datetimeFigureOut">
              <a:rPr lang="en-US" smtClean="0"/>
              <a:pPr/>
              <a:t>3/5/2012</a:t>
            </a:fld>
            <a:endParaRPr lang="en-US"/>
          </a:p>
        </p:txBody>
      </p:sp>
      <p:sp>
        <p:nvSpPr>
          <p:cNvPr id="5" name="Footer Placeholder 4"/>
          <p:cNvSpPr>
            <a:spLocks noGrp="1"/>
          </p:cNvSpPr>
          <p:nvPr>
            <p:ph type="ftr" sz="quarter" idx="3"/>
          </p:nvPr>
        </p:nvSpPr>
        <p:spPr>
          <a:xfrm>
            <a:off x="3124200" y="6356350"/>
            <a:ext cx="3352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F918E3-7115-458C-8010-7D9F694C6FA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787"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0.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0.xml"/></Relationships>
</file>

<file path=ppt/slides/_rels/slide23.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4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1.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40.xml"/></Relationships>
</file>

<file path=ppt/slides/_rels/slide3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0.xml"/></Relationships>
</file>

<file path=ppt/slides/_rels/slide3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1295400" y="381000"/>
            <a:ext cx="7848600" cy="4648200"/>
          </a:xfrm>
        </p:spPr>
        <p:txBody>
          <a:bodyPr>
            <a:normAutofit fontScale="90000"/>
            <a:scene3d>
              <a:camera prst="obliqueTopRight"/>
              <a:lightRig rig="threePt" dir="t"/>
            </a:scene3d>
          </a:bodyPr>
          <a:lstStyle/>
          <a:p>
            <a:r>
              <a:rPr lang="en-US" b="1" dirty="0" smtClean="0">
                <a:ln w="18000">
                  <a:solidFill>
                    <a:schemeClr val="accent2">
                      <a:satMod val="140000"/>
                    </a:schemeClr>
                  </a:solidFill>
                  <a:prstDash val="solid"/>
                  <a:miter lim="800000"/>
                </a:ln>
                <a:solidFill>
                  <a:schemeClr val="accent5">
                    <a:lumMod val="20000"/>
                    <a:lumOff val="80000"/>
                  </a:schemeClr>
                </a:solidFill>
                <a:effectLst>
                  <a:outerShdw blurRad="25500" dist="23000" dir="7020000" algn="tl">
                    <a:srgbClr val="000000">
                      <a:alpha val="50000"/>
                    </a:srgbClr>
                  </a:outerShdw>
                </a:effectLst>
                <a:latin typeface="Castellar" pitchFamily="18" charset="0"/>
              </a:rPr>
              <a:t/>
            </a:r>
            <a:br>
              <a:rPr lang="en-US" b="1" dirty="0" smtClean="0">
                <a:ln w="18000">
                  <a:solidFill>
                    <a:schemeClr val="accent2">
                      <a:satMod val="140000"/>
                    </a:schemeClr>
                  </a:solidFill>
                  <a:prstDash val="solid"/>
                  <a:miter lim="800000"/>
                </a:ln>
                <a:solidFill>
                  <a:schemeClr val="accent5">
                    <a:lumMod val="20000"/>
                    <a:lumOff val="80000"/>
                  </a:schemeClr>
                </a:solidFill>
                <a:effectLst>
                  <a:outerShdw blurRad="25500" dist="23000" dir="7020000" algn="tl">
                    <a:srgbClr val="000000">
                      <a:alpha val="50000"/>
                    </a:srgbClr>
                  </a:outerShdw>
                </a:effectLst>
                <a:latin typeface="Castellar" pitchFamily="18" charset="0"/>
              </a:rPr>
            </a:br>
            <a:r>
              <a:rPr lang="en-US" b="1" dirty="0" smtClean="0">
                <a:ln w="900" cmpd="sng">
                  <a:solidFill>
                    <a:schemeClr val="accent1">
                      <a:satMod val="190000"/>
                      <a:alpha val="55000"/>
                    </a:schemeClr>
                  </a:solidFill>
                  <a:prstDash val="solid"/>
                </a:ln>
                <a:noFill/>
                <a:effectLst>
                  <a:innerShdw blurRad="101600" dist="76200" dir="5400000">
                    <a:schemeClr val="accent1">
                      <a:satMod val="190000"/>
                      <a:tint val="100000"/>
                      <a:alpha val="74000"/>
                    </a:schemeClr>
                  </a:innerShdw>
                </a:effectLst>
                <a:latin typeface="Times New Roman" pitchFamily="18" charset="0"/>
                <a:cs typeface="Times New Roman" pitchFamily="18" charset="0"/>
              </a:rPr>
              <a:t/>
            </a:r>
            <a:br>
              <a:rPr lang="en-US" b="1" dirty="0" smtClean="0">
                <a:ln w="900" cmpd="sng">
                  <a:solidFill>
                    <a:schemeClr val="accent1">
                      <a:satMod val="190000"/>
                      <a:alpha val="55000"/>
                    </a:schemeClr>
                  </a:solidFill>
                  <a:prstDash val="solid"/>
                </a:ln>
                <a:noFill/>
                <a:effectLst>
                  <a:innerShdw blurRad="101600" dist="76200" dir="5400000">
                    <a:schemeClr val="accent1">
                      <a:satMod val="190000"/>
                      <a:tint val="100000"/>
                      <a:alpha val="74000"/>
                    </a:schemeClr>
                  </a:innerShdw>
                </a:effectLst>
                <a:latin typeface="Times New Roman" pitchFamily="18" charset="0"/>
                <a:cs typeface="Times New Roman" pitchFamily="18" charset="0"/>
              </a:rPr>
            </a:br>
            <a:r>
              <a:rPr lang="en-US" sz="4900" b="1" dirty="0" smtClean="0">
                <a:ln w="900" cmpd="sng">
                  <a:noFill/>
                  <a:prstDash val="solid"/>
                </a:ln>
                <a:solidFill>
                  <a:schemeClr val="accent5">
                    <a:lumMod val="75000"/>
                  </a:schemeClr>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(Insert Organization Name) </a:t>
            </a:r>
            <a:br>
              <a:rPr lang="en-US" sz="4900" b="1" dirty="0" smtClean="0">
                <a:ln w="900" cmpd="sng">
                  <a:noFill/>
                  <a:prstDash val="solid"/>
                </a:ln>
                <a:solidFill>
                  <a:schemeClr val="accent5">
                    <a:lumMod val="75000"/>
                  </a:schemeClr>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br>
            <a:r>
              <a:rPr lang="en-US" sz="4900" b="1" dirty="0" smtClean="0">
                <a:ln w="900" cmpd="sng">
                  <a:noFill/>
                  <a:prstDash val="solid"/>
                </a:ln>
                <a:solidFill>
                  <a:schemeClr val="accent5">
                    <a:lumMod val="75000"/>
                  </a:schemeClr>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 Wants </a:t>
            </a:r>
            <a:r>
              <a:rPr lang="en-US" sz="4900" b="1" dirty="0" smtClean="0">
                <a:ln w="900" cmpd="sng">
                  <a:noFill/>
                  <a:prstDash val="solid"/>
                </a:ln>
                <a:solidFill>
                  <a:schemeClr val="accent5">
                    <a:lumMod val="75000"/>
                  </a:schemeClr>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YOU! </a:t>
            </a:r>
            <a:br>
              <a:rPr lang="en-US" sz="4900" b="1" dirty="0" smtClean="0">
                <a:ln w="900" cmpd="sng">
                  <a:noFill/>
                  <a:prstDash val="solid"/>
                </a:ln>
                <a:solidFill>
                  <a:schemeClr val="accent5">
                    <a:lumMod val="75000"/>
                  </a:schemeClr>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br>
            <a:r>
              <a:rPr lang="en-US" sz="4900" b="1" dirty="0" smtClean="0">
                <a:ln w="900" cmpd="sng">
                  <a:noFill/>
                  <a:prstDash val="solid"/>
                </a:ln>
                <a:solidFill>
                  <a:schemeClr val="accent5">
                    <a:lumMod val="75000"/>
                  </a:schemeClr>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(to do Pro Bono Work)</a:t>
            </a:r>
            <a:br>
              <a:rPr lang="en-US" sz="4900" b="1" dirty="0" smtClean="0">
                <a:ln w="900" cmpd="sng">
                  <a:noFill/>
                  <a:prstDash val="solid"/>
                </a:ln>
                <a:solidFill>
                  <a:schemeClr val="accent5">
                    <a:lumMod val="75000"/>
                  </a:schemeClr>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br>
            <a:r>
              <a:rPr lang="en-US" sz="4900" b="1" dirty="0" smtClean="0">
                <a:ln w="900" cmpd="sng">
                  <a:noFill/>
                  <a:prstDash val="solid"/>
                </a:ln>
                <a:solidFill>
                  <a:schemeClr val="accent5">
                    <a:lumMod val="75000"/>
                  </a:schemeClr>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Speaker</a:t>
            </a:r>
            <a:br>
              <a:rPr lang="en-US" sz="4900" b="1" dirty="0" smtClean="0">
                <a:ln w="900" cmpd="sng">
                  <a:noFill/>
                  <a:prstDash val="solid"/>
                </a:ln>
                <a:solidFill>
                  <a:schemeClr val="accent5">
                    <a:lumMod val="75000"/>
                  </a:schemeClr>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br>
            <a:r>
              <a:rPr lang="en-US" sz="4900" b="1" dirty="0" smtClean="0">
                <a:ln w="900" cmpd="sng">
                  <a:noFill/>
                  <a:prstDash val="solid"/>
                </a:ln>
                <a:solidFill>
                  <a:schemeClr val="accent5">
                    <a:lumMod val="75000"/>
                  </a:schemeClr>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Location</a:t>
            </a:r>
            <a:br>
              <a:rPr lang="en-US" sz="4900" b="1" dirty="0" smtClean="0">
                <a:ln w="900" cmpd="sng">
                  <a:noFill/>
                  <a:prstDash val="solid"/>
                </a:ln>
                <a:solidFill>
                  <a:schemeClr val="accent5">
                    <a:lumMod val="75000"/>
                  </a:schemeClr>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br>
            <a:r>
              <a:rPr lang="en-US" sz="4900" b="1" dirty="0" smtClean="0">
                <a:ln w="900" cmpd="sng">
                  <a:noFill/>
                  <a:prstDash val="solid"/>
                </a:ln>
                <a:solidFill>
                  <a:schemeClr val="accent5">
                    <a:lumMod val="75000"/>
                  </a:schemeClr>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Date</a:t>
            </a:r>
            <a:r>
              <a:rPr lang="en-US" sz="4900" b="1" dirty="0" smtClean="0">
                <a:ln w="900" cmpd="sng">
                  <a:solidFill>
                    <a:schemeClr val="accent1">
                      <a:satMod val="190000"/>
                      <a:alpha val="55000"/>
                    </a:schemeClr>
                  </a:solidFill>
                  <a:prstDash val="solid"/>
                </a:ln>
                <a:noFill/>
                <a:effectLst>
                  <a:innerShdw blurRad="101600" dist="76200" dir="5400000">
                    <a:schemeClr val="accent1">
                      <a:satMod val="190000"/>
                      <a:tint val="100000"/>
                      <a:alpha val="74000"/>
                    </a:schemeClr>
                  </a:innerShdw>
                </a:effectLst>
                <a:latin typeface="Castellar" pitchFamily="18" charset="0"/>
              </a:rPr>
              <a:t/>
            </a:r>
            <a:br>
              <a:rPr lang="en-US" sz="4900" b="1" dirty="0" smtClean="0">
                <a:ln w="900" cmpd="sng">
                  <a:solidFill>
                    <a:schemeClr val="accent1">
                      <a:satMod val="190000"/>
                      <a:alpha val="55000"/>
                    </a:schemeClr>
                  </a:solidFill>
                  <a:prstDash val="solid"/>
                </a:ln>
                <a:noFill/>
                <a:effectLst>
                  <a:innerShdw blurRad="101600" dist="76200" dir="5400000">
                    <a:schemeClr val="accent1">
                      <a:satMod val="190000"/>
                      <a:tint val="100000"/>
                      <a:alpha val="74000"/>
                    </a:schemeClr>
                  </a:innerShdw>
                </a:effectLst>
                <a:latin typeface="Castellar" pitchFamily="18" charset="0"/>
              </a:rPr>
            </a:br>
            <a:r>
              <a:rPr lang="en-US" sz="4900" dirty="0" smtClean="0">
                <a:solidFill>
                  <a:schemeClr val="accent5">
                    <a:lumMod val="20000"/>
                    <a:lumOff val="80000"/>
                  </a:schemeClr>
                </a:solidFill>
              </a:rPr>
              <a:t/>
            </a:r>
            <a:br>
              <a:rPr lang="en-US" sz="4900" dirty="0" smtClean="0">
                <a:solidFill>
                  <a:schemeClr val="accent5">
                    <a:lumMod val="20000"/>
                    <a:lumOff val="80000"/>
                  </a:schemeClr>
                </a:solidFill>
              </a:rPr>
            </a:br>
            <a:endParaRPr lang="en-US" sz="4900" dirty="0">
              <a:solidFill>
                <a:schemeClr val="accent5">
                  <a:lumMod val="20000"/>
                  <a:lumOff val="80000"/>
                </a:schemeClr>
              </a:solidFill>
            </a:endParaRPr>
          </a:p>
        </p:txBody>
      </p:sp>
      <p:sp>
        <p:nvSpPr>
          <p:cNvPr id="5" name="Subtitle 2"/>
          <p:cNvSpPr>
            <a:spLocks noGrp="1"/>
          </p:cNvSpPr>
          <p:nvPr>
            <p:ph type="subTitle" idx="1"/>
          </p:nvPr>
        </p:nvSpPr>
        <p:spPr>
          <a:xfrm>
            <a:off x="1828800" y="5562600"/>
            <a:ext cx="7162800" cy="914400"/>
          </a:xfrm>
        </p:spPr>
        <p:txBody>
          <a:bodyPr>
            <a:normAutofit/>
          </a:bodyPr>
          <a:lstStyle/>
          <a:p>
            <a:r>
              <a:rPr lang="en-US" sz="2400" b="1" dirty="0" smtClean="0">
                <a:solidFill>
                  <a:schemeClr val="accent5">
                    <a:lumMod val="75000"/>
                  </a:schemeClr>
                </a:solidFill>
                <a:latin typeface="Times New Roman" pitchFamily="18" charset="0"/>
                <a:cs typeface="Times New Roman" pitchFamily="18" charset="0"/>
              </a:rPr>
              <a:t>Developed by the </a:t>
            </a:r>
          </a:p>
          <a:p>
            <a:r>
              <a:rPr lang="en-US" sz="2400" b="1" dirty="0" smtClean="0">
                <a:solidFill>
                  <a:schemeClr val="accent5">
                    <a:lumMod val="75000"/>
                  </a:schemeClr>
                </a:solidFill>
                <a:latin typeface="Times New Roman" pitchFamily="18" charset="0"/>
                <a:cs typeface="Times New Roman" pitchFamily="18" charset="0"/>
              </a:rPr>
              <a:t>2010-2011 LSBA Leadership Class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457200"/>
            <a:ext cx="7010400" cy="1143000"/>
          </a:xfrm>
        </p:spPr>
        <p:txBody>
          <a:bodyPr>
            <a:noAutofit/>
          </a:bodyPr>
          <a:lstStyle/>
          <a:p>
            <a:r>
              <a:rPr lang="en-US" sz="3200" dirty="0" smtClean="0">
                <a:solidFill>
                  <a:schemeClr val="accent5">
                    <a:lumMod val="75000"/>
                  </a:schemeClr>
                </a:solidFill>
                <a:latin typeface="Times New Roman" pitchFamily="18" charset="0"/>
                <a:cs typeface="Times New Roman" pitchFamily="18" charset="0"/>
              </a:rPr>
              <a:t>THE EVOLUTION OF THE CURRENT RULE: the Old School 70’s</a:t>
            </a:r>
            <a:endParaRPr lang="en-US" sz="3200" dirty="0">
              <a:solidFill>
                <a:schemeClr val="accent5">
                  <a:lumMod val="75000"/>
                </a:schemeClr>
              </a:solidFill>
              <a:latin typeface="Times New Roman" pitchFamily="18" charset="0"/>
              <a:cs typeface="Times New Roman" pitchFamily="18" charset="0"/>
            </a:endParaRPr>
          </a:p>
        </p:txBody>
      </p:sp>
      <p:sp>
        <p:nvSpPr>
          <p:cNvPr id="3" name="Content Placeholder 2"/>
          <p:cNvSpPr>
            <a:spLocks noGrp="1"/>
          </p:cNvSpPr>
          <p:nvPr>
            <p:ph idx="1"/>
          </p:nvPr>
        </p:nvSpPr>
        <p:spPr>
          <a:xfrm>
            <a:off x="1905000" y="1752600"/>
            <a:ext cx="6781800" cy="3306763"/>
          </a:xfrm>
        </p:spPr>
        <p:txBody>
          <a:bodyPr/>
          <a:lstStyle/>
          <a:p>
            <a:pPr>
              <a:buNone/>
            </a:pPr>
            <a:r>
              <a:rPr lang="en-US" dirty="0" smtClean="0">
                <a:solidFill>
                  <a:schemeClr val="accent5">
                    <a:lumMod val="75000"/>
                  </a:schemeClr>
                </a:solidFill>
                <a:latin typeface="Times New Roman" pitchFamily="18" charset="0"/>
                <a:cs typeface="Times New Roman" pitchFamily="18" charset="0"/>
              </a:rPr>
              <a:t>In the 1970 version of the Code of </a:t>
            </a:r>
          </a:p>
          <a:p>
            <a:pPr>
              <a:buNone/>
            </a:pPr>
            <a:r>
              <a:rPr lang="en-US" dirty="0" smtClean="0">
                <a:solidFill>
                  <a:schemeClr val="accent5">
                    <a:lumMod val="75000"/>
                  </a:schemeClr>
                </a:solidFill>
                <a:latin typeface="Times New Roman" pitchFamily="18" charset="0"/>
                <a:cs typeface="Times New Roman" pitchFamily="18" charset="0"/>
              </a:rPr>
              <a:t>Professional Responsibility, 9 </a:t>
            </a:r>
            <a:r>
              <a:rPr lang="en-US" b="1" dirty="0" smtClean="0">
                <a:solidFill>
                  <a:schemeClr val="accent5">
                    <a:lumMod val="75000"/>
                  </a:schemeClr>
                </a:solidFill>
                <a:latin typeface="Times New Roman" pitchFamily="18" charset="0"/>
                <a:cs typeface="Times New Roman" pitchFamily="18" charset="0"/>
              </a:rPr>
              <a:t>Canons</a:t>
            </a:r>
            <a:r>
              <a:rPr lang="en-US" dirty="0" smtClean="0">
                <a:solidFill>
                  <a:schemeClr val="accent5">
                    <a:lumMod val="75000"/>
                  </a:schemeClr>
                </a:solidFill>
                <a:latin typeface="Times New Roman" pitchFamily="18" charset="0"/>
                <a:cs typeface="Times New Roman" pitchFamily="18" charset="0"/>
              </a:rPr>
              <a:t> </a:t>
            </a:r>
          </a:p>
          <a:p>
            <a:pPr>
              <a:buNone/>
            </a:pPr>
            <a:r>
              <a:rPr lang="en-US" dirty="0" smtClean="0">
                <a:solidFill>
                  <a:schemeClr val="accent5">
                    <a:lumMod val="75000"/>
                  </a:schemeClr>
                </a:solidFill>
                <a:latin typeface="Times New Roman" pitchFamily="18" charset="0"/>
                <a:cs typeface="Times New Roman" pitchFamily="18" charset="0"/>
              </a:rPr>
              <a:t>accompanied by separate provisions </a:t>
            </a:r>
          </a:p>
          <a:p>
            <a:pPr>
              <a:buNone/>
            </a:pPr>
            <a:r>
              <a:rPr lang="en-US" dirty="0" smtClean="0">
                <a:solidFill>
                  <a:schemeClr val="accent5">
                    <a:lumMod val="75000"/>
                  </a:schemeClr>
                </a:solidFill>
                <a:latin typeface="Times New Roman" pitchFamily="18" charset="0"/>
                <a:cs typeface="Times New Roman" pitchFamily="18" charset="0"/>
              </a:rPr>
              <a:t>denoted as </a:t>
            </a:r>
            <a:r>
              <a:rPr lang="en-US" b="1" dirty="0" smtClean="0">
                <a:solidFill>
                  <a:schemeClr val="accent5">
                    <a:lumMod val="75000"/>
                  </a:schemeClr>
                </a:solidFill>
                <a:latin typeface="Times New Roman" pitchFamily="18" charset="0"/>
                <a:cs typeface="Times New Roman" pitchFamily="18" charset="0"/>
              </a:rPr>
              <a:t>Ethical Considerations</a:t>
            </a:r>
            <a:r>
              <a:rPr lang="en-US" dirty="0" smtClean="0">
                <a:solidFill>
                  <a:schemeClr val="accent5">
                    <a:lumMod val="75000"/>
                  </a:schemeClr>
                </a:solidFill>
                <a:latin typeface="Times New Roman" pitchFamily="18" charset="0"/>
                <a:cs typeface="Times New Roman" pitchFamily="18" charset="0"/>
              </a:rPr>
              <a:t> and </a:t>
            </a:r>
          </a:p>
          <a:p>
            <a:pPr>
              <a:buNone/>
            </a:pPr>
            <a:r>
              <a:rPr lang="en-US" b="1" dirty="0" smtClean="0">
                <a:solidFill>
                  <a:schemeClr val="accent5">
                    <a:lumMod val="75000"/>
                  </a:schemeClr>
                </a:solidFill>
                <a:latin typeface="Times New Roman" pitchFamily="18" charset="0"/>
                <a:cs typeface="Times New Roman" pitchFamily="18" charset="0"/>
              </a:rPr>
              <a:t>Disciplinary Rules </a:t>
            </a:r>
            <a:r>
              <a:rPr lang="en-US" dirty="0" smtClean="0">
                <a:solidFill>
                  <a:schemeClr val="accent5">
                    <a:lumMod val="75000"/>
                  </a:schemeClr>
                </a:solidFill>
                <a:latin typeface="Times New Roman" pitchFamily="18" charset="0"/>
                <a:cs typeface="Times New Roman" pitchFamily="18" charset="0"/>
              </a:rPr>
              <a:t>were adopted.  </a:t>
            </a:r>
            <a:endParaRPr lang="en-US" dirty="0">
              <a:solidFill>
                <a:schemeClr val="accent5">
                  <a:lumMod val="75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74638"/>
            <a:ext cx="6934200" cy="1143000"/>
          </a:xfrm>
        </p:spPr>
        <p:txBody>
          <a:bodyPr>
            <a:noAutofit/>
          </a:bodyPr>
          <a:lstStyle/>
          <a:p>
            <a:r>
              <a:rPr lang="en-US" sz="3200" dirty="0" smtClean="0">
                <a:solidFill>
                  <a:schemeClr val="accent5">
                    <a:lumMod val="75000"/>
                  </a:schemeClr>
                </a:solidFill>
                <a:latin typeface="Times New Roman" pitchFamily="18" charset="0"/>
                <a:cs typeface="Times New Roman" pitchFamily="18" charset="0"/>
              </a:rPr>
              <a:t>THE EVOLUTION OF THE CURRENT RULE: the Old School 70’s</a:t>
            </a:r>
            <a:endParaRPr lang="en-US" sz="3200" dirty="0">
              <a:solidFill>
                <a:schemeClr val="accent5">
                  <a:lumMod val="75000"/>
                </a:schemeClr>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lnSpcReduction="10000"/>
          </a:bodyPr>
          <a:lstStyle/>
          <a:p>
            <a:pPr>
              <a:buNone/>
            </a:pPr>
            <a:r>
              <a:rPr lang="en-US" b="1" dirty="0" smtClean="0">
                <a:solidFill>
                  <a:schemeClr val="accent5">
                    <a:lumMod val="75000"/>
                  </a:schemeClr>
                </a:solidFill>
                <a:latin typeface="Times New Roman" pitchFamily="18" charset="0"/>
                <a:cs typeface="Times New Roman" pitchFamily="18" charset="0"/>
              </a:rPr>
              <a:t>Canon 2 </a:t>
            </a:r>
            <a:r>
              <a:rPr lang="en-US" dirty="0" smtClean="0">
                <a:solidFill>
                  <a:schemeClr val="accent5">
                    <a:lumMod val="75000"/>
                  </a:schemeClr>
                </a:solidFill>
                <a:latin typeface="Times New Roman" pitchFamily="18" charset="0"/>
                <a:cs typeface="Times New Roman" pitchFamily="18" charset="0"/>
              </a:rPr>
              <a:t>of the </a:t>
            </a:r>
            <a:r>
              <a:rPr lang="en-US" b="1" dirty="0" smtClean="0">
                <a:solidFill>
                  <a:schemeClr val="accent5">
                    <a:lumMod val="75000"/>
                  </a:schemeClr>
                </a:solidFill>
                <a:latin typeface="Times New Roman" pitchFamily="18" charset="0"/>
                <a:cs typeface="Times New Roman" pitchFamily="18" charset="0"/>
              </a:rPr>
              <a:t>1970 Code of</a:t>
            </a:r>
          </a:p>
          <a:p>
            <a:pPr>
              <a:buNone/>
            </a:pPr>
            <a:r>
              <a:rPr lang="en-US" b="1" dirty="0" smtClean="0">
                <a:solidFill>
                  <a:schemeClr val="accent5">
                    <a:lumMod val="75000"/>
                  </a:schemeClr>
                </a:solidFill>
                <a:latin typeface="Times New Roman" pitchFamily="18" charset="0"/>
                <a:cs typeface="Times New Roman" pitchFamily="18" charset="0"/>
              </a:rPr>
              <a:t>Professional Responsibility</a:t>
            </a:r>
            <a:r>
              <a:rPr lang="en-US" dirty="0" smtClean="0">
                <a:solidFill>
                  <a:schemeClr val="accent5">
                    <a:lumMod val="75000"/>
                  </a:schemeClr>
                </a:solidFill>
                <a:latin typeface="Times New Roman" pitchFamily="18" charset="0"/>
                <a:cs typeface="Times New Roman" pitchFamily="18" charset="0"/>
              </a:rPr>
              <a:t>  made a</a:t>
            </a:r>
          </a:p>
          <a:p>
            <a:pPr>
              <a:buNone/>
            </a:pPr>
            <a:r>
              <a:rPr lang="en-US" dirty="0" smtClean="0">
                <a:solidFill>
                  <a:schemeClr val="accent5">
                    <a:lumMod val="75000"/>
                  </a:schemeClr>
                </a:solidFill>
                <a:latin typeface="Times New Roman" pitchFamily="18" charset="0"/>
                <a:cs typeface="Times New Roman" pitchFamily="18" charset="0"/>
              </a:rPr>
              <a:t>change in the posture toward the legal </a:t>
            </a:r>
          </a:p>
          <a:p>
            <a:pPr>
              <a:buNone/>
            </a:pPr>
            <a:r>
              <a:rPr lang="en-US" dirty="0" smtClean="0">
                <a:solidFill>
                  <a:schemeClr val="accent5">
                    <a:lumMod val="75000"/>
                  </a:schemeClr>
                </a:solidFill>
                <a:latin typeface="Times New Roman" pitchFamily="18" charset="0"/>
                <a:cs typeface="Times New Roman" pitchFamily="18" charset="0"/>
              </a:rPr>
              <a:t>profession’s responsibility to make legal </a:t>
            </a:r>
          </a:p>
          <a:p>
            <a:pPr>
              <a:buNone/>
            </a:pPr>
            <a:r>
              <a:rPr lang="en-US" dirty="0" smtClean="0">
                <a:solidFill>
                  <a:schemeClr val="accent5">
                    <a:lumMod val="75000"/>
                  </a:schemeClr>
                </a:solidFill>
                <a:latin typeface="Times New Roman" pitchFamily="18" charset="0"/>
                <a:cs typeface="Times New Roman" pitchFamily="18" charset="0"/>
              </a:rPr>
              <a:t>services available to everyone.</a:t>
            </a:r>
          </a:p>
          <a:p>
            <a:pPr>
              <a:buNone/>
            </a:pPr>
            <a:endParaRPr lang="en-US" sz="1700" dirty="0" smtClean="0">
              <a:solidFill>
                <a:schemeClr val="accent5">
                  <a:lumMod val="75000"/>
                </a:schemeClr>
              </a:solidFill>
              <a:latin typeface="Times New Roman" pitchFamily="18" charset="0"/>
              <a:cs typeface="Times New Roman" pitchFamily="18" charset="0"/>
            </a:endParaRPr>
          </a:p>
          <a:p>
            <a:pPr>
              <a:buNone/>
            </a:pPr>
            <a:r>
              <a:rPr lang="en-US" b="1" u="sng" dirty="0" smtClean="0">
                <a:solidFill>
                  <a:schemeClr val="accent5">
                    <a:lumMod val="75000"/>
                  </a:schemeClr>
                </a:solidFill>
                <a:latin typeface="Times New Roman" pitchFamily="18" charset="0"/>
                <a:cs typeface="Times New Roman" pitchFamily="18" charset="0"/>
              </a:rPr>
              <a:t>Canon 2</a:t>
            </a:r>
            <a:r>
              <a:rPr lang="en-US" dirty="0" smtClean="0">
                <a:solidFill>
                  <a:schemeClr val="accent5">
                    <a:lumMod val="75000"/>
                  </a:schemeClr>
                </a:solidFill>
                <a:latin typeface="Times New Roman" pitchFamily="18" charset="0"/>
                <a:cs typeface="Times New Roman" pitchFamily="18" charset="0"/>
              </a:rPr>
              <a:t>- “A lawyer should assist the legal profession in fulfilling its duty to make legal counsel available.” </a:t>
            </a:r>
            <a:endParaRPr lang="en-US" dirty="0">
              <a:solidFill>
                <a:schemeClr val="accent5">
                  <a:lumMod val="75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74638"/>
            <a:ext cx="7010400" cy="1143000"/>
          </a:xfrm>
        </p:spPr>
        <p:txBody>
          <a:bodyPr>
            <a:normAutofit/>
          </a:bodyPr>
          <a:lstStyle/>
          <a:p>
            <a:r>
              <a:rPr lang="en-US" sz="3200" dirty="0" smtClean="0">
                <a:solidFill>
                  <a:schemeClr val="accent5">
                    <a:lumMod val="75000"/>
                  </a:schemeClr>
                </a:solidFill>
                <a:latin typeface="Baskerville Old Face" pitchFamily="18" charset="0"/>
              </a:rPr>
              <a:t>THE EVOLUTION OF THE CURRENT RULE: the Old School 70’s</a:t>
            </a:r>
            <a:endParaRPr lang="en-US" sz="3200" dirty="0">
              <a:solidFill>
                <a:schemeClr val="accent5">
                  <a:lumMod val="75000"/>
                </a:schemeClr>
              </a:solidFill>
            </a:endParaRPr>
          </a:p>
        </p:txBody>
      </p:sp>
      <p:sp>
        <p:nvSpPr>
          <p:cNvPr id="3" name="Content Placeholder 2"/>
          <p:cNvSpPr>
            <a:spLocks noGrp="1"/>
          </p:cNvSpPr>
          <p:nvPr>
            <p:ph idx="1"/>
          </p:nvPr>
        </p:nvSpPr>
        <p:spPr>
          <a:xfrm>
            <a:off x="1905000" y="1600201"/>
            <a:ext cx="6781800" cy="3733800"/>
          </a:xfrm>
        </p:spPr>
        <p:txBody>
          <a:bodyPr/>
          <a:lstStyle/>
          <a:p>
            <a:pPr>
              <a:buNone/>
            </a:pPr>
            <a:r>
              <a:rPr lang="en-US" b="1" dirty="0" smtClean="0">
                <a:solidFill>
                  <a:schemeClr val="accent5">
                    <a:lumMod val="75000"/>
                  </a:schemeClr>
                </a:solidFill>
                <a:latin typeface="Times New Roman" pitchFamily="18" charset="0"/>
                <a:cs typeface="Times New Roman" pitchFamily="18" charset="0"/>
              </a:rPr>
              <a:t>However, Canon 2</a:t>
            </a:r>
            <a:r>
              <a:rPr lang="en-US" dirty="0" smtClean="0">
                <a:solidFill>
                  <a:schemeClr val="accent5">
                    <a:lumMod val="75000"/>
                  </a:schemeClr>
                </a:solidFill>
                <a:latin typeface="Times New Roman" pitchFamily="18" charset="0"/>
                <a:cs typeface="Times New Roman" pitchFamily="18" charset="0"/>
              </a:rPr>
              <a:t> was accompanied</a:t>
            </a:r>
          </a:p>
          <a:p>
            <a:pPr>
              <a:buNone/>
            </a:pPr>
            <a:r>
              <a:rPr lang="en-US" dirty="0" smtClean="0">
                <a:solidFill>
                  <a:schemeClr val="accent5">
                    <a:lumMod val="75000"/>
                  </a:schemeClr>
                </a:solidFill>
                <a:latin typeface="Times New Roman" pitchFamily="18" charset="0"/>
                <a:cs typeface="Times New Roman" pitchFamily="18" charset="0"/>
              </a:rPr>
              <a:t>by 33 </a:t>
            </a:r>
            <a:r>
              <a:rPr lang="en-US" b="1" dirty="0" smtClean="0">
                <a:solidFill>
                  <a:schemeClr val="accent5">
                    <a:lumMod val="75000"/>
                  </a:schemeClr>
                </a:solidFill>
                <a:latin typeface="Times New Roman" pitchFamily="18" charset="0"/>
                <a:cs typeface="Times New Roman" pitchFamily="18" charset="0"/>
              </a:rPr>
              <a:t>Ethical Considerations</a:t>
            </a:r>
            <a:r>
              <a:rPr lang="en-US" dirty="0" smtClean="0">
                <a:solidFill>
                  <a:schemeClr val="accent5">
                    <a:lumMod val="75000"/>
                  </a:schemeClr>
                </a:solidFill>
                <a:latin typeface="Times New Roman" pitchFamily="18" charset="0"/>
                <a:cs typeface="Times New Roman" pitchFamily="18" charset="0"/>
              </a:rPr>
              <a:t> and 10 </a:t>
            </a:r>
          </a:p>
          <a:p>
            <a:pPr>
              <a:buNone/>
            </a:pPr>
            <a:r>
              <a:rPr lang="en-US" b="1" dirty="0" smtClean="0">
                <a:solidFill>
                  <a:schemeClr val="accent5">
                    <a:lumMod val="75000"/>
                  </a:schemeClr>
                </a:solidFill>
                <a:latin typeface="Times New Roman" pitchFamily="18" charset="0"/>
                <a:cs typeface="Times New Roman" pitchFamily="18" charset="0"/>
              </a:rPr>
              <a:t>Disciplinary Rules</a:t>
            </a:r>
            <a:r>
              <a:rPr lang="en-US" dirty="0" smtClean="0">
                <a:solidFill>
                  <a:schemeClr val="accent5">
                    <a:lumMod val="75000"/>
                  </a:schemeClr>
                </a:solidFill>
                <a:latin typeface="Times New Roman" pitchFamily="18" charset="0"/>
                <a:cs typeface="Times New Roman" pitchFamily="18" charset="0"/>
              </a:rPr>
              <a:t> which tempered the</a:t>
            </a:r>
          </a:p>
          <a:p>
            <a:pPr>
              <a:buNone/>
            </a:pPr>
            <a:r>
              <a:rPr lang="en-US" dirty="0" smtClean="0">
                <a:solidFill>
                  <a:schemeClr val="accent5">
                    <a:lumMod val="75000"/>
                  </a:schemeClr>
                </a:solidFill>
                <a:latin typeface="Times New Roman" pitchFamily="18" charset="0"/>
                <a:cs typeface="Times New Roman" pitchFamily="18" charset="0"/>
              </a:rPr>
              <a:t> impact of Canon 2 and the delivery of</a:t>
            </a:r>
          </a:p>
          <a:p>
            <a:pPr>
              <a:buNone/>
            </a:pPr>
            <a:r>
              <a:rPr lang="en-US" dirty="0" smtClean="0">
                <a:solidFill>
                  <a:schemeClr val="accent5">
                    <a:lumMod val="75000"/>
                  </a:schemeClr>
                </a:solidFill>
                <a:latin typeface="Times New Roman" pitchFamily="18" charset="0"/>
                <a:cs typeface="Times New Roman" pitchFamily="18" charset="0"/>
              </a:rPr>
              <a:t> Pro Bono services by the members of </a:t>
            </a:r>
          </a:p>
          <a:p>
            <a:pPr>
              <a:buNone/>
            </a:pPr>
            <a:r>
              <a:rPr lang="en-US" dirty="0" smtClean="0">
                <a:solidFill>
                  <a:schemeClr val="accent5">
                    <a:lumMod val="75000"/>
                  </a:schemeClr>
                </a:solidFill>
                <a:latin typeface="Times New Roman" pitchFamily="18" charset="0"/>
                <a:cs typeface="Times New Roman" pitchFamily="18" charset="0"/>
              </a:rPr>
              <a:t>the Bar.</a:t>
            </a:r>
            <a:endParaRPr lang="en-US" dirty="0">
              <a:solidFill>
                <a:schemeClr val="accent5">
                  <a:lumMod val="75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74638"/>
            <a:ext cx="7010400" cy="1143000"/>
          </a:xfrm>
        </p:spPr>
        <p:txBody>
          <a:bodyPr>
            <a:normAutofit/>
          </a:bodyPr>
          <a:lstStyle/>
          <a:p>
            <a:r>
              <a:rPr lang="en-US" sz="3200" dirty="0" smtClean="0">
                <a:solidFill>
                  <a:schemeClr val="accent5">
                    <a:lumMod val="75000"/>
                  </a:schemeClr>
                </a:solidFill>
                <a:latin typeface="Times New Roman" pitchFamily="18" charset="0"/>
                <a:cs typeface="Times New Roman" pitchFamily="18" charset="0"/>
              </a:rPr>
              <a:t>THE EVOLUTION OF THE CURRENT RULE: the Old School 70’s</a:t>
            </a:r>
            <a:endParaRPr lang="en-US" sz="3200" dirty="0">
              <a:solidFill>
                <a:schemeClr val="accent5">
                  <a:lumMod val="75000"/>
                </a:schemeClr>
              </a:solidFill>
              <a:latin typeface="Times New Roman" pitchFamily="18" charset="0"/>
              <a:cs typeface="Times New Roman" pitchFamily="18" charset="0"/>
            </a:endParaRPr>
          </a:p>
        </p:txBody>
      </p:sp>
      <p:sp>
        <p:nvSpPr>
          <p:cNvPr id="3" name="Content Placeholder 2"/>
          <p:cNvSpPr>
            <a:spLocks noGrp="1"/>
          </p:cNvSpPr>
          <p:nvPr>
            <p:ph idx="1"/>
          </p:nvPr>
        </p:nvSpPr>
        <p:spPr>
          <a:xfrm>
            <a:off x="1981200" y="1524000"/>
            <a:ext cx="6858000" cy="5105400"/>
          </a:xfrm>
        </p:spPr>
        <p:txBody>
          <a:bodyPr>
            <a:normAutofit fontScale="92500" lnSpcReduction="20000"/>
          </a:bodyPr>
          <a:lstStyle/>
          <a:p>
            <a:pPr>
              <a:buNone/>
            </a:pPr>
            <a:r>
              <a:rPr lang="en-US" sz="3100" b="1" dirty="0" smtClean="0">
                <a:solidFill>
                  <a:schemeClr val="accent5">
                    <a:lumMod val="75000"/>
                  </a:schemeClr>
                </a:solidFill>
                <a:latin typeface="Times New Roman" pitchFamily="18" charset="0"/>
                <a:cs typeface="Times New Roman" pitchFamily="18" charset="0"/>
              </a:rPr>
              <a:t>EC2-1 </a:t>
            </a:r>
            <a:r>
              <a:rPr lang="en-US" sz="3100" dirty="0" smtClean="0">
                <a:solidFill>
                  <a:schemeClr val="accent5">
                    <a:lumMod val="75000"/>
                  </a:schemeClr>
                </a:solidFill>
                <a:latin typeface="Times New Roman" pitchFamily="18" charset="0"/>
                <a:cs typeface="Times New Roman" pitchFamily="18" charset="0"/>
              </a:rPr>
              <a:t>recognized that “[t]he need of members of the public for legal services is met only if they recognize their legal problems, appreciate the importance of seeking assistance, and are able to obtain the services of acceptable legal counsel.”</a:t>
            </a:r>
          </a:p>
          <a:p>
            <a:pPr>
              <a:buNone/>
            </a:pPr>
            <a:endParaRPr lang="en-US" sz="900" b="1" dirty="0" smtClean="0">
              <a:solidFill>
                <a:schemeClr val="accent5">
                  <a:lumMod val="75000"/>
                </a:schemeClr>
              </a:solidFill>
              <a:latin typeface="Times New Roman" pitchFamily="18" charset="0"/>
              <a:cs typeface="Times New Roman" pitchFamily="18" charset="0"/>
            </a:endParaRPr>
          </a:p>
          <a:p>
            <a:pPr>
              <a:buNone/>
            </a:pPr>
            <a:r>
              <a:rPr lang="en-US" sz="3100" b="1" dirty="0" smtClean="0">
                <a:solidFill>
                  <a:schemeClr val="accent5">
                    <a:lumMod val="75000"/>
                  </a:schemeClr>
                </a:solidFill>
                <a:latin typeface="Times New Roman" pitchFamily="18" charset="0"/>
                <a:cs typeface="Times New Roman" pitchFamily="18" charset="0"/>
              </a:rPr>
              <a:t>EC2-2</a:t>
            </a:r>
            <a:r>
              <a:rPr lang="en-US" sz="3100" dirty="0" smtClean="0">
                <a:solidFill>
                  <a:schemeClr val="accent5">
                    <a:lumMod val="75000"/>
                  </a:schemeClr>
                </a:solidFill>
                <a:latin typeface="Times New Roman" pitchFamily="18" charset="0"/>
                <a:cs typeface="Times New Roman" pitchFamily="18" charset="0"/>
              </a:rPr>
              <a:t> limited the ability of the profession to address the public’s ignorance of their rights by stating that assistance in allowing the public to recognize their legal problems could come only from the legal profession through educational and public relation programs.</a:t>
            </a:r>
            <a:endParaRPr lang="en-US" sz="3100" b="1" dirty="0" smtClean="0">
              <a:solidFill>
                <a:schemeClr val="accent5">
                  <a:lumMod val="75000"/>
                </a:schemeClr>
              </a:solidFill>
              <a:latin typeface="Times New Roman" pitchFamily="18" charset="0"/>
              <a:cs typeface="Times New Roman" pitchFamily="18" charset="0"/>
            </a:endParaRPr>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74638"/>
            <a:ext cx="6934200" cy="1143000"/>
          </a:xfrm>
        </p:spPr>
        <p:txBody>
          <a:bodyPr>
            <a:normAutofit/>
          </a:bodyPr>
          <a:lstStyle/>
          <a:p>
            <a:r>
              <a:rPr lang="en-US" sz="3200" dirty="0" smtClean="0">
                <a:solidFill>
                  <a:schemeClr val="accent5">
                    <a:lumMod val="75000"/>
                  </a:schemeClr>
                </a:solidFill>
                <a:latin typeface="Times New Roman" pitchFamily="18" charset="0"/>
                <a:cs typeface="Times New Roman" pitchFamily="18" charset="0"/>
              </a:rPr>
              <a:t>THE EVOLUTION OF THE CURRENT RULE: the Old School 70’s</a:t>
            </a:r>
            <a:endParaRPr lang="en-US" sz="3200" dirty="0">
              <a:solidFill>
                <a:schemeClr val="accent5">
                  <a:lumMod val="75000"/>
                </a:schemeClr>
              </a:solidFill>
              <a:latin typeface="Times New Roman" pitchFamily="18" charset="0"/>
              <a:cs typeface="Times New Roman" pitchFamily="18" charset="0"/>
            </a:endParaRPr>
          </a:p>
        </p:txBody>
      </p:sp>
      <p:sp>
        <p:nvSpPr>
          <p:cNvPr id="3" name="Content Placeholder 2"/>
          <p:cNvSpPr>
            <a:spLocks noGrp="1"/>
          </p:cNvSpPr>
          <p:nvPr>
            <p:ph idx="1"/>
          </p:nvPr>
        </p:nvSpPr>
        <p:spPr>
          <a:xfrm>
            <a:off x="1905000" y="1676400"/>
            <a:ext cx="6934200" cy="4267200"/>
          </a:xfrm>
        </p:spPr>
        <p:txBody>
          <a:bodyPr>
            <a:normAutofit fontScale="92500" lnSpcReduction="10000"/>
          </a:bodyPr>
          <a:lstStyle/>
          <a:p>
            <a:r>
              <a:rPr lang="en-US" sz="2800" b="1" dirty="0" smtClean="0">
                <a:solidFill>
                  <a:schemeClr val="accent5">
                    <a:lumMod val="75000"/>
                  </a:schemeClr>
                </a:solidFill>
                <a:latin typeface="Times New Roman" pitchFamily="18" charset="0"/>
                <a:cs typeface="Times New Roman" pitchFamily="18" charset="0"/>
              </a:rPr>
              <a:t>EC2-3 </a:t>
            </a:r>
            <a:r>
              <a:rPr lang="en-US" sz="2800" dirty="0" smtClean="0">
                <a:solidFill>
                  <a:schemeClr val="accent5">
                    <a:lumMod val="75000"/>
                  </a:schemeClr>
                </a:solidFill>
                <a:latin typeface="Times New Roman" pitchFamily="18" charset="0"/>
                <a:cs typeface="Times New Roman" pitchFamily="18" charset="0"/>
              </a:rPr>
              <a:t>addressed the propriety of a lawyer volunteering advice, but gave no guidelines whatsoever.</a:t>
            </a:r>
          </a:p>
          <a:p>
            <a:pPr>
              <a:buNone/>
            </a:pPr>
            <a:endParaRPr lang="en-US" sz="2800" dirty="0" smtClean="0">
              <a:solidFill>
                <a:schemeClr val="accent5">
                  <a:lumMod val="75000"/>
                </a:schemeClr>
              </a:solidFill>
              <a:latin typeface="Times New Roman" pitchFamily="18" charset="0"/>
              <a:cs typeface="Times New Roman" pitchFamily="18" charset="0"/>
            </a:endParaRPr>
          </a:p>
          <a:p>
            <a:r>
              <a:rPr lang="en-US" sz="2800" b="1" dirty="0" smtClean="0">
                <a:solidFill>
                  <a:schemeClr val="accent5">
                    <a:lumMod val="75000"/>
                  </a:schemeClr>
                </a:solidFill>
                <a:latin typeface="Times New Roman" pitchFamily="18" charset="0"/>
                <a:cs typeface="Times New Roman" pitchFamily="18" charset="0"/>
              </a:rPr>
              <a:t>EC2-15</a:t>
            </a:r>
            <a:r>
              <a:rPr lang="en-US" sz="2800" dirty="0" smtClean="0">
                <a:solidFill>
                  <a:schemeClr val="accent5">
                    <a:lumMod val="75000"/>
                  </a:schemeClr>
                </a:solidFill>
                <a:latin typeface="Times New Roman" pitchFamily="18" charset="0"/>
                <a:cs typeface="Times New Roman" pitchFamily="18" charset="0"/>
              </a:rPr>
              <a:t> recognized and encouraged the involvement of lawyer referral systems.</a:t>
            </a:r>
          </a:p>
          <a:p>
            <a:endParaRPr lang="en-US" sz="2800" b="1" dirty="0" smtClean="0">
              <a:solidFill>
                <a:schemeClr val="accent5">
                  <a:lumMod val="75000"/>
                </a:schemeClr>
              </a:solidFill>
              <a:latin typeface="Times New Roman" pitchFamily="18" charset="0"/>
              <a:cs typeface="Times New Roman" pitchFamily="18" charset="0"/>
            </a:endParaRPr>
          </a:p>
          <a:p>
            <a:r>
              <a:rPr lang="en-US" sz="2800" b="1" dirty="0" smtClean="0">
                <a:solidFill>
                  <a:schemeClr val="accent5">
                    <a:lumMod val="75000"/>
                  </a:schemeClr>
                </a:solidFill>
                <a:latin typeface="Times New Roman" pitchFamily="18" charset="0"/>
                <a:cs typeface="Times New Roman" pitchFamily="18" charset="0"/>
              </a:rPr>
              <a:t>EC2-24 &amp; 25</a:t>
            </a:r>
            <a:r>
              <a:rPr lang="en-US" sz="2800" dirty="0" smtClean="0">
                <a:solidFill>
                  <a:schemeClr val="accent5">
                    <a:lumMod val="75000"/>
                  </a:schemeClr>
                </a:solidFill>
                <a:latin typeface="Times New Roman" pitchFamily="18" charset="0"/>
                <a:cs typeface="Times New Roman" pitchFamily="18" charset="0"/>
              </a:rPr>
              <a:t> specifically recognized that there are people who need legal assistance, but who are without the means or financial ability to pay.</a:t>
            </a:r>
            <a:endParaRPr lang="en-US" sz="2800" b="1" dirty="0" smtClean="0">
              <a:solidFill>
                <a:schemeClr val="accent5">
                  <a:lumMod val="75000"/>
                </a:schemeClr>
              </a:solidFill>
              <a:latin typeface="Times New Roman" pitchFamily="18" charset="0"/>
              <a:cs typeface="Times New Roman" pitchFamily="18" charset="0"/>
            </a:endParaRPr>
          </a:p>
          <a:p>
            <a:pPr>
              <a:buNone/>
            </a:pP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152400"/>
            <a:ext cx="7010400" cy="1143000"/>
          </a:xfrm>
        </p:spPr>
        <p:txBody>
          <a:bodyPr>
            <a:normAutofit/>
          </a:bodyPr>
          <a:lstStyle/>
          <a:p>
            <a:r>
              <a:rPr lang="en-US" sz="3200" dirty="0" smtClean="0">
                <a:solidFill>
                  <a:schemeClr val="accent5">
                    <a:lumMod val="75000"/>
                  </a:schemeClr>
                </a:solidFill>
                <a:latin typeface="Times New Roman" pitchFamily="18" charset="0"/>
                <a:cs typeface="Times New Roman" pitchFamily="18" charset="0"/>
              </a:rPr>
              <a:t>THE EVOLUTION OF THE CURRENT RULE: the Old School 70’s</a:t>
            </a:r>
            <a:endParaRPr lang="en-US" sz="3200" dirty="0">
              <a:solidFill>
                <a:schemeClr val="accent5">
                  <a:lumMod val="75000"/>
                </a:schemeClr>
              </a:solidFill>
              <a:latin typeface="Times New Roman" pitchFamily="18" charset="0"/>
              <a:cs typeface="Times New Roman" pitchFamily="18" charset="0"/>
            </a:endParaRPr>
          </a:p>
        </p:txBody>
      </p:sp>
      <p:sp>
        <p:nvSpPr>
          <p:cNvPr id="3" name="Content Placeholder 2"/>
          <p:cNvSpPr>
            <a:spLocks noGrp="1"/>
          </p:cNvSpPr>
          <p:nvPr>
            <p:ph idx="1"/>
          </p:nvPr>
        </p:nvSpPr>
        <p:spPr>
          <a:xfrm>
            <a:off x="1905000" y="1295400"/>
            <a:ext cx="7010400" cy="5562600"/>
          </a:xfrm>
        </p:spPr>
        <p:txBody>
          <a:bodyPr>
            <a:noAutofit/>
          </a:bodyPr>
          <a:lstStyle/>
          <a:p>
            <a:r>
              <a:rPr lang="en-US" sz="2000" b="1" dirty="0" smtClean="0">
                <a:solidFill>
                  <a:schemeClr val="accent5">
                    <a:lumMod val="75000"/>
                  </a:schemeClr>
                </a:solidFill>
                <a:latin typeface="Times New Roman" pitchFamily="18" charset="0"/>
                <a:cs typeface="Times New Roman" pitchFamily="18" charset="0"/>
              </a:rPr>
              <a:t>DR2-103</a:t>
            </a:r>
            <a:r>
              <a:rPr lang="en-US" sz="2000" dirty="0" smtClean="0">
                <a:solidFill>
                  <a:schemeClr val="accent5">
                    <a:lumMod val="75000"/>
                  </a:schemeClr>
                </a:solidFill>
                <a:latin typeface="Times New Roman" pitchFamily="18" charset="0"/>
                <a:cs typeface="Times New Roman" pitchFamily="18" charset="0"/>
              </a:rPr>
              <a:t> was entitled “Recommendation of Professional Employment” and acted to </a:t>
            </a:r>
            <a:r>
              <a:rPr lang="en-US" sz="2000" i="1" dirty="0" smtClean="0">
                <a:solidFill>
                  <a:schemeClr val="accent5">
                    <a:lumMod val="75000"/>
                  </a:schemeClr>
                </a:solidFill>
                <a:latin typeface="Times New Roman" pitchFamily="18" charset="0"/>
                <a:cs typeface="Times New Roman" pitchFamily="18" charset="0"/>
              </a:rPr>
              <a:t>prevent</a:t>
            </a:r>
            <a:r>
              <a:rPr lang="en-US" sz="2000" dirty="0" smtClean="0">
                <a:solidFill>
                  <a:schemeClr val="accent5">
                    <a:lumMod val="75000"/>
                  </a:schemeClr>
                </a:solidFill>
                <a:latin typeface="Times New Roman" pitchFamily="18" charset="0"/>
                <a:cs typeface="Times New Roman" pitchFamily="18" charset="0"/>
              </a:rPr>
              <a:t> the provision of pro bono services by members of the Bar.  DR2-103 addressed the question of providing low-cost or free services in a negative way by limiting the free service approach to “referrals from a lawyer referral service operated, sponsored, or approved by a bar association . . . .”</a:t>
            </a:r>
          </a:p>
          <a:p>
            <a:endParaRPr lang="en-US" sz="500" dirty="0" smtClean="0">
              <a:solidFill>
                <a:schemeClr val="accent5">
                  <a:lumMod val="75000"/>
                </a:schemeClr>
              </a:solidFill>
              <a:latin typeface="Times New Roman" pitchFamily="18" charset="0"/>
              <a:cs typeface="Times New Roman" pitchFamily="18" charset="0"/>
            </a:endParaRPr>
          </a:p>
          <a:p>
            <a:r>
              <a:rPr lang="en-US" sz="2000" b="1" dirty="0" smtClean="0">
                <a:solidFill>
                  <a:schemeClr val="accent5">
                    <a:lumMod val="75000"/>
                  </a:schemeClr>
                </a:solidFill>
                <a:latin typeface="Times New Roman" pitchFamily="18" charset="0"/>
                <a:cs typeface="Times New Roman" pitchFamily="18" charset="0"/>
              </a:rPr>
              <a:t>DR2-103(D) </a:t>
            </a:r>
            <a:r>
              <a:rPr lang="en-US" sz="2000" dirty="0" smtClean="0">
                <a:solidFill>
                  <a:schemeClr val="accent5">
                    <a:lumMod val="75000"/>
                  </a:schemeClr>
                </a:solidFill>
                <a:latin typeface="Times New Roman" pitchFamily="18" charset="0"/>
                <a:cs typeface="Times New Roman" pitchFamily="18" charset="0"/>
              </a:rPr>
              <a:t>also required a lawyer to cooperate with legal service organizations defined in DR2-103(D), but the lawyer was not allowed to knowingly assist in promoting the use of his own services.</a:t>
            </a:r>
          </a:p>
          <a:p>
            <a:endParaRPr lang="en-US" sz="500" dirty="0" smtClean="0">
              <a:solidFill>
                <a:schemeClr val="accent5">
                  <a:lumMod val="75000"/>
                </a:schemeClr>
              </a:solidFill>
              <a:latin typeface="Times New Roman" pitchFamily="18" charset="0"/>
              <a:cs typeface="Times New Roman" pitchFamily="18" charset="0"/>
            </a:endParaRPr>
          </a:p>
          <a:p>
            <a:r>
              <a:rPr lang="en-US" sz="2000" b="1" dirty="0" smtClean="0">
                <a:solidFill>
                  <a:schemeClr val="accent5">
                    <a:lumMod val="75000"/>
                  </a:schemeClr>
                </a:solidFill>
                <a:latin typeface="Times New Roman" pitchFamily="18" charset="0"/>
                <a:cs typeface="Times New Roman" pitchFamily="18" charset="0"/>
              </a:rPr>
              <a:t>DR2-103(E)</a:t>
            </a:r>
            <a:r>
              <a:rPr lang="en-US" sz="2000" dirty="0" smtClean="0">
                <a:solidFill>
                  <a:schemeClr val="accent5">
                    <a:lumMod val="75000"/>
                  </a:schemeClr>
                </a:solidFill>
                <a:latin typeface="Times New Roman" pitchFamily="18" charset="0"/>
                <a:cs typeface="Times New Roman" pitchFamily="18" charset="0"/>
              </a:rPr>
              <a:t> provided that a lawyer giving unsolicited advice to a layman was precluded from accepting employment in that matter unless the layman was a close friend, relative, or former client; the advice was in the form of a commercial advertisement or a public speaking event; or in certain class action situations.</a:t>
            </a:r>
            <a:endParaRPr lang="en-US" sz="2000" dirty="0">
              <a:solidFill>
                <a:schemeClr val="accent5">
                  <a:lumMod val="75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6781800" cy="1219200"/>
          </a:xfrm>
        </p:spPr>
        <p:txBody>
          <a:bodyPr>
            <a:noAutofit/>
          </a:bodyPr>
          <a:lstStyle/>
          <a:p>
            <a:r>
              <a:rPr lang="en-US" sz="3200" dirty="0" smtClean="0">
                <a:solidFill>
                  <a:schemeClr val="accent5">
                    <a:lumMod val="75000"/>
                  </a:schemeClr>
                </a:solidFill>
                <a:latin typeface="Times New Roman" pitchFamily="18" charset="0"/>
                <a:cs typeface="Times New Roman" pitchFamily="18" charset="0"/>
              </a:rPr>
              <a:t>THE EVOLUTION OF THE CURRENT RULE : the Radical 80’s</a:t>
            </a:r>
          </a:p>
        </p:txBody>
      </p:sp>
      <p:sp>
        <p:nvSpPr>
          <p:cNvPr id="3" name="Content Placeholder 2"/>
          <p:cNvSpPr>
            <a:spLocks noGrp="1"/>
          </p:cNvSpPr>
          <p:nvPr>
            <p:ph idx="1"/>
          </p:nvPr>
        </p:nvSpPr>
        <p:spPr>
          <a:xfrm>
            <a:off x="1905000" y="1524000"/>
            <a:ext cx="6781800" cy="4525963"/>
          </a:xfrm>
        </p:spPr>
        <p:txBody>
          <a:bodyPr>
            <a:normAutofit fontScale="92500" lnSpcReduction="10000"/>
          </a:bodyPr>
          <a:lstStyle/>
          <a:p>
            <a:pPr algn="ctr">
              <a:buNone/>
            </a:pPr>
            <a:endParaRPr lang="en-US" sz="1300" dirty="0" smtClean="0">
              <a:solidFill>
                <a:schemeClr val="accent5">
                  <a:lumMod val="75000"/>
                </a:schemeClr>
              </a:solidFill>
              <a:latin typeface="Times New Roman" pitchFamily="18" charset="0"/>
              <a:cs typeface="Times New Roman" pitchFamily="18" charset="0"/>
            </a:endParaRPr>
          </a:p>
          <a:p>
            <a:r>
              <a:rPr lang="en-US" dirty="0" smtClean="0">
                <a:solidFill>
                  <a:schemeClr val="accent5">
                    <a:lumMod val="75000"/>
                  </a:schemeClr>
                </a:solidFill>
                <a:latin typeface="Times New Roman" pitchFamily="18" charset="0"/>
                <a:cs typeface="Times New Roman" pitchFamily="18" charset="0"/>
              </a:rPr>
              <a:t>On January 1, 1987, Rules of Professional Conduct, including the initial version of Rule 6.1 became effective. </a:t>
            </a:r>
          </a:p>
          <a:p>
            <a:pPr>
              <a:buNone/>
            </a:pPr>
            <a:endParaRPr lang="en-US" sz="900" dirty="0" smtClean="0">
              <a:solidFill>
                <a:schemeClr val="accent5">
                  <a:lumMod val="75000"/>
                </a:schemeClr>
              </a:solidFill>
              <a:latin typeface="Times New Roman" pitchFamily="18" charset="0"/>
              <a:cs typeface="Times New Roman" pitchFamily="18" charset="0"/>
            </a:endParaRPr>
          </a:p>
          <a:p>
            <a:r>
              <a:rPr lang="en-US" dirty="0" smtClean="0">
                <a:solidFill>
                  <a:schemeClr val="accent5">
                    <a:lumMod val="75000"/>
                  </a:schemeClr>
                </a:solidFill>
                <a:latin typeface="Times New Roman" pitchFamily="18" charset="0"/>
                <a:cs typeface="Times New Roman" pitchFamily="18" charset="0"/>
              </a:rPr>
              <a:t>The rules adopted in Louisiana were an adaptation of the Model Rules of Professional Conduct adopted by the House of Delegates of the ABA in August 1983.</a:t>
            </a:r>
            <a:endParaRPr lang="en-US" dirty="0">
              <a:solidFill>
                <a:schemeClr val="accent5">
                  <a:lumMod val="75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74638"/>
            <a:ext cx="7620000" cy="1143000"/>
          </a:xfrm>
        </p:spPr>
        <p:txBody>
          <a:bodyPr>
            <a:noAutofit/>
          </a:bodyPr>
          <a:lstStyle/>
          <a:p>
            <a:r>
              <a:rPr lang="en-US" sz="3200" dirty="0" smtClean="0">
                <a:solidFill>
                  <a:schemeClr val="accent5">
                    <a:lumMod val="75000"/>
                  </a:schemeClr>
                </a:solidFill>
                <a:latin typeface="Times New Roman" pitchFamily="18" charset="0"/>
                <a:cs typeface="Times New Roman" pitchFamily="18" charset="0"/>
              </a:rPr>
              <a:t>THE EVOLUTION </a:t>
            </a:r>
            <a:br>
              <a:rPr lang="en-US" sz="3200" dirty="0" smtClean="0">
                <a:solidFill>
                  <a:schemeClr val="accent5">
                    <a:lumMod val="75000"/>
                  </a:schemeClr>
                </a:solidFill>
                <a:latin typeface="Times New Roman" pitchFamily="18" charset="0"/>
                <a:cs typeface="Times New Roman" pitchFamily="18" charset="0"/>
              </a:rPr>
            </a:br>
            <a:r>
              <a:rPr lang="en-US" sz="3200" dirty="0" smtClean="0">
                <a:solidFill>
                  <a:schemeClr val="accent5">
                    <a:lumMod val="75000"/>
                  </a:schemeClr>
                </a:solidFill>
                <a:latin typeface="Times New Roman" pitchFamily="18" charset="0"/>
                <a:cs typeface="Times New Roman" pitchFamily="18" charset="0"/>
              </a:rPr>
              <a:t>OF THE CURRENT RULE: the Radical 80’s</a:t>
            </a:r>
            <a:endParaRPr lang="en-US" sz="3200" dirty="0">
              <a:solidFill>
                <a:schemeClr val="accent5">
                  <a:lumMod val="75000"/>
                </a:schemeClr>
              </a:solidFill>
              <a:latin typeface="Times New Roman" pitchFamily="18" charset="0"/>
              <a:cs typeface="Times New Roman" pitchFamily="18" charset="0"/>
            </a:endParaRPr>
          </a:p>
        </p:txBody>
      </p:sp>
      <p:sp>
        <p:nvSpPr>
          <p:cNvPr id="3" name="Content Placeholder 2"/>
          <p:cNvSpPr>
            <a:spLocks noGrp="1"/>
          </p:cNvSpPr>
          <p:nvPr>
            <p:ph idx="1"/>
          </p:nvPr>
        </p:nvSpPr>
        <p:spPr>
          <a:xfrm>
            <a:off x="1905000" y="1828800"/>
            <a:ext cx="6781800" cy="4525963"/>
          </a:xfrm>
        </p:spPr>
        <p:txBody>
          <a:bodyPr>
            <a:noAutofit/>
          </a:bodyPr>
          <a:lstStyle/>
          <a:p>
            <a:pPr>
              <a:buNone/>
            </a:pPr>
            <a:r>
              <a:rPr lang="en-US" sz="2200" dirty="0" smtClean="0">
                <a:solidFill>
                  <a:schemeClr val="accent5">
                    <a:lumMod val="75000"/>
                  </a:schemeClr>
                </a:solidFill>
                <a:latin typeface="Times New Roman" pitchFamily="18" charset="0"/>
                <a:cs typeface="Times New Roman" pitchFamily="18" charset="0"/>
              </a:rPr>
              <a:t>Rule 6.1 as it read in 1987 version of the Rules</a:t>
            </a:r>
          </a:p>
          <a:p>
            <a:pPr>
              <a:buNone/>
            </a:pPr>
            <a:r>
              <a:rPr lang="en-US" sz="2200" dirty="0" smtClean="0">
                <a:solidFill>
                  <a:schemeClr val="accent5">
                    <a:lumMod val="75000"/>
                  </a:schemeClr>
                </a:solidFill>
                <a:latin typeface="Times New Roman" pitchFamily="18" charset="0"/>
                <a:cs typeface="Times New Roman" pitchFamily="18" charset="0"/>
              </a:rPr>
              <a:t>of Professional Conduct:</a:t>
            </a:r>
          </a:p>
          <a:p>
            <a:pPr>
              <a:buNone/>
            </a:pPr>
            <a:endParaRPr lang="en-US" sz="1200" dirty="0" smtClean="0">
              <a:solidFill>
                <a:schemeClr val="accent5">
                  <a:lumMod val="75000"/>
                </a:schemeClr>
              </a:solidFill>
              <a:latin typeface="Times New Roman" pitchFamily="18" charset="0"/>
              <a:cs typeface="Times New Roman" pitchFamily="18" charset="0"/>
            </a:endParaRPr>
          </a:p>
          <a:p>
            <a:pPr>
              <a:buNone/>
            </a:pPr>
            <a:r>
              <a:rPr lang="en-US" sz="2200" dirty="0" smtClean="0">
                <a:solidFill>
                  <a:schemeClr val="accent5">
                    <a:lumMod val="75000"/>
                  </a:schemeClr>
                </a:solidFill>
                <a:latin typeface="Times New Roman" pitchFamily="18" charset="0"/>
                <a:cs typeface="Times New Roman" pitchFamily="18" charset="0"/>
              </a:rPr>
              <a:t>A lawyer </a:t>
            </a:r>
            <a:r>
              <a:rPr lang="en-US" sz="2200" i="1" dirty="0" smtClean="0">
                <a:solidFill>
                  <a:schemeClr val="accent5">
                    <a:lumMod val="75000"/>
                  </a:schemeClr>
                </a:solidFill>
                <a:latin typeface="Times New Roman" pitchFamily="18" charset="0"/>
                <a:cs typeface="Times New Roman" pitchFamily="18" charset="0"/>
              </a:rPr>
              <a:t>should</a:t>
            </a:r>
            <a:r>
              <a:rPr lang="en-US" sz="2200" dirty="0" smtClean="0">
                <a:solidFill>
                  <a:schemeClr val="accent5">
                    <a:lumMod val="75000"/>
                  </a:schemeClr>
                </a:solidFill>
                <a:latin typeface="Times New Roman" pitchFamily="18" charset="0"/>
                <a:cs typeface="Times New Roman" pitchFamily="18" charset="0"/>
              </a:rPr>
              <a:t> render public interest legal service. </a:t>
            </a:r>
          </a:p>
          <a:p>
            <a:pPr>
              <a:buNone/>
            </a:pPr>
            <a:r>
              <a:rPr lang="en-US" sz="2200" dirty="0" smtClean="0">
                <a:solidFill>
                  <a:schemeClr val="accent5">
                    <a:lumMod val="75000"/>
                  </a:schemeClr>
                </a:solidFill>
                <a:latin typeface="Times New Roman" pitchFamily="18" charset="0"/>
                <a:cs typeface="Times New Roman" pitchFamily="18" charset="0"/>
              </a:rPr>
              <a:t>A lawyer may discharge this responsibility by providing </a:t>
            </a:r>
          </a:p>
          <a:p>
            <a:pPr>
              <a:buNone/>
            </a:pPr>
            <a:r>
              <a:rPr lang="en-US" sz="2200" dirty="0" smtClean="0">
                <a:solidFill>
                  <a:schemeClr val="accent5">
                    <a:lumMod val="75000"/>
                  </a:schemeClr>
                </a:solidFill>
                <a:latin typeface="Times New Roman" pitchFamily="18" charset="0"/>
                <a:cs typeface="Times New Roman" pitchFamily="18" charset="0"/>
              </a:rPr>
              <a:t>professional services at no fee or a reduced fee to persons </a:t>
            </a:r>
          </a:p>
          <a:p>
            <a:pPr>
              <a:buNone/>
            </a:pPr>
            <a:r>
              <a:rPr lang="en-US" sz="2200" dirty="0" smtClean="0">
                <a:solidFill>
                  <a:schemeClr val="accent5">
                    <a:lumMod val="75000"/>
                  </a:schemeClr>
                </a:solidFill>
                <a:latin typeface="Times New Roman" pitchFamily="18" charset="0"/>
                <a:cs typeface="Times New Roman" pitchFamily="18" charset="0"/>
              </a:rPr>
              <a:t>of limited means or to public service or charitable groups </a:t>
            </a:r>
          </a:p>
          <a:p>
            <a:pPr>
              <a:buNone/>
            </a:pPr>
            <a:r>
              <a:rPr lang="en-US" sz="2200" dirty="0" smtClean="0">
                <a:solidFill>
                  <a:schemeClr val="accent5">
                    <a:lumMod val="75000"/>
                  </a:schemeClr>
                </a:solidFill>
                <a:latin typeface="Times New Roman" pitchFamily="18" charset="0"/>
                <a:cs typeface="Times New Roman" pitchFamily="18" charset="0"/>
              </a:rPr>
              <a:t>or organizations, by service in activities for improving the</a:t>
            </a:r>
          </a:p>
          <a:p>
            <a:pPr>
              <a:buNone/>
            </a:pPr>
            <a:r>
              <a:rPr lang="en-US" sz="2200" dirty="0" smtClean="0">
                <a:solidFill>
                  <a:schemeClr val="accent5">
                    <a:lumMod val="75000"/>
                  </a:schemeClr>
                </a:solidFill>
                <a:latin typeface="Times New Roman" pitchFamily="18" charset="0"/>
                <a:cs typeface="Times New Roman" pitchFamily="18" charset="0"/>
              </a:rPr>
              <a:t>law, the legal system or the legal profession, and by </a:t>
            </a:r>
          </a:p>
          <a:p>
            <a:pPr>
              <a:buNone/>
            </a:pPr>
            <a:r>
              <a:rPr lang="en-US" sz="2200" dirty="0" smtClean="0">
                <a:solidFill>
                  <a:schemeClr val="accent5">
                    <a:lumMod val="75000"/>
                  </a:schemeClr>
                </a:solidFill>
                <a:latin typeface="Times New Roman" pitchFamily="18" charset="0"/>
                <a:cs typeface="Times New Roman" pitchFamily="18" charset="0"/>
              </a:rPr>
              <a:t>financial support for organizations that provide legal </a:t>
            </a:r>
          </a:p>
          <a:p>
            <a:pPr>
              <a:buNone/>
            </a:pPr>
            <a:r>
              <a:rPr lang="en-US" sz="2200" dirty="0" smtClean="0">
                <a:solidFill>
                  <a:schemeClr val="accent5">
                    <a:lumMod val="75000"/>
                  </a:schemeClr>
                </a:solidFill>
                <a:latin typeface="Times New Roman" pitchFamily="18" charset="0"/>
                <a:cs typeface="Times New Roman" pitchFamily="18" charset="0"/>
              </a:rPr>
              <a:t>services to persons of limited means.</a:t>
            </a:r>
            <a:endParaRPr lang="en-US" sz="2200" dirty="0">
              <a:solidFill>
                <a:schemeClr val="accent5">
                  <a:lumMod val="75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74638"/>
            <a:ext cx="7620000" cy="1143000"/>
          </a:xfrm>
        </p:spPr>
        <p:txBody>
          <a:bodyPr>
            <a:noAutofit/>
          </a:bodyPr>
          <a:lstStyle/>
          <a:p>
            <a:r>
              <a:rPr lang="en-US" sz="3200" dirty="0" smtClean="0">
                <a:solidFill>
                  <a:schemeClr val="accent5">
                    <a:lumMod val="75000"/>
                  </a:schemeClr>
                </a:solidFill>
                <a:latin typeface="Times New Roman" pitchFamily="18" charset="0"/>
                <a:cs typeface="Times New Roman" pitchFamily="18" charset="0"/>
              </a:rPr>
              <a:t>THE EVOLUTION </a:t>
            </a:r>
            <a:br>
              <a:rPr lang="en-US" sz="3200" dirty="0" smtClean="0">
                <a:solidFill>
                  <a:schemeClr val="accent5">
                    <a:lumMod val="75000"/>
                  </a:schemeClr>
                </a:solidFill>
                <a:latin typeface="Times New Roman" pitchFamily="18" charset="0"/>
                <a:cs typeface="Times New Roman" pitchFamily="18" charset="0"/>
              </a:rPr>
            </a:br>
            <a:r>
              <a:rPr lang="en-US" sz="3200" dirty="0" smtClean="0">
                <a:solidFill>
                  <a:schemeClr val="accent5">
                    <a:lumMod val="75000"/>
                  </a:schemeClr>
                </a:solidFill>
                <a:latin typeface="Times New Roman" pitchFamily="18" charset="0"/>
                <a:cs typeface="Times New Roman" pitchFamily="18" charset="0"/>
              </a:rPr>
              <a:t>OF THE CURRENT RULE: the Radical 80’s</a:t>
            </a:r>
            <a:endParaRPr lang="en-US" sz="3200" dirty="0">
              <a:solidFill>
                <a:schemeClr val="accent5">
                  <a:lumMod val="75000"/>
                </a:schemeClr>
              </a:solidFill>
              <a:latin typeface="Times New Roman" pitchFamily="18" charset="0"/>
              <a:cs typeface="Times New Roman" pitchFamily="18" charset="0"/>
            </a:endParaRPr>
          </a:p>
        </p:txBody>
      </p:sp>
      <p:sp>
        <p:nvSpPr>
          <p:cNvPr id="3" name="Content Placeholder 2"/>
          <p:cNvSpPr>
            <a:spLocks noGrp="1"/>
          </p:cNvSpPr>
          <p:nvPr>
            <p:ph idx="1"/>
          </p:nvPr>
        </p:nvSpPr>
        <p:spPr>
          <a:xfrm>
            <a:off x="1905000" y="1524000"/>
            <a:ext cx="6858000" cy="2971800"/>
          </a:xfrm>
        </p:spPr>
        <p:txBody>
          <a:bodyPr>
            <a:noAutofit/>
          </a:bodyPr>
          <a:lstStyle/>
          <a:p>
            <a:pPr>
              <a:buNone/>
            </a:pPr>
            <a:r>
              <a:rPr lang="en-US" sz="2000" b="1" i="1" dirty="0" smtClean="0">
                <a:solidFill>
                  <a:schemeClr val="accent5">
                    <a:lumMod val="75000"/>
                  </a:schemeClr>
                </a:solidFill>
                <a:latin typeface="Times New Roman" pitchFamily="18" charset="0"/>
                <a:cs typeface="Times New Roman" pitchFamily="18" charset="0"/>
              </a:rPr>
              <a:t>Rule 6.1 (1987 version)- </a:t>
            </a:r>
            <a:r>
              <a:rPr lang="en-US" sz="2000" i="1" dirty="0" smtClean="0">
                <a:solidFill>
                  <a:schemeClr val="accent5">
                    <a:lumMod val="75000"/>
                  </a:schemeClr>
                </a:solidFill>
                <a:latin typeface="Times New Roman" pitchFamily="18" charset="0"/>
                <a:cs typeface="Times New Roman" pitchFamily="18" charset="0"/>
              </a:rPr>
              <a:t>A lawyer should  render public</a:t>
            </a:r>
          </a:p>
          <a:p>
            <a:pPr>
              <a:buNone/>
            </a:pPr>
            <a:r>
              <a:rPr lang="en-US" sz="2000" i="1" dirty="0" smtClean="0">
                <a:solidFill>
                  <a:schemeClr val="accent5">
                    <a:lumMod val="75000"/>
                  </a:schemeClr>
                </a:solidFill>
                <a:latin typeface="Times New Roman" pitchFamily="18" charset="0"/>
                <a:cs typeface="Times New Roman" pitchFamily="18" charset="0"/>
              </a:rPr>
              <a:t> interest legal service. A lawyer may discharge this </a:t>
            </a:r>
          </a:p>
          <a:p>
            <a:pPr>
              <a:buNone/>
            </a:pPr>
            <a:r>
              <a:rPr lang="en-US" sz="2000" i="1" dirty="0" smtClean="0">
                <a:solidFill>
                  <a:schemeClr val="accent5">
                    <a:lumMod val="75000"/>
                  </a:schemeClr>
                </a:solidFill>
                <a:latin typeface="Times New Roman" pitchFamily="18" charset="0"/>
                <a:cs typeface="Times New Roman" pitchFamily="18" charset="0"/>
              </a:rPr>
              <a:t>responsibility by providing professional services at no fee or a </a:t>
            </a:r>
          </a:p>
          <a:p>
            <a:pPr>
              <a:buNone/>
            </a:pPr>
            <a:r>
              <a:rPr lang="en-US" sz="2000" i="1" dirty="0" smtClean="0">
                <a:solidFill>
                  <a:schemeClr val="accent5">
                    <a:lumMod val="75000"/>
                  </a:schemeClr>
                </a:solidFill>
                <a:latin typeface="Times New Roman" pitchFamily="18" charset="0"/>
                <a:cs typeface="Times New Roman" pitchFamily="18" charset="0"/>
              </a:rPr>
              <a:t>reduced fee to persons of limited means or to public Service or </a:t>
            </a:r>
          </a:p>
          <a:p>
            <a:pPr>
              <a:buNone/>
            </a:pPr>
            <a:r>
              <a:rPr lang="en-US" sz="2000" i="1" dirty="0" smtClean="0">
                <a:solidFill>
                  <a:schemeClr val="accent5">
                    <a:lumMod val="75000"/>
                  </a:schemeClr>
                </a:solidFill>
                <a:latin typeface="Times New Roman" pitchFamily="18" charset="0"/>
                <a:cs typeface="Times New Roman" pitchFamily="18" charset="0"/>
              </a:rPr>
              <a:t>charitable groups or organizations, by service in activities for </a:t>
            </a:r>
          </a:p>
          <a:p>
            <a:pPr>
              <a:buNone/>
            </a:pPr>
            <a:r>
              <a:rPr lang="en-US" sz="2000" i="1" dirty="0" smtClean="0">
                <a:solidFill>
                  <a:schemeClr val="accent5">
                    <a:lumMod val="75000"/>
                  </a:schemeClr>
                </a:solidFill>
                <a:latin typeface="Times New Roman" pitchFamily="18" charset="0"/>
                <a:cs typeface="Times New Roman" pitchFamily="18" charset="0"/>
              </a:rPr>
              <a:t>improving the law, the legal system or the legal profession, and</a:t>
            </a:r>
          </a:p>
          <a:p>
            <a:pPr>
              <a:buNone/>
            </a:pPr>
            <a:r>
              <a:rPr lang="en-US" sz="2000" i="1" dirty="0" smtClean="0">
                <a:solidFill>
                  <a:schemeClr val="accent5">
                    <a:lumMod val="75000"/>
                  </a:schemeClr>
                </a:solidFill>
                <a:latin typeface="Times New Roman" pitchFamily="18" charset="0"/>
                <a:cs typeface="Times New Roman" pitchFamily="18" charset="0"/>
              </a:rPr>
              <a:t>by financial support for organizations that provide legal services </a:t>
            </a:r>
          </a:p>
          <a:p>
            <a:pPr>
              <a:buNone/>
            </a:pPr>
            <a:r>
              <a:rPr lang="en-US" sz="2000" i="1" dirty="0" smtClean="0">
                <a:solidFill>
                  <a:schemeClr val="accent5">
                    <a:lumMod val="75000"/>
                  </a:schemeClr>
                </a:solidFill>
                <a:latin typeface="Times New Roman" pitchFamily="18" charset="0"/>
                <a:cs typeface="Times New Roman" pitchFamily="18" charset="0"/>
              </a:rPr>
              <a:t>To persons of limited means.</a:t>
            </a:r>
            <a:endParaRPr lang="en-US" sz="2000" i="1" dirty="0">
              <a:solidFill>
                <a:schemeClr val="accent5">
                  <a:lumMod val="75000"/>
                </a:schemeClr>
              </a:solidFill>
              <a:latin typeface="Times New Roman" pitchFamily="18" charset="0"/>
              <a:cs typeface="Times New Roman" pitchFamily="18" charset="0"/>
            </a:endParaRPr>
          </a:p>
        </p:txBody>
      </p:sp>
      <p:sp>
        <p:nvSpPr>
          <p:cNvPr id="4" name="TextBox 3"/>
          <p:cNvSpPr txBox="1"/>
          <p:nvPr/>
        </p:nvSpPr>
        <p:spPr>
          <a:xfrm>
            <a:off x="1981200" y="4648200"/>
            <a:ext cx="6553200" cy="1200329"/>
          </a:xfrm>
          <a:prstGeom prst="rect">
            <a:avLst/>
          </a:prstGeom>
          <a:noFill/>
        </p:spPr>
        <p:txBody>
          <a:bodyPr wrap="square" rtlCol="0">
            <a:spAutoFit/>
          </a:bodyPr>
          <a:lstStyle/>
          <a:p>
            <a:pPr>
              <a:buFont typeface="Arial" pitchFamily="34" charset="0"/>
              <a:buChar char="•"/>
            </a:pPr>
            <a:r>
              <a:rPr lang="en-US" dirty="0" smtClean="0">
                <a:solidFill>
                  <a:schemeClr val="accent5">
                    <a:lumMod val="75000"/>
                  </a:schemeClr>
                </a:solidFill>
                <a:cs typeface="Times New Roman" pitchFamily="18" charset="0"/>
              </a:rPr>
              <a:t> This was the first time that the rules governing professional conduct incorporated a special rule addressing Pro Bono service requirements.</a:t>
            </a:r>
            <a:endParaRPr lang="en-US" dirty="0">
              <a:solidFill>
                <a:schemeClr val="accent5">
                  <a:lumMod val="75000"/>
                </a:schemeClr>
              </a:solidFill>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0"/>
            <a:ext cx="7696200" cy="1265238"/>
          </a:xfrm>
        </p:spPr>
        <p:txBody>
          <a:bodyPr>
            <a:noAutofit/>
          </a:bodyPr>
          <a:lstStyle/>
          <a:p>
            <a:r>
              <a:rPr lang="en-US" sz="3200" dirty="0" smtClean="0">
                <a:solidFill>
                  <a:schemeClr val="accent5">
                    <a:lumMod val="75000"/>
                  </a:schemeClr>
                </a:solidFill>
                <a:latin typeface="Times New Roman" pitchFamily="18" charset="0"/>
                <a:cs typeface="Times New Roman" pitchFamily="18" charset="0"/>
              </a:rPr>
              <a:t>THE EVOLUTION </a:t>
            </a:r>
            <a:br>
              <a:rPr lang="en-US" sz="3200" dirty="0" smtClean="0">
                <a:solidFill>
                  <a:schemeClr val="accent5">
                    <a:lumMod val="75000"/>
                  </a:schemeClr>
                </a:solidFill>
                <a:latin typeface="Times New Roman" pitchFamily="18" charset="0"/>
                <a:cs typeface="Times New Roman" pitchFamily="18" charset="0"/>
              </a:rPr>
            </a:br>
            <a:r>
              <a:rPr lang="en-US" sz="3200" dirty="0" smtClean="0">
                <a:solidFill>
                  <a:schemeClr val="accent5">
                    <a:lumMod val="75000"/>
                  </a:schemeClr>
                </a:solidFill>
                <a:latin typeface="Times New Roman" pitchFamily="18" charset="0"/>
                <a:cs typeface="Times New Roman" pitchFamily="18" charset="0"/>
              </a:rPr>
              <a:t>OF THE CURRENT RULE: the Radical 80’s</a:t>
            </a:r>
            <a:endParaRPr lang="en-US" sz="3200" dirty="0">
              <a:solidFill>
                <a:schemeClr val="accent5">
                  <a:lumMod val="75000"/>
                </a:schemeClr>
              </a:solidFill>
              <a:latin typeface="Times New Roman" pitchFamily="18" charset="0"/>
              <a:cs typeface="Times New Roman" pitchFamily="18" charset="0"/>
            </a:endParaRPr>
          </a:p>
        </p:txBody>
      </p:sp>
      <p:sp>
        <p:nvSpPr>
          <p:cNvPr id="7" name="Content Placeholder 2"/>
          <p:cNvSpPr>
            <a:spLocks noGrp="1"/>
          </p:cNvSpPr>
          <p:nvPr>
            <p:ph idx="1"/>
          </p:nvPr>
        </p:nvSpPr>
        <p:spPr>
          <a:xfrm>
            <a:off x="1600200" y="1447800"/>
            <a:ext cx="7391400" cy="2667000"/>
          </a:xfrm>
        </p:spPr>
        <p:txBody>
          <a:bodyPr>
            <a:noAutofit/>
          </a:bodyPr>
          <a:lstStyle/>
          <a:p>
            <a:pPr>
              <a:buNone/>
            </a:pPr>
            <a:r>
              <a:rPr lang="en-US" sz="2000" b="1" i="1" dirty="0" smtClean="0">
                <a:solidFill>
                  <a:schemeClr val="accent5">
                    <a:lumMod val="75000"/>
                  </a:schemeClr>
                </a:solidFill>
                <a:latin typeface="Times New Roman" pitchFamily="18" charset="0"/>
                <a:cs typeface="Times New Roman" pitchFamily="18" charset="0"/>
              </a:rPr>
              <a:t>Rule 6.1 (1987 version)- </a:t>
            </a:r>
            <a:r>
              <a:rPr lang="en-US" sz="2000" i="1" dirty="0" smtClean="0">
                <a:solidFill>
                  <a:schemeClr val="accent5">
                    <a:lumMod val="75000"/>
                  </a:schemeClr>
                </a:solidFill>
                <a:latin typeface="Times New Roman" pitchFamily="18" charset="0"/>
                <a:cs typeface="Times New Roman" pitchFamily="18" charset="0"/>
              </a:rPr>
              <a:t>A lawyer should  render public interest</a:t>
            </a:r>
          </a:p>
          <a:p>
            <a:pPr>
              <a:buNone/>
            </a:pPr>
            <a:r>
              <a:rPr lang="en-US" sz="2000" i="1" dirty="0" smtClean="0">
                <a:solidFill>
                  <a:schemeClr val="accent5">
                    <a:lumMod val="75000"/>
                  </a:schemeClr>
                </a:solidFill>
                <a:latin typeface="Times New Roman" pitchFamily="18" charset="0"/>
                <a:cs typeface="Times New Roman" pitchFamily="18" charset="0"/>
              </a:rPr>
              <a:t>legal service. A lawyer may discharge this responsibility by providing</a:t>
            </a:r>
          </a:p>
          <a:p>
            <a:pPr>
              <a:buNone/>
            </a:pPr>
            <a:r>
              <a:rPr lang="en-US" sz="2000" i="1" dirty="0" smtClean="0">
                <a:solidFill>
                  <a:schemeClr val="accent5">
                    <a:lumMod val="75000"/>
                  </a:schemeClr>
                </a:solidFill>
                <a:latin typeface="Times New Roman" pitchFamily="18" charset="0"/>
                <a:cs typeface="Times New Roman" pitchFamily="18" charset="0"/>
              </a:rPr>
              <a:t>professional services at no fee or a reduced fee to persons of limited </a:t>
            </a:r>
          </a:p>
          <a:p>
            <a:pPr>
              <a:buNone/>
            </a:pPr>
            <a:r>
              <a:rPr lang="en-US" sz="2000" i="1" dirty="0" smtClean="0">
                <a:solidFill>
                  <a:schemeClr val="accent5">
                    <a:lumMod val="75000"/>
                  </a:schemeClr>
                </a:solidFill>
                <a:latin typeface="Times New Roman" pitchFamily="18" charset="0"/>
                <a:cs typeface="Times New Roman" pitchFamily="18" charset="0"/>
              </a:rPr>
              <a:t>means or to public Service or charitable groups or organizations, by </a:t>
            </a:r>
          </a:p>
          <a:p>
            <a:pPr>
              <a:buNone/>
            </a:pPr>
            <a:r>
              <a:rPr lang="en-US" sz="2000" i="1" dirty="0" smtClean="0">
                <a:solidFill>
                  <a:schemeClr val="accent5">
                    <a:lumMod val="75000"/>
                  </a:schemeClr>
                </a:solidFill>
                <a:latin typeface="Times New Roman" pitchFamily="18" charset="0"/>
                <a:cs typeface="Times New Roman" pitchFamily="18" charset="0"/>
              </a:rPr>
              <a:t>service in activities for improving the law, the legal system or the legal</a:t>
            </a:r>
          </a:p>
          <a:p>
            <a:pPr>
              <a:buNone/>
            </a:pPr>
            <a:r>
              <a:rPr lang="en-US" sz="2000" i="1" dirty="0" smtClean="0">
                <a:solidFill>
                  <a:schemeClr val="accent5">
                    <a:lumMod val="75000"/>
                  </a:schemeClr>
                </a:solidFill>
                <a:latin typeface="Times New Roman" pitchFamily="18" charset="0"/>
                <a:cs typeface="Times New Roman" pitchFamily="18" charset="0"/>
              </a:rPr>
              <a:t> profession, and by financial support for organizations that provide</a:t>
            </a:r>
          </a:p>
          <a:p>
            <a:pPr>
              <a:buNone/>
            </a:pPr>
            <a:r>
              <a:rPr lang="en-US" sz="2000" i="1" dirty="0" smtClean="0">
                <a:solidFill>
                  <a:schemeClr val="accent5">
                    <a:lumMod val="75000"/>
                  </a:schemeClr>
                </a:solidFill>
                <a:latin typeface="Times New Roman" pitchFamily="18" charset="0"/>
                <a:cs typeface="Times New Roman" pitchFamily="18" charset="0"/>
              </a:rPr>
              <a:t>legal services to persons of limited means</a:t>
            </a:r>
            <a:r>
              <a:rPr lang="en-US" sz="2000" dirty="0" smtClean="0">
                <a:solidFill>
                  <a:schemeClr val="accent5">
                    <a:lumMod val="75000"/>
                  </a:schemeClr>
                </a:solidFill>
                <a:latin typeface="Times New Roman" pitchFamily="18" charset="0"/>
                <a:cs typeface="Times New Roman" pitchFamily="18" charset="0"/>
              </a:rPr>
              <a:t>.</a:t>
            </a:r>
            <a:endParaRPr lang="en-US" sz="2000" dirty="0">
              <a:solidFill>
                <a:schemeClr val="accent5">
                  <a:lumMod val="75000"/>
                </a:schemeClr>
              </a:solidFill>
              <a:latin typeface="Times New Roman" pitchFamily="18" charset="0"/>
              <a:cs typeface="Times New Roman" pitchFamily="18" charset="0"/>
            </a:endParaRPr>
          </a:p>
        </p:txBody>
      </p:sp>
      <p:sp>
        <p:nvSpPr>
          <p:cNvPr id="8" name="TextBox 7"/>
          <p:cNvSpPr txBox="1"/>
          <p:nvPr/>
        </p:nvSpPr>
        <p:spPr>
          <a:xfrm>
            <a:off x="1828800" y="4343400"/>
            <a:ext cx="7086600" cy="1938992"/>
          </a:xfrm>
          <a:prstGeom prst="rect">
            <a:avLst/>
          </a:prstGeom>
          <a:noFill/>
        </p:spPr>
        <p:txBody>
          <a:bodyPr wrap="square" rtlCol="0">
            <a:spAutoFit/>
          </a:bodyPr>
          <a:lstStyle/>
          <a:p>
            <a:r>
              <a:rPr lang="en-US" dirty="0" smtClean="0">
                <a:solidFill>
                  <a:schemeClr val="accent5">
                    <a:lumMod val="75000"/>
                  </a:schemeClr>
                </a:solidFill>
                <a:cs typeface="Times New Roman" pitchFamily="18" charset="0"/>
              </a:rPr>
              <a:t>However, the comments to Rule 6.1 (1987 version) indicated that the “new” Rule 6.1 was suggestive or obligatory and not mandatory.  The comments indicated that Rule 6.1 expressed a policy and was “not intended to be enforced through disciplinary action.” </a:t>
            </a:r>
            <a:endParaRPr lang="en-US" dirty="0">
              <a:solidFill>
                <a:schemeClr val="accent5">
                  <a:lumMod val="75000"/>
                </a:schemeClr>
              </a:solidFill>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52600" y="685800"/>
            <a:ext cx="7239000" cy="3416320"/>
          </a:xfrm>
          <a:prstGeom prst="rect">
            <a:avLst/>
          </a:prstGeom>
          <a:noFill/>
        </p:spPr>
        <p:txBody>
          <a:bodyPr wrap="square" rtlCol="0">
            <a:spAutoFit/>
          </a:bodyPr>
          <a:lstStyle/>
          <a:p>
            <a:pPr algn="ctr"/>
            <a:r>
              <a:rPr lang="en-US" sz="6600" b="1" dirty="0" smtClean="0">
                <a:solidFill>
                  <a:schemeClr val="accent5">
                    <a:lumMod val="75000"/>
                  </a:schemeClr>
                </a:solidFill>
                <a:cs typeface="Times New Roman" pitchFamily="18" charset="0"/>
              </a:rPr>
              <a:t>Pro Bono 101:</a:t>
            </a:r>
          </a:p>
          <a:p>
            <a:pPr algn="ctr"/>
            <a:endParaRPr lang="en-US" sz="1800" b="1" dirty="0" smtClean="0">
              <a:solidFill>
                <a:schemeClr val="accent5">
                  <a:lumMod val="75000"/>
                </a:schemeClr>
              </a:solidFill>
              <a:cs typeface="Times New Roman" pitchFamily="18" charset="0"/>
            </a:endParaRPr>
          </a:p>
          <a:p>
            <a:pPr algn="ctr"/>
            <a:r>
              <a:rPr lang="en-US" sz="6600" b="1" dirty="0" smtClean="0">
                <a:solidFill>
                  <a:schemeClr val="accent5">
                    <a:lumMod val="75000"/>
                  </a:schemeClr>
                </a:solidFill>
                <a:cs typeface="Times New Roman" pitchFamily="18" charset="0"/>
              </a:rPr>
              <a:t>The Ethics of Pro Bono Work</a:t>
            </a:r>
            <a:endParaRPr lang="en-US" sz="6600" b="1" dirty="0">
              <a:solidFill>
                <a:schemeClr val="accent5">
                  <a:lumMod val="75000"/>
                </a:schemeClr>
              </a:solidFill>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7800" y="381000"/>
            <a:ext cx="7543800" cy="6019800"/>
          </a:xfrm>
        </p:spPr>
        <p:txBody>
          <a:bodyPr>
            <a:normAutofit/>
            <a:scene3d>
              <a:camera prst="orthographicFront"/>
              <a:lightRig rig="threePt" dir="t"/>
            </a:scene3d>
            <a:sp3d extrusionH="57150">
              <a:bevelT w="38100" h="38100"/>
            </a:sp3d>
          </a:bodyPr>
          <a:lstStyle/>
          <a:p>
            <a:pPr algn="ctr">
              <a:buNone/>
            </a:pPr>
            <a:r>
              <a:rPr lang="en-US" sz="4800" u="sng" dirty="0" smtClean="0">
                <a:solidFill>
                  <a:schemeClr val="accent5">
                    <a:lumMod val="75000"/>
                  </a:schemeClr>
                </a:solidFill>
                <a:latin typeface="Baskerville Old Face" pitchFamily="18" charset="0"/>
              </a:rPr>
              <a:t>RECAP</a:t>
            </a:r>
            <a:r>
              <a:rPr lang="en-US" sz="4800" dirty="0" smtClean="0">
                <a:solidFill>
                  <a:schemeClr val="accent5">
                    <a:lumMod val="75000"/>
                  </a:schemeClr>
                </a:solidFill>
                <a:latin typeface="Baskerville Old Face" pitchFamily="18" charset="0"/>
              </a:rPr>
              <a:t> </a:t>
            </a:r>
          </a:p>
          <a:p>
            <a:pPr algn="ctr">
              <a:buNone/>
            </a:pPr>
            <a:endParaRPr lang="en-US" sz="1300" dirty="0" smtClean="0">
              <a:solidFill>
                <a:schemeClr val="accent5">
                  <a:lumMod val="75000"/>
                </a:schemeClr>
              </a:solidFill>
              <a:latin typeface="Baskerville Old Face" pitchFamily="18" charset="0"/>
            </a:endParaRPr>
          </a:p>
          <a:p>
            <a:pPr algn="ctr">
              <a:buNone/>
            </a:pPr>
            <a:r>
              <a:rPr lang="en-US" sz="4400" dirty="0" smtClean="0">
                <a:solidFill>
                  <a:schemeClr val="accent5">
                    <a:lumMod val="75000"/>
                  </a:schemeClr>
                </a:solidFill>
                <a:latin typeface="Baskerville Old Face" pitchFamily="18" charset="0"/>
              </a:rPr>
              <a:t>Status of Pro Bono Requirements </a:t>
            </a:r>
          </a:p>
          <a:p>
            <a:pPr algn="ctr">
              <a:buNone/>
            </a:pPr>
            <a:r>
              <a:rPr lang="en-US" sz="4400" dirty="0" smtClean="0">
                <a:solidFill>
                  <a:schemeClr val="accent5">
                    <a:lumMod val="75000"/>
                  </a:schemeClr>
                </a:solidFill>
                <a:latin typeface="Baskerville Old Face" pitchFamily="18" charset="0"/>
              </a:rPr>
              <a:t>from the</a:t>
            </a:r>
          </a:p>
          <a:p>
            <a:pPr>
              <a:buNone/>
            </a:pPr>
            <a:r>
              <a:rPr lang="en-US" sz="1400" dirty="0" smtClean="0">
                <a:solidFill>
                  <a:schemeClr val="accent5">
                    <a:lumMod val="75000"/>
                  </a:schemeClr>
                </a:solidFill>
                <a:latin typeface="Baskerville Old Face" pitchFamily="18" charset="0"/>
              </a:rPr>
              <a:t> </a:t>
            </a:r>
          </a:p>
          <a:p>
            <a:pPr algn="ctr">
              <a:buNone/>
            </a:pPr>
            <a:r>
              <a:rPr lang="en-US" sz="4400" dirty="0" smtClean="0">
                <a:solidFill>
                  <a:schemeClr val="accent5">
                    <a:lumMod val="75000"/>
                  </a:schemeClr>
                </a:solidFill>
                <a:latin typeface="Baskerville Old Face" pitchFamily="18" charset="0"/>
              </a:rPr>
              <a:t>Old School (1970’s) </a:t>
            </a:r>
          </a:p>
          <a:p>
            <a:pPr algn="ctr">
              <a:buNone/>
            </a:pPr>
            <a:r>
              <a:rPr lang="en-US" sz="4400" dirty="0" smtClean="0">
                <a:solidFill>
                  <a:schemeClr val="accent5">
                    <a:lumMod val="75000"/>
                  </a:schemeClr>
                </a:solidFill>
                <a:latin typeface="Baskerville Old Face" pitchFamily="18" charset="0"/>
              </a:rPr>
              <a:t>to</a:t>
            </a:r>
          </a:p>
          <a:p>
            <a:pPr algn="ctr">
              <a:buNone/>
            </a:pPr>
            <a:r>
              <a:rPr lang="en-US" sz="4400" dirty="0" smtClean="0">
                <a:solidFill>
                  <a:schemeClr val="accent5">
                    <a:lumMod val="75000"/>
                  </a:schemeClr>
                </a:solidFill>
                <a:latin typeface="Baskerville Old Face" pitchFamily="18" charset="0"/>
              </a:rPr>
              <a:t>The Radical ’80’s</a:t>
            </a:r>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57400" y="1905000"/>
            <a:ext cx="6781800" cy="4525963"/>
          </a:xfrm>
          <a:noFill/>
        </p:spPr>
        <p:txBody>
          <a:bodyPr>
            <a:normAutofit fontScale="92500"/>
          </a:bodyPr>
          <a:lstStyle/>
          <a:p>
            <a:pPr>
              <a:buNone/>
            </a:pPr>
            <a:r>
              <a:rPr lang="en-US" dirty="0" smtClean="0">
                <a:solidFill>
                  <a:schemeClr val="accent5">
                    <a:lumMod val="75000"/>
                  </a:schemeClr>
                </a:solidFill>
                <a:latin typeface="Times New Roman" pitchFamily="18" charset="0"/>
                <a:cs typeface="Times New Roman" pitchFamily="18" charset="0"/>
              </a:rPr>
              <a:t>Initial environment for Pro Bono service</a:t>
            </a:r>
          </a:p>
          <a:p>
            <a:pPr>
              <a:buNone/>
            </a:pPr>
            <a:r>
              <a:rPr lang="en-US" dirty="0" smtClean="0">
                <a:solidFill>
                  <a:schemeClr val="accent5">
                    <a:lumMod val="75000"/>
                  </a:schemeClr>
                </a:solidFill>
                <a:latin typeface="Times New Roman" pitchFamily="18" charset="0"/>
                <a:cs typeface="Times New Roman" pitchFamily="18" charset="0"/>
              </a:rPr>
              <a:t>was harsh. Prior to the institution of the</a:t>
            </a:r>
          </a:p>
          <a:p>
            <a:pPr>
              <a:buNone/>
            </a:pPr>
            <a:r>
              <a:rPr lang="en-US" dirty="0" smtClean="0">
                <a:solidFill>
                  <a:schemeClr val="accent5">
                    <a:lumMod val="75000"/>
                  </a:schemeClr>
                </a:solidFill>
                <a:latin typeface="Times New Roman" pitchFamily="18" charset="0"/>
                <a:cs typeface="Times New Roman" pitchFamily="18" charset="0"/>
              </a:rPr>
              <a:t>new pro bono </a:t>
            </a:r>
            <a:r>
              <a:rPr lang="en-US" dirty="0" err="1" smtClean="0">
                <a:solidFill>
                  <a:schemeClr val="accent5">
                    <a:lumMod val="75000"/>
                  </a:schemeClr>
                </a:solidFill>
                <a:latin typeface="Times New Roman" pitchFamily="18" charset="0"/>
                <a:cs typeface="Times New Roman" pitchFamily="18" charset="0"/>
              </a:rPr>
              <a:t>publico</a:t>
            </a:r>
            <a:r>
              <a:rPr lang="en-US" dirty="0" smtClean="0">
                <a:solidFill>
                  <a:schemeClr val="accent5">
                    <a:lumMod val="75000"/>
                  </a:schemeClr>
                </a:solidFill>
                <a:latin typeface="Times New Roman" pitchFamily="18" charset="0"/>
                <a:cs typeface="Times New Roman" pitchFamily="18" charset="0"/>
              </a:rPr>
              <a:t> requirements in </a:t>
            </a:r>
          </a:p>
          <a:p>
            <a:pPr>
              <a:buNone/>
            </a:pPr>
            <a:r>
              <a:rPr lang="en-US" dirty="0" smtClean="0">
                <a:solidFill>
                  <a:schemeClr val="accent5">
                    <a:lumMod val="75000"/>
                  </a:schemeClr>
                </a:solidFill>
                <a:latin typeface="Times New Roman" pitchFamily="18" charset="0"/>
                <a:cs typeface="Times New Roman" pitchFamily="18" charset="0"/>
              </a:rPr>
              <a:t>1970, any cutting of fees was a dangerous</a:t>
            </a:r>
          </a:p>
          <a:p>
            <a:pPr>
              <a:buNone/>
            </a:pPr>
            <a:r>
              <a:rPr lang="en-US" dirty="0" smtClean="0">
                <a:solidFill>
                  <a:schemeClr val="accent5">
                    <a:lumMod val="75000"/>
                  </a:schemeClr>
                </a:solidFill>
                <a:latin typeface="Times New Roman" pitchFamily="18" charset="0"/>
                <a:cs typeface="Times New Roman" pitchFamily="18" charset="0"/>
              </a:rPr>
              <a:t>act because it could be deemed to be a </a:t>
            </a:r>
          </a:p>
          <a:p>
            <a:pPr>
              <a:buNone/>
            </a:pPr>
            <a:r>
              <a:rPr lang="en-US" dirty="0" smtClean="0">
                <a:solidFill>
                  <a:schemeClr val="accent5">
                    <a:lumMod val="75000"/>
                  </a:schemeClr>
                </a:solidFill>
                <a:latin typeface="Times New Roman" pitchFamily="18" charset="0"/>
                <a:cs typeface="Times New Roman" pitchFamily="18" charset="0"/>
              </a:rPr>
              <a:t>downward deviation from the minimum</a:t>
            </a:r>
          </a:p>
          <a:p>
            <a:pPr>
              <a:buNone/>
            </a:pPr>
            <a:r>
              <a:rPr lang="en-US" dirty="0" smtClean="0">
                <a:solidFill>
                  <a:schemeClr val="accent5">
                    <a:lumMod val="75000"/>
                  </a:schemeClr>
                </a:solidFill>
                <a:latin typeface="Times New Roman" pitchFamily="18" charset="0"/>
                <a:cs typeface="Times New Roman" pitchFamily="18" charset="0"/>
              </a:rPr>
              <a:t>fee schedule, which was an act that was</a:t>
            </a:r>
          </a:p>
          <a:p>
            <a:pPr>
              <a:buNone/>
            </a:pPr>
            <a:r>
              <a:rPr lang="en-US" dirty="0" smtClean="0">
                <a:solidFill>
                  <a:schemeClr val="accent5">
                    <a:lumMod val="75000"/>
                  </a:schemeClr>
                </a:solidFill>
                <a:latin typeface="Times New Roman" pitchFamily="18" charset="0"/>
                <a:cs typeface="Times New Roman" pitchFamily="18" charset="0"/>
              </a:rPr>
              <a:t>not encouraged.</a:t>
            </a:r>
          </a:p>
          <a:p>
            <a:pPr>
              <a:buNone/>
            </a:pPr>
            <a:endParaRPr lang="en-US" dirty="0"/>
          </a:p>
        </p:txBody>
      </p:sp>
      <p:pic>
        <p:nvPicPr>
          <p:cNvPr id="1026" name="Picture 2" descr="C:\Documents and Settings\rachaelm\Local Settings\Temporary Internet Files\Content.IE5\3AGCS1GY\MC900434912[1].png"/>
          <p:cNvPicPr>
            <a:picLocks noChangeAspect="1" noChangeArrowheads="1"/>
          </p:cNvPicPr>
          <p:nvPr/>
        </p:nvPicPr>
        <p:blipFill>
          <a:blip r:embed="rId2" cstate="print"/>
          <a:srcRect/>
          <a:stretch>
            <a:fillRect/>
          </a:stretch>
        </p:blipFill>
        <p:spPr bwMode="auto">
          <a:xfrm>
            <a:off x="3581400" y="-533400"/>
            <a:ext cx="3429000" cy="34290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2600" y="304800"/>
            <a:ext cx="6705600" cy="3505200"/>
          </a:xfrm>
        </p:spPr>
        <p:txBody>
          <a:bodyPr>
            <a:normAutofit fontScale="92500"/>
          </a:bodyPr>
          <a:lstStyle/>
          <a:p>
            <a:pPr>
              <a:buNone/>
            </a:pPr>
            <a:r>
              <a:rPr lang="en-US" dirty="0" smtClean="0">
                <a:solidFill>
                  <a:schemeClr val="accent5">
                    <a:lumMod val="75000"/>
                  </a:schemeClr>
                </a:solidFill>
                <a:latin typeface="Times New Roman" pitchFamily="18" charset="0"/>
                <a:cs typeface="Times New Roman" pitchFamily="18" charset="0"/>
              </a:rPr>
              <a:t>From mid-1970’s to mid-1987, the will </a:t>
            </a:r>
          </a:p>
          <a:p>
            <a:pPr>
              <a:buNone/>
            </a:pPr>
            <a:r>
              <a:rPr lang="en-US" dirty="0" smtClean="0">
                <a:solidFill>
                  <a:schemeClr val="accent5">
                    <a:lumMod val="75000"/>
                  </a:schemeClr>
                </a:solidFill>
                <a:latin typeface="Times New Roman" pitchFamily="18" charset="0"/>
                <a:cs typeface="Times New Roman" pitchFamily="18" charset="0"/>
              </a:rPr>
              <a:t>to require Pro Bono services was </a:t>
            </a:r>
          </a:p>
          <a:p>
            <a:pPr>
              <a:buNone/>
            </a:pPr>
            <a:r>
              <a:rPr lang="en-US" dirty="0" smtClean="0">
                <a:solidFill>
                  <a:schemeClr val="accent5">
                    <a:lumMod val="75000"/>
                  </a:schemeClr>
                </a:solidFill>
                <a:latin typeface="Times New Roman" pitchFamily="18" charset="0"/>
                <a:cs typeface="Times New Roman" pitchFamily="18" charset="0"/>
              </a:rPr>
              <a:t>expressed by the rules enacted, but the </a:t>
            </a:r>
          </a:p>
          <a:p>
            <a:pPr>
              <a:buNone/>
            </a:pPr>
            <a:r>
              <a:rPr lang="en-US" dirty="0" smtClean="0">
                <a:solidFill>
                  <a:schemeClr val="accent5">
                    <a:lumMod val="75000"/>
                  </a:schemeClr>
                </a:solidFill>
                <a:latin typeface="Times New Roman" pitchFamily="18" charset="0"/>
                <a:cs typeface="Times New Roman" pitchFamily="18" charset="0"/>
              </a:rPr>
              <a:t>mechanism necessary to actually provide </a:t>
            </a:r>
          </a:p>
          <a:p>
            <a:pPr>
              <a:buNone/>
            </a:pPr>
            <a:r>
              <a:rPr lang="en-US" dirty="0" smtClean="0">
                <a:solidFill>
                  <a:schemeClr val="accent5">
                    <a:lumMod val="75000"/>
                  </a:schemeClr>
                </a:solidFill>
                <a:latin typeface="Times New Roman" pitchFamily="18" charset="0"/>
                <a:cs typeface="Times New Roman" pitchFamily="18" charset="0"/>
              </a:rPr>
              <a:t>service to the poor and disabled was </a:t>
            </a:r>
          </a:p>
          <a:p>
            <a:pPr>
              <a:buNone/>
            </a:pPr>
            <a:r>
              <a:rPr lang="en-US" dirty="0" smtClean="0">
                <a:solidFill>
                  <a:schemeClr val="accent5">
                    <a:lumMod val="75000"/>
                  </a:schemeClr>
                </a:solidFill>
                <a:latin typeface="Times New Roman" pitchFamily="18" charset="0"/>
                <a:cs typeface="Times New Roman" pitchFamily="18" charset="0"/>
              </a:rPr>
              <a:t>lacking.</a:t>
            </a:r>
          </a:p>
          <a:p>
            <a:pPr>
              <a:buNone/>
            </a:pPr>
            <a:endParaRPr lang="en-US" dirty="0"/>
          </a:p>
        </p:txBody>
      </p:sp>
      <p:pic>
        <p:nvPicPr>
          <p:cNvPr id="4" name="Picture 3" descr="flinstone.jpg"/>
          <p:cNvPicPr>
            <a:picLocks noChangeAspect="1"/>
          </p:cNvPicPr>
          <p:nvPr/>
        </p:nvPicPr>
        <p:blipFill>
          <a:blip r:embed="rId2" cstate="print"/>
          <a:stretch>
            <a:fillRect/>
          </a:stretch>
        </p:blipFill>
        <p:spPr>
          <a:xfrm>
            <a:off x="3276600" y="3352800"/>
            <a:ext cx="3944470" cy="335280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5000" y="685801"/>
            <a:ext cx="6934200" cy="3581400"/>
          </a:xfrm>
        </p:spPr>
        <p:txBody>
          <a:bodyPr>
            <a:normAutofit/>
          </a:bodyPr>
          <a:lstStyle/>
          <a:p>
            <a:pPr>
              <a:buNone/>
            </a:pPr>
            <a:r>
              <a:rPr lang="en-US" dirty="0" smtClean="0">
                <a:solidFill>
                  <a:schemeClr val="accent5">
                    <a:lumMod val="75000"/>
                  </a:schemeClr>
                </a:solidFill>
                <a:latin typeface="Times New Roman" pitchFamily="18" charset="0"/>
                <a:cs typeface="Times New Roman" pitchFamily="18" charset="0"/>
              </a:rPr>
              <a:t>In 1987, the need for Pro Bono service</a:t>
            </a:r>
          </a:p>
          <a:p>
            <a:pPr>
              <a:buNone/>
            </a:pPr>
            <a:r>
              <a:rPr lang="en-US" dirty="0" smtClean="0">
                <a:solidFill>
                  <a:schemeClr val="accent5">
                    <a:lumMod val="75000"/>
                  </a:schemeClr>
                </a:solidFill>
                <a:latin typeface="Times New Roman" pitchFamily="18" charset="0"/>
                <a:cs typeface="Times New Roman" pitchFamily="18" charset="0"/>
              </a:rPr>
              <a:t>was specifically recognized in Rule 6.1,</a:t>
            </a:r>
          </a:p>
          <a:p>
            <a:pPr>
              <a:buNone/>
            </a:pPr>
            <a:r>
              <a:rPr lang="en-US" dirty="0" smtClean="0">
                <a:solidFill>
                  <a:schemeClr val="accent5">
                    <a:lumMod val="75000"/>
                  </a:schemeClr>
                </a:solidFill>
                <a:latin typeface="Times New Roman" pitchFamily="18" charset="0"/>
                <a:cs typeface="Times New Roman" pitchFamily="18" charset="0"/>
              </a:rPr>
              <a:t>but there were no parameters provided </a:t>
            </a:r>
          </a:p>
          <a:p>
            <a:pPr>
              <a:buNone/>
            </a:pPr>
            <a:r>
              <a:rPr lang="en-US" dirty="0" smtClean="0">
                <a:solidFill>
                  <a:schemeClr val="accent5">
                    <a:lumMod val="75000"/>
                  </a:schemeClr>
                </a:solidFill>
                <a:latin typeface="Times New Roman" pitchFamily="18" charset="0"/>
                <a:cs typeface="Times New Roman" pitchFamily="18" charset="0"/>
              </a:rPr>
              <a:t>for what service attorneys had to provide</a:t>
            </a:r>
          </a:p>
          <a:p>
            <a:pPr>
              <a:buNone/>
            </a:pPr>
            <a:r>
              <a:rPr lang="en-US" dirty="0" smtClean="0">
                <a:solidFill>
                  <a:schemeClr val="accent5">
                    <a:lumMod val="75000"/>
                  </a:schemeClr>
                </a:solidFill>
                <a:latin typeface="Times New Roman" pitchFamily="18" charset="0"/>
                <a:cs typeface="Times New Roman" pitchFamily="18" charset="0"/>
              </a:rPr>
              <a:t>and there was no penalty for failure to </a:t>
            </a:r>
          </a:p>
          <a:p>
            <a:pPr>
              <a:buNone/>
            </a:pPr>
            <a:r>
              <a:rPr lang="en-US" dirty="0" smtClean="0">
                <a:solidFill>
                  <a:schemeClr val="accent5">
                    <a:lumMod val="75000"/>
                  </a:schemeClr>
                </a:solidFill>
                <a:latin typeface="Times New Roman" pitchFamily="18" charset="0"/>
                <a:cs typeface="Times New Roman" pitchFamily="18" charset="0"/>
              </a:rPr>
              <a:t>address the need.</a:t>
            </a:r>
          </a:p>
          <a:p>
            <a:pPr>
              <a:buNone/>
            </a:pPr>
            <a:endParaRPr lang="en-US" dirty="0"/>
          </a:p>
        </p:txBody>
      </p:sp>
      <p:pic>
        <p:nvPicPr>
          <p:cNvPr id="2050" name="Picture 2" descr="C:\Documents and Settings\rachaelm\Local Settings\Temporary Internet Files\Content.IE5\3AGCS1GY\MC900292574[1].wmf"/>
          <p:cNvPicPr>
            <a:picLocks noChangeAspect="1" noChangeArrowheads="1"/>
          </p:cNvPicPr>
          <p:nvPr/>
        </p:nvPicPr>
        <p:blipFill>
          <a:blip r:embed="rId2" cstate="print"/>
          <a:srcRect/>
          <a:stretch>
            <a:fillRect/>
          </a:stretch>
        </p:blipFill>
        <p:spPr bwMode="auto">
          <a:xfrm>
            <a:off x="5112349" y="3657600"/>
            <a:ext cx="2776548" cy="281940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5000" y="381000"/>
            <a:ext cx="6781800" cy="4343400"/>
          </a:xfrm>
        </p:spPr>
        <p:txBody>
          <a:bodyPr>
            <a:noAutofit/>
          </a:bodyPr>
          <a:lstStyle/>
          <a:p>
            <a:pPr algn="ctr">
              <a:buNone/>
            </a:pPr>
            <a:r>
              <a:rPr lang="en-US" sz="5400" dirty="0" smtClean="0">
                <a:solidFill>
                  <a:schemeClr val="accent5">
                    <a:lumMod val="75000"/>
                  </a:schemeClr>
                </a:solidFill>
                <a:latin typeface="Times New Roman" pitchFamily="18" charset="0"/>
                <a:cs typeface="Times New Roman" pitchFamily="18" charset="0"/>
              </a:rPr>
              <a:t>Current events:</a:t>
            </a:r>
          </a:p>
          <a:p>
            <a:pPr algn="ctr">
              <a:buNone/>
            </a:pPr>
            <a:endParaRPr lang="en-US" sz="800" dirty="0" smtClean="0">
              <a:solidFill>
                <a:schemeClr val="accent5">
                  <a:lumMod val="75000"/>
                </a:schemeClr>
              </a:solidFill>
              <a:latin typeface="Times New Roman" pitchFamily="18" charset="0"/>
              <a:cs typeface="Times New Roman" pitchFamily="18" charset="0"/>
            </a:endParaRPr>
          </a:p>
          <a:p>
            <a:pPr algn="ctr">
              <a:buNone/>
            </a:pPr>
            <a:r>
              <a:rPr lang="en-US" sz="5400" dirty="0" smtClean="0">
                <a:solidFill>
                  <a:schemeClr val="accent5">
                    <a:lumMod val="75000"/>
                  </a:schemeClr>
                </a:solidFill>
                <a:latin typeface="Times New Roman" pitchFamily="18" charset="0"/>
                <a:cs typeface="Times New Roman" pitchFamily="18" charset="0"/>
              </a:rPr>
              <a:t>Rule 6.1, </a:t>
            </a:r>
          </a:p>
          <a:p>
            <a:pPr algn="ctr">
              <a:buNone/>
            </a:pPr>
            <a:r>
              <a:rPr lang="en-US" sz="5400" dirty="0" smtClean="0">
                <a:solidFill>
                  <a:schemeClr val="accent5">
                    <a:lumMod val="75000"/>
                  </a:schemeClr>
                </a:solidFill>
                <a:latin typeface="Times New Roman" pitchFamily="18" charset="0"/>
                <a:cs typeface="Times New Roman" pitchFamily="18" charset="0"/>
              </a:rPr>
              <a:t>The Current Version</a:t>
            </a:r>
          </a:p>
          <a:p>
            <a:pPr>
              <a:buNone/>
            </a:pPr>
            <a:endParaRPr lang="en-US" sz="4800" dirty="0">
              <a:solidFill>
                <a:srgbClr val="C0000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5">
                    <a:lumMod val="75000"/>
                  </a:schemeClr>
                </a:solidFill>
                <a:latin typeface="Times New Roman" pitchFamily="18" charset="0"/>
                <a:cs typeface="Times New Roman" pitchFamily="18" charset="0"/>
              </a:rPr>
              <a:t>Why SHOULD Attorneys Take </a:t>
            </a:r>
            <a:br>
              <a:rPr lang="en-US" dirty="0" smtClean="0">
                <a:solidFill>
                  <a:schemeClr val="accent5">
                    <a:lumMod val="75000"/>
                  </a:schemeClr>
                </a:solidFill>
                <a:latin typeface="Times New Roman" pitchFamily="18" charset="0"/>
                <a:cs typeface="Times New Roman" pitchFamily="18" charset="0"/>
              </a:rPr>
            </a:br>
            <a:r>
              <a:rPr lang="en-US" dirty="0" smtClean="0">
                <a:solidFill>
                  <a:schemeClr val="accent5">
                    <a:lumMod val="75000"/>
                  </a:schemeClr>
                </a:solidFill>
                <a:latin typeface="Times New Roman" pitchFamily="18" charset="0"/>
                <a:cs typeface="Times New Roman" pitchFamily="18" charset="0"/>
              </a:rPr>
              <a:t>Pro Bono Cases?</a:t>
            </a:r>
            <a:endParaRPr lang="en-US" dirty="0">
              <a:solidFill>
                <a:schemeClr val="accent5">
                  <a:lumMod val="75000"/>
                </a:schemeClr>
              </a:solidFill>
            </a:endParaRPr>
          </a:p>
        </p:txBody>
      </p:sp>
      <p:sp>
        <p:nvSpPr>
          <p:cNvPr id="3" name="Content Placeholder 2"/>
          <p:cNvSpPr>
            <a:spLocks noGrp="1"/>
          </p:cNvSpPr>
          <p:nvPr>
            <p:ph idx="1"/>
          </p:nvPr>
        </p:nvSpPr>
        <p:spPr>
          <a:xfrm>
            <a:off x="1905000" y="1600200"/>
            <a:ext cx="7239000" cy="4525963"/>
          </a:xfrm>
        </p:spPr>
        <p:txBody>
          <a:bodyPr>
            <a:normAutofit/>
          </a:bodyPr>
          <a:lstStyle/>
          <a:p>
            <a:pPr algn="ctr">
              <a:buNone/>
            </a:pPr>
            <a:r>
              <a:rPr lang="en-US" u="sng" dirty="0" smtClean="0">
                <a:solidFill>
                  <a:schemeClr val="accent5">
                    <a:lumMod val="75000"/>
                  </a:schemeClr>
                </a:solidFill>
                <a:latin typeface="Times New Roman" pitchFamily="18" charset="0"/>
                <a:cs typeface="Times New Roman" pitchFamily="18" charset="0"/>
              </a:rPr>
              <a:t>The Law on Pro Bono Requirements</a:t>
            </a:r>
          </a:p>
          <a:p>
            <a:pPr algn="ctr">
              <a:buNone/>
            </a:pPr>
            <a:endParaRPr lang="en-US" sz="1200" u="sng" dirty="0" smtClean="0">
              <a:solidFill>
                <a:schemeClr val="accent5">
                  <a:lumMod val="75000"/>
                </a:schemeClr>
              </a:solidFill>
              <a:latin typeface="Times New Roman" pitchFamily="18" charset="0"/>
              <a:cs typeface="Times New Roman" pitchFamily="18" charset="0"/>
            </a:endParaRPr>
          </a:p>
          <a:p>
            <a:pPr algn="ctr">
              <a:buNone/>
            </a:pPr>
            <a:r>
              <a:rPr lang="en-US" sz="2800" dirty="0" smtClean="0">
                <a:solidFill>
                  <a:schemeClr val="accent5">
                    <a:lumMod val="75000"/>
                  </a:schemeClr>
                </a:solidFill>
                <a:latin typeface="Times New Roman" pitchFamily="18" charset="0"/>
                <a:cs typeface="Times New Roman" pitchFamily="18" charset="0"/>
              </a:rPr>
              <a:t>Rule 6.1 of the Rules of Professional </a:t>
            </a:r>
          </a:p>
          <a:p>
            <a:pPr algn="ctr">
              <a:buNone/>
            </a:pPr>
            <a:r>
              <a:rPr lang="en-US" sz="2800" dirty="0" smtClean="0">
                <a:solidFill>
                  <a:schemeClr val="accent5">
                    <a:lumMod val="75000"/>
                  </a:schemeClr>
                </a:solidFill>
                <a:latin typeface="Times New Roman" pitchFamily="18" charset="0"/>
                <a:cs typeface="Times New Roman" pitchFamily="18" charset="0"/>
              </a:rPr>
              <a:t>Conduct</a:t>
            </a:r>
          </a:p>
          <a:p>
            <a:pPr algn="ctr">
              <a:buNone/>
            </a:pPr>
            <a:endParaRPr lang="en-US" sz="1200" dirty="0" smtClean="0">
              <a:solidFill>
                <a:schemeClr val="accent5">
                  <a:lumMod val="75000"/>
                </a:schemeClr>
              </a:solidFill>
              <a:latin typeface="Times New Roman" pitchFamily="18" charset="0"/>
              <a:cs typeface="Times New Roman" pitchFamily="18" charset="0"/>
            </a:endParaRPr>
          </a:p>
          <a:p>
            <a:pPr>
              <a:buNone/>
            </a:pPr>
            <a:r>
              <a:rPr lang="en-US" dirty="0" smtClean="0">
                <a:solidFill>
                  <a:schemeClr val="accent5">
                    <a:lumMod val="75000"/>
                  </a:schemeClr>
                </a:solidFill>
                <a:latin typeface="Times New Roman" pitchFamily="18" charset="0"/>
                <a:cs typeface="Times New Roman" pitchFamily="18" charset="0"/>
              </a:rPr>
              <a:t>Current Version was adopted March 1, 2004, and contains the requirement that</a:t>
            </a:r>
          </a:p>
          <a:p>
            <a:pPr>
              <a:buNone/>
            </a:pPr>
            <a:r>
              <a:rPr lang="en-US" dirty="0" smtClean="0">
                <a:solidFill>
                  <a:schemeClr val="accent5">
                    <a:lumMod val="75000"/>
                  </a:schemeClr>
                </a:solidFill>
                <a:latin typeface="Times New Roman" pitchFamily="18" charset="0"/>
                <a:cs typeface="Times New Roman" pitchFamily="18" charset="0"/>
              </a:rPr>
              <a:t>attorneys provide Pro Bon Representation.</a:t>
            </a:r>
            <a:endParaRPr lang="en-US" i="1" dirty="0" smtClean="0">
              <a:solidFill>
                <a:schemeClr val="accent5">
                  <a:lumMod val="75000"/>
                </a:schemeClr>
              </a:solidFill>
              <a:latin typeface="Times New Roman" pitchFamily="18" charset="0"/>
              <a:cs typeface="Times New Roman" pitchFamily="18" charset="0"/>
            </a:endParaRPr>
          </a:p>
          <a:p>
            <a:pPr>
              <a:buNone/>
            </a:pPr>
            <a:endParaRPr lang="en-US" dirty="0">
              <a:solidFill>
                <a:schemeClr val="accent5">
                  <a:lumMod val="75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5">
                    <a:lumMod val="75000"/>
                  </a:schemeClr>
                </a:solidFill>
                <a:latin typeface="Times New Roman" pitchFamily="18" charset="0"/>
                <a:cs typeface="Times New Roman" pitchFamily="18" charset="0"/>
              </a:rPr>
              <a:t>Why SHOULD Attorneys Take </a:t>
            </a:r>
            <a:br>
              <a:rPr lang="en-US" dirty="0" smtClean="0">
                <a:solidFill>
                  <a:schemeClr val="accent5">
                    <a:lumMod val="75000"/>
                  </a:schemeClr>
                </a:solidFill>
                <a:latin typeface="Times New Roman" pitchFamily="18" charset="0"/>
                <a:cs typeface="Times New Roman" pitchFamily="18" charset="0"/>
              </a:rPr>
            </a:br>
            <a:r>
              <a:rPr lang="en-US" dirty="0" smtClean="0">
                <a:solidFill>
                  <a:schemeClr val="accent5">
                    <a:lumMod val="75000"/>
                  </a:schemeClr>
                </a:solidFill>
                <a:latin typeface="Times New Roman" pitchFamily="18" charset="0"/>
                <a:cs typeface="Times New Roman" pitchFamily="18" charset="0"/>
              </a:rPr>
              <a:t>Pro Bono Cases?</a:t>
            </a:r>
            <a:endParaRPr lang="en-US" dirty="0">
              <a:solidFill>
                <a:schemeClr val="accent5">
                  <a:lumMod val="75000"/>
                </a:schemeClr>
              </a:solidFill>
            </a:endParaRPr>
          </a:p>
        </p:txBody>
      </p:sp>
      <p:sp>
        <p:nvSpPr>
          <p:cNvPr id="3" name="Content Placeholder 2"/>
          <p:cNvSpPr>
            <a:spLocks noGrp="1"/>
          </p:cNvSpPr>
          <p:nvPr>
            <p:ph idx="1"/>
          </p:nvPr>
        </p:nvSpPr>
        <p:spPr>
          <a:xfrm>
            <a:off x="1905000" y="1676400"/>
            <a:ext cx="6781800" cy="4876799"/>
          </a:xfrm>
        </p:spPr>
        <p:txBody>
          <a:bodyPr>
            <a:normAutofit fontScale="55000" lnSpcReduction="20000"/>
          </a:bodyPr>
          <a:lstStyle/>
          <a:p>
            <a:pPr algn="ctr">
              <a:buNone/>
            </a:pPr>
            <a:r>
              <a:rPr lang="en-US" sz="5800" u="sng" dirty="0" smtClean="0">
                <a:solidFill>
                  <a:schemeClr val="accent5">
                    <a:lumMod val="75000"/>
                  </a:schemeClr>
                </a:solidFill>
                <a:latin typeface="Times New Roman" pitchFamily="18" charset="0"/>
                <a:cs typeface="Times New Roman" pitchFamily="18" charset="0"/>
              </a:rPr>
              <a:t>The Law on Pro Bono Requirements</a:t>
            </a:r>
          </a:p>
          <a:p>
            <a:pPr algn="ctr">
              <a:buNone/>
            </a:pPr>
            <a:r>
              <a:rPr lang="en-US" sz="5800" dirty="0" smtClean="0">
                <a:solidFill>
                  <a:schemeClr val="accent5">
                    <a:lumMod val="75000"/>
                  </a:schemeClr>
                </a:solidFill>
                <a:latin typeface="Times New Roman" pitchFamily="18" charset="0"/>
                <a:cs typeface="Times New Roman" pitchFamily="18" charset="0"/>
              </a:rPr>
              <a:t>Rule 6.1 of the Rules of Professional Conduct</a:t>
            </a:r>
          </a:p>
          <a:p>
            <a:pPr algn="ctr">
              <a:buNone/>
            </a:pPr>
            <a:endParaRPr lang="en-US" sz="2200" dirty="0" smtClean="0">
              <a:solidFill>
                <a:schemeClr val="accent5">
                  <a:lumMod val="75000"/>
                </a:schemeClr>
              </a:solidFill>
              <a:latin typeface="Times New Roman" pitchFamily="18" charset="0"/>
              <a:cs typeface="Times New Roman" pitchFamily="18" charset="0"/>
            </a:endParaRPr>
          </a:p>
          <a:p>
            <a:pPr algn="ctr">
              <a:buNone/>
            </a:pPr>
            <a:r>
              <a:rPr lang="en-US" sz="6200" dirty="0" smtClean="0">
                <a:solidFill>
                  <a:schemeClr val="accent5">
                    <a:lumMod val="75000"/>
                  </a:schemeClr>
                </a:solidFill>
                <a:latin typeface="Times New Roman" pitchFamily="18" charset="0"/>
                <a:cs typeface="Times New Roman" pitchFamily="18" charset="0"/>
              </a:rPr>
              <a:t>THE NOW</a:t>
            </a:r>
          </a:p>
          <a:p>
            <a:pPr algn="ctr">
              <a:buNone/>
            </a:pPr>
            <a:endParaRPr lang="en-US" sz="2200" dirty="0" smtClean="0">
              <a:solidFill>
                <a:schemeClr val="accent5">
                  <a:lumMod val="75000"/>
                </a:schemeClr>
              </a:solidFill>
              <a:latin typeface="Times New Roman" pitchFamily="18" charset="0"/>
              <a:cs typeface="Times New Roman" pitchFamily="18" charset="0"/>
            </a:endParaRPr>
          </a:p>
          <a:p>
            <a:pPr algn="ctr">
              <a:buNone/>
            </a:pPr>
            <a:endParaRPr lang="en-US" sz="1500" dirty="0" smtClean="0">
              <a:solidFill>
                <a:schemeClr val="accent5">
                  <a:lumMod val="75000"/>
                </a:schemeClr>
              </a:solidFill>
              <a:latin typeface="Times New Roman" pitchFamily="18" charset="0"/>
              <a:cs typeface="Times New Roman" pitchFamily="18" charset="0"/>
            </a:endParaRPr>
          </a:p>
          <a:p>
            <a:pPr>
              <a:buNone/>
            </a:pPr>
            <a:r>
              <a:rPr lang="en-US" sz="5100" dirty="0" smtClean="0">
                <a:solidFill>
                  <a:schemeClr val="accent5">
                    <a:lumMod val="75000"/>
                  </a:schemeClr>
                </a:solidFill>
                <a:latin typeface="Times New Roman" pitchFamily="18" charset="0"/>
                <a:cs typeface="Times New Roman" pitchFamily="18" charset="0"/>
              </a:rPr>
              <a:t>Every lawyer </a:t>
            </a:r>
            <a:r>
              <a:rPr lang="en-US" sz="5100" i="1" u="sng" dirty="0" smtClean="0">
                <a:solidFill>
                  <a:schemeClr val="accent5">
                    <a:lumMod val="75000"/>
                  </a:schemeClr>
                </a:solidFill>
                <a:latin typeface="Times New Roman" pitchFamily="18" charset="0"/>
                <a:cs typeface="Times New Roman" pitchFamily="18" charset="0"/>
              </a:rPr>
              <a:t>should</a:t>
            </a:r>
            <a:r>
              <a:rPr lang="en-US" sz="5100" dirty="0" smtClean="0">
                <a:solidFill>
                  <a:schemeClr val="accent5">
                    <a:lumMod val="75000"/>
                  </a:schemeClr>
                </a:solidFill>
                <a:latin typeface="Times New Roman" pitchFamily="18" charset="0"/>
                <a:cs typeface="Times New Roman" pitchFamily="18" charset="0"/>
              </a:rPr>
              <a:t>  aspire to provide legal </a:t>
            </a:r>
          </a:p>
          <a:p>
            <a:pPr>
              <a:buNone/>
            </a:pPr>
            <a:r>
              <a:rPr lang="en-US" sz="5100" dirty="0" smtClean="0">
                <a:solidFill>
                  <a:schemeClr val="accent5">
                    <a:lumMod val="75000"/>
                  </a:schemeClr>
                </a:solidFill>
                <a:latin typeface="Times New Roman" pitchFamily="18" charset="0"/>
                <a:cs typeface="Times New Roman" pitchFamily="18" charset="0"/>
              </a:rPr>
              <a:t>services to those unable to pay. A lawyer </a:t>
            </a:r>
          </a:p>
          <a:p>
            <a:pPr>
              <a:buNone/>
            </a:pPr>
            <a:r>
              <a:rPr lang="en-US" sz="5100" i="1" u="sng" dirty="0" smtClean="0">
                <a:solidFill>
                  <a:schemeClr val="accent5">
                    <a:lumMod val="75000"/>
                  </a:schemeClr>
                </a:solidFill>
                <a:latin typeface="Times New Roman" pitchFamily="18" charset="0"/>
                <a:cs typeface="Times New Roman" pitchFamily="18" charset="0"/>
              </a:rPr>
              <a:t>should</a:t>
            </a:r>
            <a:r>
              <a:rPr lang="en-US" sz="5100" i="1" dirty="0" smtClean="0">
                <a:solidFill>
                  <a:schemeClr val="accent5">
                    <a:lumMod val="75000"/>
                  </a:schemeClr>
                </a:solidFill>
                <a:latin typeface="Times New Roman" pitchFamily="18" charset="0"/>
                <a:cs typeface="Times New Roman" pitchFamily="18" charset="0"/>
              </a:rPr>
              <a:t>  </a:t>
            </a:r>
            <a:r>
              <a:rPr lang="en-US" sz="5100" dirty="0" smtClean="0">
                <a:solidFill>
                  <a:schemeClr val="accent5">
                    <a:lumMod val="75000"/>
                  </a:schemeClr>
                </a:solidFill>
                <a:latin typeface="Times New Roman" pitchFamily="18" charset="0"/>
                <a:cs typeface="Times New Roman" pitchFamily="18" charset="0"/>
              </a:rPr>
              <a:t>aspire to render at least 50 hours of</a:t>
            </a:r>
          </a:p>
          <a:p>
            <a:pPr>
              <a:buNone/>
            </a:pPr>
            <a:r>
              <a:rPr lang="en-US" sz="5100" dirty="0" smtClean="0">
                <a:solidFill>
                  <a:schemeClr val="accent5">
                    <a:lumMod val="75000"/>
                  </a:schemeClr>
                </a:solidFill>
                <a:latin typeface="Times New Roman" pitchFamily="18" charset="0"/>
                <a:cs typeface="Times New Roman" pitchFamily="18" charset="0"/>
              </a:rPr>
              <a:t>pro bono </a:t>
            </a:r>
            <a:r>
              <a:rPr lang="en-US" sz="5100" dirty="0" err="1" smtClean="0">
                <a:solidFill>
                  <a:schemeClr val="accent5">
                    <a:lumMod val="75000"/>
                  </a:schemeClr>
                </a:solidFill>
                <a:latin typeface="Times New Roman" pitchFamily="18" charset="0"/>
                <a:cs typeface="Times New Roman" pitchFamily="18" charset="0"/>
              </a:rPr>
              <a:t>publico</a:t>
            </a:r>
            <a:r>
              <a:rPr lang="en-US" sz="5100" dirty="0" smtClean="0">
                <a:solidFill>
                  <a:schemeClr val="accent5">
                    <a:lumMod val="75000"/>
                  </a:schemeClr>
                </a:solidFill>
                <a:latin typeface="Times New Roman" pitchFamily="18" charset="0"/>
                <a:cs typeface="Times New Roman" pitchFamily="18" charset="0"/>
              </a:rPr>
              <a:t> services per year.</a:t>
            </a:r>
            <a:endParaRPr lang="en-US" sz="5100" u="sng" dirty="0" smtClean="0">
              <a:solidFill>
                <a:schemeClr val="accent5">
                  <a:lumMod val="75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28600"/>
            <a:ext cx="6858000" cy="1524000"/>
          </a:xfrm>
        </p:spPr>
        <p:txBody>
          <a:bodyPr>
            <a:normAutofit fontScale="90000"/>
          </a:bodyPr>
          <a:lstStyle/>
          <a:p>
            <a:r>
              <a:rPr lang="en-US" sz="2700" u="sng" dirty="0" smtClean="0">
                <a:solidFill>
                  <a:srgbClr val="0070C0"/>
                </a:solidFill>
                <a:latin typeface="Baskerville Old Face" pitchFamily="18" charset="0"/>
              </a:rPr>
              <a:t/>
            </a:r>
            <a:br>
              <a:rPr lang="en-US" sz="2700" u="sng" dirty="0" smtClean="0">
                <a:solidFill>
                  <a:srgbClr val="0070C0"/>
                </a:solidFill>
                <a:latin typeface="Baskerville Old Face" pitchFamily="18" charset="0"/>
              </a:rPr>
            </a:br>
            <a:r>
              <a:rPr lang="en-US" sz="3100" u="sng" dirty="0" smtClean="0">
                <a:solidFill>
                  <a:schemeClr val="accent5">
                    <a:lumMod val="75000"/>
                  </a:schemeClr>
                </a:solidFill>
                <a:latin typeface="Times New Roman" pitchFamily="18" charset="0"/>
                <a:cs typeface="Times New Roman" pitchFamily="18" charset="0"/>
              </a:rPr>
              <a:t>Rule 6.1 of the Rules of Professional Conduct- </a:t>
            </a:r>
            <a:br>
              <a:rPr lang="en-US" sz="3100" u="sng" dirty="0" smtClean="0">
                <a:solidFill>
                  <a:schemeClr val="accent5">
                    <a:lumMod val="75000"/>
                  </a:schemeClr>
                </a:solidFill>
                <a:latin typeface="Times New Roman" pitchFamily="18" charset="0"/>
                <a:cs typeface="Times New Roman" pitchFamily="18" charset="0"/>
              </a:rPr>
            </a:br>
            <a:r>
              <a:rPr lang="en-US" sz="3100" dirty="0" smtClean="0">
                <a:solidFill>
                  <a:schemeClr val="accent5">
                    <a:lumMod val="75000"/>
                  </a:schemeClr>
                </a:solidFill>
                <a:latin typeface="Times New Roman" pitchFamily="18" charset="0"/>
                <a:cs typeface="Times New Roman" pitchFamily="18" charset="0"/>
              </a:rPr>
              <a:t>The rule continues with suggestions for how the 50 hours of service should be dedicated</a:t>
            </a:r>
            <a:br>
              <a:rPr lang="en-US" sz="3100" dirty="0" smtClean="0">
                <a:solidFill>
                  <a:schemeClr val="accent5">
                    <a:lumMod val="75000"/>
                  </a:schemeClr>
                </a:solidFill>
                <a:latin typeface="Times New Roman" pitchFamily="18" charset="0"/>
                <a:cs typeface="Times New Roman" pitchFamily="18" charset="0"/>
              </a:rPr>
            </a:br>
            <a:endParaRPr lang="en-US" sz="3100" dirty="0">
              <a:solidFill>
                <a:schemeClr val="accent5">
                  <a:lumMod val="75000"/>
                </a:schemeClr>
              </a:solidFill>
              <a:latin typeface="Times New Roman" pitchFamily="18" charset="0"/>
              <a:cs typeface="Times New Roman" pitchFamily="18" charset="0"/>
            </a:endParaRPr>
          </a:p>
        </p:txBody>
      </p:sp>
      <p:sp>
        <p:nvSpPr>
          <p:cNvPr id="3" name="Content Placeholder 2"/>
          <p:cNvSpPr>
            <a:spLocks noGrp="1"/>
          </p:cNvSpPr>
          <p:nvPr>
            <p:ph idx="1"/>
          </p:nvPr>
        </p:nvSpPr>
        <p:spPr>
          <a:xfrm>
            <a:off x="1905000" y="1905000"/>
            <a:ext cx="6781800" cy="4267200"/>
          </a:xfrm>
        </p:spPr>
        <p:txBody>
          <a:bodyPr>
            <a:normAutofit fontScale="92500" lnSpcReduction="10000"/>
          </a:bodyPr>
          <a:lstStyle/>
          <a:p>
            <a:pPr>
              <a:buNone/>
              <a:defRPr/>
            </a:pPr>
            <a:r>
              <a:rPr lang="en-US" dirty="0" smtClean="0">
                <a:solidFill>
                  <a:schemeClr val="accent5">
                    <a:lumMod val="75000"/>
                  </a:schemeClr>
                </a:solidFill>
                <a:latin typeface="Times New Roman" pitchFamily="18" charset="0"/>
                <a:cs typeface="Times New Roman" pitchFamily="18" charset="0"/>
              </a:rPr>
              <a:t>… a </a:t>
            </a:r>
            <a:r>
              <a:rPr lang="en-US" i="1" u="sng" dirty="0" smtClean="0">
                <a:solidFill>
                  <a:schemeClr val="accent5">
                    <a:lumMod val="75000"/>
                  </a:schemeClr>
                </a:solidFill>
                <a:latin typeface="Times New Roman" pitchFamily="18" charset="0"/>
                <a:cs typeface="Times New Roman" pitchFamily="18" charset="0"/>
              </a:rPr>
              <a:t>substantial majority </a:t>
            </a:r>
            <a:r>
              <a:rPr lang="en-US" dirty="0" smtClean="0">
                <a:solidFill>
                  <a:schemeClr val="accent5">
                    <a:lumMod val="75000"/>
                  </a:schemeClr>
                </a:solidFill>
                <a:latin typeface="Times New Roman" pitchFamily="18" charset="0"/>
                <a:cs typeface="Times New Roman" pitchFamily="18" charset="0"/>
              </a:rPr>
              <a:t>of the (50) hours should be to service the needs of:</a:t>
            </a:r>
          </a:p>
          <a:p>
            <a:pPr>
              <a:buNone/>
              <a:defRPr/>
            </a:pPr>
            <a:r>
              <a:rPr lang="en-US" dirty="0" smtClean="0">
                <a:solidFill>
                  <a:schemeClr val="accent5">
                    <a:lumMod val="75000"/>
                  </a:schemeClr>
                </a:solidFill>
                <a:latin typeface="Times New Roman" pitchFamily="18" charset="0"/>
                <a:cs typeface="Times New Roman" pitchFamily="18" charset="0"/>
              </a:rPr>
              <a:t>	(1) persons of limited means, or</a:t>
            </a:r>
          </a:p>
          <a:p>
            <a:pPr>
              <a:buNone/>
              <a:defRPr/>
            </a:pPr>
            <a:r>
              <a:rPr lang="en-US" dirty="0" smtClean="0">
                <a:solidFill>
                  <a:schemeClr val="accent5">
                    <a:lumMod val="75000"/>
                  </a:schemeClr>
                </a:solidFill>
                <a:latin typeface="Times New Roman" pitchFamily="18" charset="0"/>
                <a:cs typeface="Times New Roman" pitchFamily="18" charset="0"/>
              </a:rPr>
              <a:t>	(2) charitable, religious, civic, 	community, governmental and 	educational organizations in matters </a:t>
            </a:r>
          </a:p>
          <a:p>
            <a:pPr>
              <a:buNone/>
              <a:defRPr/>
            </a:pPr>
            <a:r>
              <a:rPr lang="en-US" dirty="0" smtClean="0">
                <a:solidFill>
                  <a:schemeClr val="accent5">
                    <a:lumMod val="75000"/>
                  </a:schemeClr>
                </a:solidFill>
                <a:latin typeface="Times New Roman" pitchFamily="18" charset="0"/>
                <a:cs typeface="Times New Roman" pitchFamily="18" charset="0"/>
              </a:rPr>
              <a:t>		that are designed primarily to 	address the needs of persons of </a:t>
            </a:r>
          </a:p>
          <a:p>
            <a:pPr>
              <a:buNone/>
              <a:defRPr/>
            </a:pPr>
            <a:r>
              <a:rPr lang="en-US" dirty="0" smtClean="0">
                <a:solidFill>
                  <a:schemeClr val="accent5">
                    <a:lumMod val="75000"/>
                  </a:schemeClr>
                </a:solidFill>
                <a:latin typeface="Times New Roman" pitchFamily="18" charset="0"/>
                <a:cs typeface="Times New Roman" pitchFamily="18" charset="0"/>
              </a:rPr>
              <a:t>		limited means.</a:t>
            </a:r>
          </a:p>
          <a:p>
            <a:pPr>
              <a:buNone/>
            </a:pP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5000" y="2286000"/>
            <a:ext cx="7086600" cy="4038600"/>
          </a:xfrm>
        </p:spPr>
        <p:txBody>
          <a:bodyPr>
            <a:normAutofit/>
          </a:bodyPr>
          <a:lstStyle/>
          <a:p>
            <a:pPr>
              <a:buNone/>
            </a:pPr>
            <a:r>
              <a:rPr lang="en-US" sz="2800" dirty="0" smtClean="0">
                <a:solidFill>
                  <a:schemeClr val="accent5">
                    <a:lumMod val="75000"/>
                  </a:schemeClr>
                </a:solidFill>
                <a:latin typeface="Times New Roman" pitchFamily="18" charset="0"/>
                <a:cs typeface="Times New Roman" pitchFamily="18" charset="0"/>
              </a:rPr>
              <a:t>(</a:t>
            </a:r>
            <a:r>
              <a:rPr lang="en-US" sz="2400" dirty="0" smtClean="0">
                <a:solidFill>
                  <a:schemeClr val="accent5">
                    <a:lumMod val="75000"/>
                  </a:schemeClr>
                </a:solidFill>
                <a:latin typeface="Times New Roman" pitchFamily="18" charset="0"/>
                <a:cs typeface="Times New Roman" pitchFamily="18" charset="0"/>
              </a:rPr>
              <a:t>1) delivery of legal services at no fee or substantially reduced fee to individuals, groups or organizations seeking to secure or protect civil rights, civil liberties, or public rights, or charitable, religious, civic, community, governmental and educational organizations in matters in furtherance of their organizational purpose, </a:t>
            </a:r>
            <a:r>
              <a:rPr lang="en-US" sz="2400" i="1" u="sng" dirty="0" smtClean="0">
                <a:solidFill>
                  <a:schemeClr val="accent5">
                    <a:lumMod val="75000"/>
                  </a:schemeClr>
                </a:solidFill>
                <a:latin typeface="Times New Roman" pitchFamily="18" charset="0"/>
                <a:cs typeface="Times New Roman" pitchFamily="18" charset="0"/>
              </a:rPr>
              <a:t>where the payment of standard legal fees would significantly deplete the organization’s economic resources </a:t>
            </a:r>
            <a:r>
              <a:rPr lang="en-US" sz="2400" dirty="0" smtClean="0">
                <a:solidFill>
                  <a:schemeClr val="accent5">
                    <a:lumMod val="75000"/>
                  </a:schemeClr>
                </a:solidFill>
                <a:latin typeface="Times New Roman" pitchFamily="18" charset="0"/>
                <a:cs typeface="Times New Roman" pitchFamily="18" charset="0"/>
              </a:rPr>
              <a:t>or would be otherwise inappropriate</a:t>
            </a:r>
            <a:r>
              <a:rPr lang="en-US" sz="2800" dirty="0" smtClean="0">
                <a:solidFill>
                  <a:schemeClr val="accent5">
                    <a:lumMod val="75000"/>
                  </a:schemeClr>
                </a:solidFill>
                <a:latin typeface="Times New Roman" pitchFamily="18" charset="0"/>
                <a:cs typeface="Times New Roman" pitchFamily="18" charset="0"/>
              </a:rPr>
              <a:t>;</a:t>
            </a:r>
            <a:endParaRPr lang="en-US" sz="2800" dirty="0">
              <a:solidFill>
                <a:schemeClr val="accent5">
                  <a:lumMod val="75000"/>
                </a:schemeClr>
              </a:solidFill>
              <a:latin typeface="Times New Roman" pitchFamily="18" charset="0"/>
              <a:cs typeface="Times New Roman" pitchFamily="18" charset="0"/>
            </a:endParaRPr>
          </a:p>
        </p:txBody>
      </p:sp>
      <p:sp>
        <p:nvSpPr>
          <p:cNvPr id="4" name="Title 1"/>
          <p:cNvSpPr>
            <a:spLocks noGrp="1"/>
          </p:cNvSpPr>
          <p:nvPr>
            <p:ph type="title"/>
          </p:nvPr>
        </p:nvSpPr>
        <p:spPr>
          <a:xfrm>
            <a:off x="1905000" y="152400"/>
            <a:ext cx="7010400" cy="1828800"/>
          </a:xfrm>
        </p:spPr>
        <p:txBody>
          <a:bodyPr>
            <a:normAutofit fontScale="90000"/>
          </a:bodyPr>
          <a:lstStyle/>
          <a:p>
            <a:r>
              <a:rPr lang="en-US" sz="2700" u="sng" dirty="0" smtClean="0">
                <a:solidFill>
                  <a:srgbClr val="0070C0"/>
                </a:solidFill>
                <a:latin typeface="Baskerville Old Face" pitchFamily="18" charset="0"/>
              </a:rPr>
              <a:t/>
            </a:r>
            <a:br>
              <a:rPr lang="en-US" sz="2700" u="sng" dirty="0" smtClean="0">
                <a:solidFill>
                  <a:srgbClr val="0070C0"/>
                </a:solidFill>
                <a:latin typeface="Baskerville Old Face" pitchFamily="18" charset="0"/>
              </a:rPr>
            </a:br>
            <a:r>
              <a:rPr lang="en-US" sz="2700" u="sng" dirty="0" smtClean="0">
                <a:solidFill>
                  <a:srgbClr val="0070C0"/>
                </a:solidFill>
                <a:latin typeface="Baskerville Old Face" pitchFamily="18" charset="0"/>
              </a:rPr>
              <a:t/>
            </a:r>
            <a:br>
              <a:rPr lang="en-US" sz="2700" u="sng" dirty="0" smtClean="0">
                <a:solidFill>
                  <a:srgbClr val="0070C0"/>
                </a:solidFill>
                <a:latin typeface="Baskerville Old Face" pitchFamily="18" charset="0"/>
              </a:rPr>
            </a:br>
            <a:r>
              <a:rPr lang="en-US" sz="3100" u="sng" dirty="0" smtClean="0">
                <a:solidFill>
                  <a:schemeClr val="accent5">
                    <a:lumMod val="75000"/>
                  </a:schemeClr>
                </a:solidFill>
                <a:latin typeface="Times New Roman" pitchFamily="18" charset="0"/>
                <a:cs typeface="Times New Roman" pitchFamily="18" charset="0"/>
              </a:rPr>
              <a:t>Rule 6.1 of the Rules of Professional Conduct- </a:t>
            </a:r>
            <a:br>
              <a:rPr lang="en-US" sz="3100" u="sng" dirty="0" smtClean="0">
                <a:solidFill>
                  <a:schemeClr val="accent5">
                    <a:lumMod val="75000"/>
                  </a:schemeClr>
                </a:solidFill>
                <a:latin typeface="Times New Roman" pitchFamily="18" charset="0"/>
                <a:cs typeface="Times New Roman" pitchFamily="18" charset="0"/>
              </a:rPr>
            </a:br>
            <a:r>
              <a:rPr lang="en-US" sz="3100" dirty="0" smtClean="0">
                <a:solidFill>
                  <a:schemeClr val="accent5">
                    <a:lumMod val="75000"/>
                  </a:schemeClr>
                </a:solidFill>
                <a:latin typeface="Times New Roman" pitchFamily="18" charset="0"/>
                <a:cs typeface="Times New Roman" pitchFamily="18" charset="0"/>
              </a:rPr>
              <a:t>Rule 6.1 further suggestions other services to provide in addition to the “substantial majority” of the 50 hours as suggested above:</a:t>
            </a:r>
            <a:r>
              <a:rPr lang="en-US" sz="2400" dirty="0" smtClean="0">
                <a:solidFill>
                  <a:srgbClr val="0070C0"/>
                </a:solidFill>
                <a:latin typeface="Baskerville Old Face" pitchFamily="18" charset="0"/>
              </a:rPr>
              <a:t/>
            </a:r>
            <a:br>
              <a:rPr lang="en-US" sz="2400" dirty="0" smtClean="0">
                <a:solidFill>
                  <a:srgbClr val="0070C0"/>
                </a:solidFill>
                <a:latin typeface="Baskerville Old Face" pitchFamily="18" charset="0"/>
              </a:rPr>
            </a:br>
            <a:r>
              <a:rPr lang="en-US" sz="2000" dirty="0" smtClean="0">
                <a:solidFill>
                  <a:srgbClr val="0070C0"/>
                </a:solidFill>
                <a:latin typeface="Baskerville Old Face" pitchFamily="18" charset="0"/>
              </a:rPr>
              <a:t/>
            </a:r>
            <a:br>
              <a:rPr lang="en-US" sz="2000" dirty="0" smtClean="0">
                <a:solidFill>
                  <a:srgbClr val="0070C0"/>
                </a:solidFill>
                <a:latin typeface="Baskerville Old Face" pitchFamily="18" charset="0"/>
              </a:rPr>
            </a:br>
            <a:endParaRPr lang="en-US" sz="20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5000" y="2590800"/>
            <a:ext cx="6781800" cy="4038600"/>
          </a:xfrm>
        </p:spPr>
        <p:txBody>
          <a:bodyPr>
            <a:normAutofit fontScale="62500" lnSpcReduction="20000"/>
          </a:bodyPr>
          <a:lstStyle/>
          <a:p>
            <a:pPr marL="514350" indent="-514350">
              <a:buAutoNum type="arabicParenBoth"/>
              <a:defRPr/>
            </a:pPr>
            <a:r>
              <a:rPr lang="en-US" dirty="0" smtClean="0">
                <a:solidFill>
                  <a:schemeClr val="accent5">
                    <a:lumMod val="75000"/>
                  </a:schemeClr>
                </a:solidFill>
                <a:latin typeface="Times New Roman" pitchFamily="18" charset="0"/>
                <a:cs typeface="Times New Roman" pitchFamily="18" charset="0"/>
              </a:rPr>
              <a:t>delivery of legal services at no fee or substantially reduced fee to individuals, groups or organizations seeking to secure or protect civil rights, civil liberties, or public rights, or charitable, religious, civic, community, governmental and educational organizations in matters in furtherance of their organizational purpose, where the payment of standard legal fees would significantly deplete the organization’s economic resources or would be otherwise inappropriate;</a:t>
            </a:r>
          </a:p>
          <a:p>
            <a:pPr marL="1143000" indent="-1143000">
              <a:buNone/>
              <a:defRPr/>
            </a:pPr>
            <a:endParaRPr lang="en-US" sz="1500" dirty="0" smtClean="0">
              <a:solidFill>
                <a:schemeClr val="accent5">
                  <a:lumMod val="75000"/>
                </a:schemeClr>
              </a:solidFill>
              <a:latin typeface="Times New Roman" pitchFamily="18" charset="0"/>
              <a:cs typeface="Times New Roman" pitchFamily="18" charset="0"/>
            </a:endParaRPr>
          </a:p>
          <a:p>
            <a:pPr>
              <a:buNone/>
              <a:defRPr/>
            </a:pPr>
            <a:r>
              <a:rPr lang="en-US" sz="4600" dirty="0" smtClean="0">
                <a:solidFill>
                  <a:schemeClr val="accent5">
                    <a:lumMod val="75000"/>
                  </a:schemeClr>
                </a:solidFill>
                <a:latin typeface="Times New Roman" pitchFamily="18" charset="0"/>
                <a:cs typeface="Times New Roman" pitchFamily="18" charset="0"/>
              </a:rPr>
              <a:t>(2) delivery of legal services at a substantially reduced fee to persons of limited means, or</a:t>
            </a:r>
            <a:endParaRPr lang="en-US" dirty="0">
              <a:solidFill>
                <a:schemeClr val="accent5">
                  <a:lumMod val="75000"/>
                </a:schemeClr>
              </a:solidFill>
              <a:latin typeface="Times New Roman" pitchFamily="18" charset="0"/>
              <a:cs typeface="Times New Roman" pitchFamily="18" charset="0"/>
            </a:endParaRPr>
          </a:p>
        </p:txBody>
      </p:sp>
      <p:sp>
        <p:nvSpPr>
          <p:cNvPr id="4" name="Title 1"/>
          <p:cNvSpPr>
            <a:spLocks noGrp="1"/>
          </p:cNvSpPr>
          <p:nvPr>
            <p:ph type="title"/>
          </p:nvPr>
        </p:nvSpPr>
        <p:spPr>
          <a:xfrm>
            <a:off x="1524000" y="152400"/>
            <a:ext cx="7391400" cy="1905000"/>
          </a:xfrm>
        </p:spPr>
        <p:txBody>
          <a:bodyPr>
            <a:normAutofit fontScale="90000"/>
          </a:bodyPr>
          <a:lstStyle/>
          <a:p>
            <a:r>
              <a:rPr lang="en-US" sz="2700" u="sng" dirty="0" smtClean="0">
                <a:solidFill>
                  <a:srgbClr val="0070C0"/>
                </a:solidFill>
                <a:latin typeface="Baskerville Old Face" pitchFamily="18" charset="0"/>
              </a:rPr>
              <a:t/>
            </a:r>
            <a:br>
              <a:rPr lang="en-US" sz="2700" u="sng" dirty="0" smtClean="0">
                <a:solidFill>
                  <a:srgbClr val="0070C0"/>
                </a:solidFill>
                <a:latin typeface="Baskerville Old Face" pitchFamily="18" charset="0"/>
              </a:rPr>
            </a:br>
            <a:r>
              <a:rPr lang="en-US" sz="3100" u="sng" dirty="0" smtClean="0">
                <a:solidFill>
                  <a:schemeClr val="accent5">
                    <a:lumMod val="75000"/>
                  </a:schemeClr>
                </a:solidFill>
                <a:latin typeface="Times New Roman" pitchFamily="18" charset="0"/>
                <a:cs typeface="Times New Roman" pitchFamily="18" charset="0"/>
              </a:rPr>
              <a:t/>
            </a:r>
            <a:br>
              <a:rPr lang="en-US" sz="3100" u="sng" dirty="0" smtClean="0">
                <a:solidFill>
                  <a:schemeClr val="accent5">
                    <a:lumMod val="75000"/>
                  </a:schemeClr>
                </a:solidFill>
                <a:latin typeface="Times New Roman" pitchFamily="18" charset="0"/>
                <a:cs typeface="Times New Roman" pitchFamily="18" charset="0"/>
              </a:rPr>
            </a:br>
            <a:r>
              <a:rPr lang="en-US" sz="3100" u="sng" dirty="0" smtClean="0">
                <a:solidFill>
                  <a:schemeClr val="accent5">
                    <a:lumMod val="75000"/>
                  </a:schemeClr>
                </a:solidFill>
                <a:latin typeface="Times New Roman" pitchFamily="18" charset="0"/>
                <a:cs typeface="Times New Roman" pitchFamily="18" charset="0"/>
              </a:rPr>
              <a:t>Rule 6.1 of the Rules of Professional Conduct- </a:t>
            </a:r>
            <a:br>
              <a:rPr lang="en-US" sz="3100" u="sng" dirty="0" smtClean="0">
                <a:solidFill>
                  <a:schemeClr val="accent5">
                    <a:lumMod val="75000"/>
                  </a:schemeClr>
                </a:solidFill>
                <a:latin typeface="Times New Roman" pitchFamily="18" charset="0"/>
                <a:cs typeface="Times New Roman" pitchFamily="18" charset="0"/>
              </a:rPr>
            </a:br>
            <a:r>
              <a:rPr lang="en-US" sz="3100" dirty="0" smtClean="0">
                <a:solidFill>
                  <a:schemeClr val="accent5">
                    <a:lumMod val="75000"/>
                  </a:schemeClr>
                </a:solidFill>
                <a:latin typeface="Times New Roman" pitchFamily="18" charset="0"/>
                <a:cs typeface="Times New Roman" pitchFamily="18" charset="0"/>
              </a:rPr>
              <a:t>Rule 6.1 further provides that if you cannot provide 50 hours of free legal services, then the obligation can be</a:t>
            </a:r>
            <a:br>
              <a:rPr lang="en-US" sz="3100" dirty="0" smtClean="0">
                <a:solidFill>
                  <a:schemeClr val="accent5">
                    <a:lumMod val="75000"/>
                  </a:schemeClr>
                </a:solidFill>
                <a:latin typeface="Times New Roman" pitchFamily="18" charset="0"/>
                <a:cs typeface="Times New Roman" pitchFamily="18" charset="0"/>
              </a:rPr>
            </a:br>
            <a:r>
              <a:rPr lang="en-US" sz="3100" dirty="0" smtClean="0">
                <a:solidFill>
                  <a:schemeClr val="accent5">
                    <a:lumMod val="75000"/>
                  </a:schemeClr>
                </a:solidFill>
                <a:latin typeface="Times New Roman" pitchFamily="18" charset="0"/>
                <a:cs typeface="Times New Roman" pitchFamily="18" charset="0"/>
              </a:rPr>
              <a:t> completed by the:</a:t>
            </a:r>
            <a:br>
              <a:rPr lang="en-US" sz="3100" dirty="0" smtClean="0">
                <a:solidFill>
                  <a:schemeClr val="accent5">
                    <a:lumMod val="75000"/>
                  </a:schemeClr>
                </a:solidFill>
                <a:latin typeface="Times New Roman" pitchFamily="18" charset="0"/>
                <a:cs typeface="Times New Roman" pitchFamily="18" charset="0"/>
              </a:rPr>
            </a:br>
            <a:r>
              <a:rPr lang="en-US" sz="2000" dirty="0" smtClean="0">
                <a:solidFill>
                  <a:srgbClr val="0070C0"/>
                </a:solidFill>
                <a:latin typeface="Baskerville Old Face" pitchFamily="18" charset="0"/>
              </a:rPr>
              <a:t/>
            </a:r>
            <a:br>
              <a:rPr lang="en-US" sz="2000" dirty="0" smtClean="0">
                <a:solidFill>
                  <a:srgbClr val="0070C0"/>
                </a:solidFill>
                <a:latin typeface="Baskerville Old Face" pitchFamily="18" charset="0"/>
              </a:rPr>
            </a:br>
            <a:endParaRPr lang="en-US" sz="2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47800" y="152400"/>
            <a:ext cx="7543800" cy="1323439"/>
          </a:xfrm>
          <a:prstGeom prst="rect">
            <a:avLst/>
          </a:prstGeom>
          <a:noFill/>
        </p:spPr>
        <p:txBody>
          <a:bodyPr wrap="square" rtlCol="0">
            <a:spAutoFit/>
          </a:bodyPr>
          <a:lstStyle/>
          <a:p>
            <a:pPr algn="ctr"/>
            <a:r>
              <a:rPr lang="en-US" sz="4000" dirty="0" smtClean="0">
                <a:solidFill>
                  <a:schemeClr val="accent5">
                    <a:lumMod val="75000"/>
                  </a:schemeClr>
                </a:solidFill>
                <a:cs typeface="Times New Roman" pitchFamily="18" charset="0"/>
              </a:rPr>
              <a:t>Pro Bono Ethics:</a:t>
            </a:r>
          </a:p>
          <a:p>
            <a:pPr algn="ctr"/>
            <a:r>
              <a:rPr lang="en-US" sz="4000" dirty="0" smtClean="0">
                <a:solidFill>
                  <a:schemeClr val="accent5">
                    <a:lumMod val="75000"/>
                  </a:schemeClr>
                </a:solidFill>
                <a:cs typeface="Times New Roman" pitchFamily="18" charset="0"/>
              </a:rPr>
              <a:t>Some Guiding Principles</a:t>
            </a:r>
            <a:endParaRPr lang="en-US" sz="4000" dirty="0">
              <a:solidFill>
                <a:schemeClr val="accent5">
                  <a:lumMod val="75000"/>
                </a:schemeClr>
              </a:solidFill>
              <a:cs typeface="Times New Roman" pitchFamily="18" charset="0"/>
            </a:endParaRPr>
          </a:p>
        </p:txBody>
      </p:sp>
      <p:sp>
        <p:nvSpPr>
          <p:cNvPr id="5" name="TextBox 4"/>
          <p:cNvSpPr txBox="1"/>
          <p:nvPr/>
        </p:nvSpPr>
        <p:spPr>
          <a:xfrm>
            <a:off x="1828800" y="1676400"/>
            <a:ext cx="7086600" cy="4832092"/>
          </a:xfrm>
          <a:prstGeom prst="rect">
            <a:avLst/>
          </a:prstGeom>
          <a:noFill/>
        </p:spPr>
        <p:txBody>
          <a:bodyPr wrap="square" rtlCol="0">
            <a:spAutoFit/>
          </a:bodyPr>
          <a:lstStyle/>
          <a:p>
            <a:pPr eaLnBrk="0" fontAlgn="base" hangingPunct="0">
              <a:spcBef>
                <a:spcPct val="0"/>
              </a:spcBef>
              <a:spcAft>
                <a:spcPct val="0"/>
              </a:spcAft>
            </a:pPr>
            <a:r>
              <a:rPr lang="en-US" sz="2200" b="1" dirty="0" smtClean="0">
                <a:solidFill>
                  <a:schemeClr val="accent5">
                    <a:lumMod val="75000"/>
                  </a:schemeClr>
                </a:solidFill>
                <a:latin typeface="Times New Roman"/>
                <a:ea typeface="Calibri"/>
              </a:rPr>
              <a:t>In all professional functions a lawyer should be competent, prompt and diligent. . . .</a:t>
            </a:r>
            <a:endParaRPr lang="en-US" sz="2200" b="1" dirty="0" smtClean="0">
              <a:solidFill>
                <a:schemeClr val="accent5">
                  <a:lumMod val="75000"/>
                </a:schemeClr>
              </a:solidFill>
              <a:latin typeface="Times New Roman" pitchFamily="18" charset="0"/>
              <a:ea typeface="Calibri" pitchFamily="34" charset="0"/>
              <a:cs typeface="Times New Roman" pitchFamily="18" charset="0"/>
            </a:endParaRPr>
          </a:p>
          <a:p>
            <a:pPr eaLnBrk="0" fontAlgn="base" hangingPunct="0">
              <a:spcBef>
                <a:spcPct val="0"/>
              </a:spcBef>
              <a:spcAft>
                <a:spcPct val="0"/>
              </a:spcAft>
            </a:pPr>
            <a:endParaRPr lang="en-US" sz="2200" b="1" dirty="0" smtClean="0">
              <a:solidFill>
                <a:schemeClr val="accent5">
                  <a:lumMod val="75000"/>
                </a:schemeClr>
              </a:solidFill>
              <a:latin typeface="Times New Roman" pitchFamily="18" charset="0"/>
              <a:ea typeface="Calibri" pitchFamily="34" charset="0"/>
              <a:cs typeface="Times New Roman" pitchFamily="18" charset="0"/>
            </a:endParaRPr>
          </a:p>
          <a:p>
            <a:pPr eaLnBrk="0" fontAlgn="base" hangingPunct="0">
              <a:spcBef>
                <a:spcPct val="0"/>
              </a:spcBef>
              <a:spcAft>
                <a:spcPct val="0"/>
              </a:spcAft>
            </a:pPr>
            <a:r>
              <a:rPr lang="en-US" sz="2200" b="1" dirty="0" smtClean="0">
                <a:solidFill>
                  <a:schemeClr val="accent5">
                    <a:lumMod val="75000"/>
                  </a:schemeClr>
                </a:solidFill>
                <a:latin typeface="Times New Roman" pitchFamily="18" charset="0"/>
                <a:ea typeface="Calibri" pitchFamily="34" charset="0"/>
                <a:cs typeface="Times New Roman" pitchFamily="18" charset="0"/>
              </a:rPr>
              <a:t>A lawyer should be mindful of the deficiencies in the administration of justice and of the fact that the poor, and sometimes persons who are not poor, cannot afford adequate legal assistance, and should therefore devote professional time and civic influence in their behalf.  A lawyer should aid the legal profession in pursuing these objectives and should help the bar regulate itself in the public interest. . . . </a:t>
            </a:r>
          </a:p>
          <a:p>
            <a:pPr eaLnBrk="0" fontAlgn="base" hangingPunct="0">
              <a:spcBef>
                <a:spcPct val="0"/>
              </a:spcBef>
              <a:spcAft>
                <a:spcPct val="0"/>
              </a:spcAft>
            </a:pPr>
            <a:endParaRPr lang="en-US" sz="2200" dirty="0" smtClean="0">
              <a:solidFill>
                <a:schemeClr val="accent5">
                  <a:lumMod val="75000"/>
                </a:schemeClr>
              </a:solidFill>
              <a:latin typeface="Times New Roman" pitchFamily="18" charset="0"/>
              <a:ea typeface="Calibri" pitchFamily="34" charset="0"/>
              <a:cs typeface="Times New Roman" pitchFamily="18" charset="0"/>
            </a:endParaRPr>
          </a:p>
          <a:p>
            <a:pPr eaLnBrk="0" fontAlgn="base" hangingPunct="0">
              <a:spcBef>
                <a:spcPct val="0"/>
              </a:spcBef>
              <a:spcAft>
                <a:spcPct val="0"/>
              </a:spcAft>
            </a:pPr>
            <a:r>
              <a:rPr lang="en-US" sz="2200" cap="small" dirty="0" smtClean="0">
                <a:solidFill>
                  <a:schemeClr val="accent5">
                    <a:lumMod val="75000"/>
                  </a:schemeClr>
                </a:solidFill>
                <a:latin typeface="Times New Roman" pitchFamily="18" charset="0"/>
                <a:ea typeface="Calibri" pitchFamily="34" charset="0"/>
                <a:cs typeface="Times New Roman" pitchFamily="18" charset="0"/>
              </a:rPr>
              <a:t>ABA Model Rules of Professional Conduct, </a:t>
            </a:r>
            <a:r>
              <a:rPr lang="en-US" sz="2200" i="1" dirty="0" smtClean="0">
                <a:solidFill>
                  <a:schemeClr val="accent5">
                    <a:lumMod val="75000"/>
                  </a:schemeClr>
                </a:solidFill>
                <a:latin typeface="Times New Roman" pitchFamily="18" charset="0"/>
                <a:ea typeface="Calibri" pitchFamily="34" charset="0"/>
                <a:cs typeface="Times New Roman" pitchFamily="18" charset="0"/>
              </a:rPr>
              <a:t>Preamble</a:t>
            </a:r>
            <a:r>
              <a:rPr lang="en-US" sz="2200" dirty="0" smtClean="0">
                <a:solidFill>
                  <a:schemeClr val="accent5">
                    <a:lumMod val="75000"/>
                  </a:schemeClr>
                </a:solidFill>
                <a:latin typeface="Times New Roman" pitchFamily="18" charset="0"/>
                <a:ea typeface="Calibri" pitchFamily="34" charset="0"/>
                <a:cs typeface="Times New Roman" pitchFamily="18" charset="0"/>
              </a:rPr>
              <a:t>, ¶ ¶ 4, 6 (quoted in pertinent part).</a:t>
            </a:r>
            <a:endParaRPr lang="en-US" sz="2200" dirty="0">
              <a:solidFill>
                <a:schemeClr val="accent5">
                  <a:lumMod val="75000"/>
                </a:schemeClr>
              </a:solidFill>
              <a:latin typeface="Times New Roman" pitchFamily="18" charset="0"/>
              <a:ea typeface="Calibri"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5000" y="2362200"/>
            <a:ext cx="6781800" cy="3962400"/>
          </a:xfrm>
        </p:spPr>
        <p:txBody>
          <a:bodyPr>
            <a:normAutofit fontScale="47500" lnSpcReduction="20000"/>
          </a:bodyPr>
          <a:lstStyle/>
          <a:p>
            <a:pPr>
              <a:buNone/>
              <a:defRPr/>
            </a:pPr>
            <a:r>
              <a:rPr lang="en-US" sz="3800" dirty="0" smtClean="0">
                <a:solidFill>
                  <a:schemeClr val="accent5">
                    <a:lumMod val="75000"/>
                  </a:schemeClr>
                </a:solidFill>
                <a:latin typeface="Times New Roman" pitchFamily="18" charset="0"/>
                <a:cs typeface="Times New Roman" pitchFamily="18" charset="0"/>
              </a:rPr>
              <a:t>(1) delivery of legal services at no fee or substantially reduced fee to individuals, groups or organizations seeking to secure or protect civil rights, civil liberties, or public rights, or charitable, religious, civic, community, governmental and educational organizations in matters in furtherance of their organizational purpose, where the payment of standard legal fees would significantly deplete the organization’s economic resources or would be otherwise inappropriate;</a:t>
            </a:r>
          </a:p>
          <a:p>
            <a:pPr>
              <a:buNone/>
              <a:defRPr/>
            </a:pPr>
            <a:endParaRPr lang="en-US" sz="3800" dirty="0" smtClean="0">
              <a:solidFill>
                <a:schemeClr val="accent5">
                  <a:lumMod val="75000"/>
                </a:schemeClr>
              </a:solidFill>
              <a:latin typeface="Times New Roman" pitchFamily="18" charset="0"/>
              <a:cs typeface="Times New Roman" pitchFamily="18" charset="0"/>
            </a:endParaRPr>
          </a:p>
          <a:p>
            <a:pPr>
              <a:buNone/>
              <a:defRPr/>
            </a:pPr>
            <a:r>
              <a:rPr lang="en-US" sz="3800" dirty="0" smtClean="0">
                <a:solidFill>
                  <a:schemeClr val="accent5">
                    <a:lumMod val="75000"/>
                  </a:schemeClr>
                </a:solidFill>
                <a:latin typeface="Times New Roman" pitchFamily="18" charset="0"/>
                <a:cs typeface="Times New Roman" pitchFamily="18" charset="0"/>
              </a:rPr>
              <a:t>(2) delivery of legal services at a substantially reduced fee to persons of limited means, or</a:t>
            </a:r>
          </a:p>
          <a:p>
            <a:pPr>
              <a:defRPr/>
            </a:pPr>
            <a:endParaRPr lang="en-US" dirty="0" smtClean="0">
              <a:solidFill>
                <a:schemeClr val="accent5">
                  <a:lumMod val="75000"/>
                </a:schemeClr>
              </a:solidFill>
              <a:latin typeface="Times New Roman" pitchFamily="18" charset="0"/>
              <a:cs typeface="Times New Roman" pitchFamily="18" charset="0"/>
            </a:endParaRPr>
          </a:p>
          <a:p>
            <a:pPr>
              <a:buNone/>
              <a:defRPr/>
            </a:pPr>
            <a:r>
              <a:rPr lang="en-US" sz="5800" dirty="0" smtClean="0">
                <a:solidFill>
                  <a:schemeClr val="accent5">
                    <a:lumMod val="75000"/>
                  </a:schemeClr>
                </a:solidFill>
                <a:latin typeface="Times New Roman" pitchFamily="18" charset="0"/>
                <a:cs typeface="Times New Roman" pitchFamily="18" charset="0"/>
              </a:rPr>
              <a:t>(3) participation in activities for improving the law, legal system or the legal profession. </a:t>
            </a:r>
          </a:p>
          <a:p>
            <a:pPr>
              <a:lnSpc>
                <a:spcPct val="80000"/>
              </a:lnSpc>
              <a:defRPr/>
            </a:pPr>
            <a:endParaRPr lang="en-US" sz="6000" dirty="0" smtClean="0">
              <a:solidFill>
                <a:schemeClr val="accent5">
                  <a:lumMod val="75000"/>
                </a:schemeClr>
              </a:solidFill>
              <a:latin typeface="Times New Roman" pitchFamily="18" charset="0"/>
              <a:cs typeface="Times New Roman" pitchFamily="18" charset="0"/>
            </a:endParaRPr>
          </a:p>
          <a:p>
            <a:pPr>
              <a:buNone/>
            </a:pPr>
            <a:endParaRPr lang="en-US" dirty="0">
              <a:solidFill>
                <a:schemeClr val="accent5">
                  <a:lumMod val="75000"/>
                </a:schemeClr>
              </a:solidFill>
              <a:latin typeface="Times New Roman" pitchFamily="18" charset="0"/>
              <a:cs typeface="Times New Roman" pitchFamily="18" charset="0"/>
            </a:endParaRPr>
          </a:p>
        </p:txBody>
      </p:sp>
      <p:sp>
        <p:nvSpPr>
          <p:cNvPr id="4" name="Title 1"/>
          <p:cNvSpPr>
            <a:spLocks noGrp="1"/>
          </p:cNvSpPr>
          <p:nvPr>
            <p:ph type="title"/>
          </p:nvPr>
        </p:nvSpPr>
        <p:spPr>
          <a:xfrm>
            <a:off x="1295400" y="152400"/>
            <a:ext cx="7696200" cy="1905000"/>
          </a:xfrm>
        </p:spPr>
        <p:txBody>
          <a:bodyPr>
            <a:normAutofit fontScale="90000"/>
          </a:bodyPr>
          <a:lstStyle/>
          <a:p>
            <a:r>
              <a:rPr lang="en-US" sz="2700" u="sng" dirty="0" smtClean="0">
                <a:solidFill>
                  <a:srgbClr val="0070C0"/>
                </a:solidFill>
                <a:latin typeface="Baskerville Old Face" pitchFamily="18" charset="0"/>
              </a:rPr>
              <a:t/>
            </a:r>
            <a:br>
              <a:rPr lang="en-US" sz="2700" u="sng" dirty="0" smtClean="0">
                <a:solidFill>
                  <a:srgbClr val="0070C0"/>
                </a:solidFill>
                <a:latin typeface="Baskerville Old Face" pitchFamily="18" charset="0"/>
              </a:rPr>
            </a:br>
            <a:r>
              <a:rPr lang="en-US" sz="3100" u="sng" dirty="0" smtClean="0">
                <a:solidFill>
                  <a:schemeClr val="accent5">
                    <a:lumMod val="75000"/>
                  </a:schemeClr>
                </a:solidFill>
                <a:latin typeface="Times New Roman" pitchFamily="18" charset="0"/>
                <a:cs typeface="Times New Roman" pitchFamily="18" charset="0"/>
              </a:rPr>
              <a:t/>
            </a:r>
            <a:br>
              <a:rPr lang="en-US" sz="3100" u="sng" dirty="0" smtClean="0">
                <a:solidFill>
                  <a:schemeClr val="accent5">
                    <a:lumMod val="75000"/>
                  </a:schemeClr>
                </a:solidFill>
                <a:latin typeface="Times New Roman" pitchFamily="18" charset="0"/>
                <a:cs typeface="Times New Roman" pitchFamily="18" charset="0"/>
              </a:rPr>
            </a:br>
            <a:r>
              <a:rPr lang="en-US" sz="3100" u="sng" dirty="0" smtClean="0">
                <a:solidFill>
                  <a:schemeClr val="accent5">
                    <a:lumMod val="75000"/>
                  </a:schemeClr>
                </a:solidFill>
                <a:latin typeface="Times New Roman" pitchFamily="18" charset="0"/>
                <a:cs typeface="Times New Roman" pitchFamily="18" charset="0"/>
              </a:rPr>
              <a:t>Rule 6.1 of the Rules of Professional Conduct- </a:t>
            </a:r>
            <a:br>
              <a:rPr lang="en-US" sz="3100" u="sng" dirty="0" smtClean="0">
                <a:solidFill>
                  <a:schemeClr val="accent5">
                    <a:lumMod val="75000"/>
                  </a:schemeClr>
                </a:solidFill>
                <a:latin typeface="Times New Roman" pitchFamily="18" charset="0"/>
                <a:cs typeface="Times New Roman" pitchFamily="18" charset="0"/>
              </a:rPr>
            </a:br>
            <a:r>
              <a:rPr lang="en-US" sz="3100" dirty="0" smtClean="0">
                <a:solidFill>
                  <a:schemeClr val="accent5">
                    <a:lumMod val="75000"/>
                  </a:schemeClr>
                </a:solidFill>
                <a:latin typeface="Times New Roman" pitchFamily="18" charset="0"/>
                <a:cs typeface="Times New Roman" pitchFamily="18" charset="0"/>
              </a:rPr>
              <a:t>Rule 6.1 further provides that if you cannot provide 50 hours of free legal services, then the obligation can be completed by the:</a:t>
            </a:r>
            <a:br>
              <a:rPr lang="en-US" sz="3100" dirty="0" smtClean="0">
                <a:solidFill>
                  <a:schemeClr val="accent5">
                    <a:lumMod val="75000"/>
                  </a:schemeClr>
                </a:solidFill>
                <a:latin typeface="Times New Roman" pitchFamily="18" charset="0"/>
                <a:cs typeface="Times New Roman" pitchFamily="18" charset="0"/>
              </a:rPr>
            </a:br>
            <a:r>
              <a:rPr lang="en-US" sz="2000" dirty="0" smtClean="0">
                <a:solidFill>
                  <a:srgbClr val="0070C0"/>
                </a:solidFill>
                <a:latin typeface="Baskerville Old Face" pitchFamily="18" charset="0"/>
              </a:rPr>
              <a:t/>
            </a:r>
            <a:br>
              <a:rPr lang="en-US" sz="2000" dirty="0" smtClean="0">
                <a:solidFill>
                  <a:srgbClr val="0070C0"/>
                </a:solidFill>
                <a:latin typeface="Baskerville Old Face" pitchFamily="18" charset="0"/>
              </a:rPr>
            </a:br>
            <a:endParaRPr lang="en-US" sz="20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0" y="1295400"/>
            <a:ext cx="7010400" cy="3581400"/>
          </a:xfrm>
        </p:spPr>
        <p:txBody>
          <a:bodyPr/>
          <a:lstStyle/>
          <a:p>
            <a:pPr>
              <a:buNone/>
            </a:pPr>
            <a:r>
              <a:rPr lang="en-US" dirty="0" smtClean="0">
                <a:solidFill>
                  <a:schemeClr val="accent5">
                    <a:lumMod val="75000"/>
                  </a:schemeClr>
                </a:solidFill>
                <a:latin typeface="Times New Roman" pitchFamily="18" charset="0"/>
                <a:cs typeface="Times New Roman" pitchFamily="18" charset="0"/>
              </a:rPr>
              <a:t>The current version of Rule 6.1 has set </a:t>
            </a:r>
          </a:p>
          <a:p>
            <a:pPr>
              <a:buNone/>
            </a:pPr>
            <a:r>
              <a:rPr lang="en-US" dirty="0" smtClean="0">
                <a:solidFill>
                  <a:schemeClr val="accent5">
                    <a:lumMod val="75000"/>
                  </a:schemeClr>
                </a:solidFill>
                <a:latin typeface="Times New Roman" pitchFamily="18" charset="0"/>
                <a:cs typeface="Times New Roman" pitchFamily="18" charset="0"/>
              </a:rPr>
              <a:t>forth parameters for what is expected of </a:t>
            </a:r>
          </a:p>
          <a:p>
            <a:pPr>
              <a:buNone/>
            </a:pPr>
            <a:r>
              <a:rPr lang="en-US" dirty="0" smtClean="0">
                <a:solidFill>
                  <a:schemeClr val="accent5">
                    <a:lumMod val="75000"/>
                  </a:schemeClr>
                </a:solidFill>
                <a:latin typeface="Times New Roman" pitchFamily="18" charset="0"/>
                <a:cs typeface="Times New Roman" pitchFamily="18" charset="0"/>
              </a:rPr>
              <a:t>attorneys with respect to Pro Bono </a:t>
            </a:r>
          </a:p>
          <a:p>
            <a:pPr>
              <a:buNone/>
            </a:pPr>
            <a:r>
              <a:rPr lang="en-US" dirty="0" smtClean="0">
                <a:solidFill>
                  <a:schemeClr val="accent5">
                    <a:lumMod val="75000"/>
                  </a:schemeClr>
                </a:solidFill>
                <a:latin typeface="Times New Roman" pitchFamily="18" charset="0"/>
                <a:cs typeface="Times New Roman" pitchFamily="18" charset="0"/>
              </a:rPr>
              <a:t>Service,  . . .</a:t>
            </a:r>
          </a:p>
          <a:p>
            <a:pPr>
              <a:buNone/>
            </a:pPr>
            <a:endParaRPr lang="en-US" dirty="0"/>
          </a:p>
        </p:txBody>
      </p:sp>
      <p:pic>
        <p:nvPicPr>
          <p:cNvPr id="3074" name="Picture 2" descr="C:\Documents and Settings\rachaelm\Local Settings\Temporary Internet Files\Content.IE5\FM3LXSKT\MC900292574[1].wmf"/>
          <p:cNvPicPr>
            <a:picLocks noChangeAspect="1" noChangeArrowheads="1"/>
          </p:cNvPicPr>
          <p:nvPr/>
        </p:nvPicPr>
        <p:blipFill>
          <a:blip r:embed="rId2" cstate="print"/>
          <a:srcRect/>
          <a:stretch>
            <a:fillRect/>
          </a:stretch>
        </p:blipFill>
        <p:spPr bwMode="auto">
          <a:xfrm>
            <a:off x="5562600" y="3733800"/>
            <a:ext cx="2476381" cy="2514600"/>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latin typeface="Baskerville Old Face" pitchFamily="18" charset="0"/>
              </a:rPr>
              <a:t/>
            </a:r>
            <a:br>
              <a:rPr lang="en-US" dirty="0" smtClean="0">
                <a:solidFill>
                  <a:srgbClr val="FF0000"/>
                </a:solidFill>
                <a:latin typeface="Baskerville Old Face" pitchFamily="18" charset="0"/>
              </a:rPr>
            </a:br>
            <a:r>
              <a:rPr lang="en-US" dirty="0" smtClean="0">
                <a:solidFill>
                  <a:schemeClr val="accent5">
                    <a:lumMod val="75000"/>
                  </a:schemeClr>
                </a:solidFill>
                <a:latin typeface="Times New Roman" pitchFamily="18" charset="0"/>
                <a:cs typeface="Times New Roman" pitchFamily="18" charset="0"/>
              </a:rPr>
              <a:t>But it still has NO TEETH!</a:t>
            </a:r>
            <a:br>
              <a:rPr lang="en-US" dirty="0" smtClean="0">
                <a:solidFill>
                  <a:schemeClr val="accent5">
                    <a:lumMod val="75000"/>
                  </a:schemeClr>
                </a:solidFill>
                <a:latin typeface="Times New Roman" pitchFamily="18" charset="0"/>
                <a:cs typeface="Times New Roman" pitchFamily="18" charset="0"/>
              </a:rPr>
            </a:br>
            <a:endParaRPr lang="en-US" dirty="0">
              <a:solidFill>
                <a:schemeClr val="accent5">
                  <a:lumMod val="75000"/>
                </a:schemeClr>
              </a:solidFill>
              <a:latin typeface="Times New Roman" pitchFamily="18" charset="0"/>
              <a:cs typeface="Times New Roman" pitchFamily="18" charset="0"/>
            </a:endParaRPr>
          </a:p>
        </p:txBody>
      </p:sp>
      <p:sp>
        <p:nvSpPr>
          <p:cNvPr id="3" name="Content Placeholder 2"/>
          <p:cNvSpPr>
            <a:spLocks noGrp="1"/>
          </p:cNvSpPr>
          <p:nvPr>
            <p:ph idx="1"/>
          </p:nvPr>
        </p:nvSpPr>
        <p:spPr>
          <a:xfrm>
            <a:off x="1752600" y="1676400"/>
            <a:ext cx="4343400" cy="2514600"/>
          </a:xfrm>
        </p:spPr>
        <p:txBody>
          <a:bodyPr>
            <a:normAutofit fontScale="85000" lnSpcReduction="20000"/>
          </a:bodyPr>
          <a:lstStyle/>
          <a:p>
            <a:pPr>
              <a:buNone/>
            </a:pPr>
            <a:r>
              <a:rPr lang="en-US" dirty="0" smtClean="0">
                <a:solidFill>
                  <a:schemeClr val="accent5">
                    <a:lumMod val="75000"/>
                  </a:schemeClr>
                </a:solidFill>
                <a:latin typeface="Times New Roman" pitchFamily="18" charset="0"/>
                <a:cs typeface="Times New Roman" pitchFamily="18" charset="0"/>
              </a:rPr>
              <a:t>There are </a:t>
            </a:r>
            <a:r>
              <a:rPr lang="en-US" b="1" dirty="0" smtClean="0">
                <a:solidFill>
                  <a:schemeClr val="accent5">
                    <a:lumMod val="75000"/>
                  </a:schemeClr>
                </a:solidFill>
                <a:latin typeface="Times New Roman" pitchFamily="18" charset="0"/>
                <a:cs typeface="Times New Roman" pitchFamily="18" charset="0"/>
              </a:rPr>
              <a:t>no penalty </a:t>
            </a:r>
          </a:p>
          <a:p>
            <a:pPr>
              <a:buNone/>
            </a:pPr>
            <a:r>
              <a:rPr lang="en-US" b="1" dirty="0" smtClean="0">
                <a:solidFill>
                  <a:schemeClr val="accent5">
                    <a:lumMod val="75000"/>
                  </a:schemeClr>
                </a:solidFill>
                <a:latin typeface="Times New Roman" pitchFamily="18" charset="0"/>
                <a:cs typeface="Times New Roman" pitchFamily="18" charset="0"/>
              </a:rPr>
              <a:t>provisions </a:t>
            </a:r>
            <a:r>
              <a:rPr lang="en-US" dirty="0" smtClean="0">
                <a:solidFill>
                  <a:schemeClr val="accent5">
                    <a:lumMod val="75000"/>
                  </a:schemeClr>
                </a:solidFill>
                <a:latin typeface="Times New Roman" pitchFamily="18" charset="0"/>
                <a:cs typeface="Times New Roman" pitchFamily="18" charset="0"/>
              </a:rPr>
              <a:t>for not providing </a:t>
            </a:r>
          </a:p>
          <a:p>
            <a:pPr>
              <a:buNone/>
            </a:pPr>
            <a:r>
              <a:rPr lang="en-US" dirty="0" smtClean="0">
                <a:solidFill>
                  <a:schemeClr val="accent5">
                    <a:lumMod val="75000"/>
                  </a:schemeClr>
                </a:solidFill>
                <a:latin typeface="Times New Roman" pitchFamily="18" charset="0"/>
                <a:cs typeface="Times New Roman" pitchFamily="18" charset="0"/>
              </a:rPr>
              <a:t>Pro Bono services </a:t>
            </a:r>
          </a:p>
          <a:p>
            <a:pPr>
              <a:buNone/>
            </a:pPr>
            <a:r>
              <a:rPr lang="en-US" dirty="0" smtClean="0">
                <a:solidFill>
                  <a:schemeClr val="accent5">
                    <a:lumMod val="75000"/>
                  </a:schemeClr>
                </a:solidFill>
                <a:latin typeface="Times New Roman" pitchFamily="18" charset="0"/>
                <a:cs typeface="Times New Roman" pitchFamily="18" charset="0"/>
              </a:rPr>
              <a:t>according to the methods </a:t>
            </a:r>
          </a:p>
          <a:p>
            <a:pPr>
              <a:buNone/>
            </a:pPr>
            <a:r>
              <a:rPr lang="en-US" dirty="0" smtClean="0">
                <a:solidFill>
                  <a:schemeClr val="accent5">
                    <a:lumMod val="75000"/>
                  </a:schemeClr>
                </a:solidFill>
                <a:latin typeface="Times New Roman" pitchFamily="18" charset="0"/>
                <a:cs typeface="Times New Roman" pitchFamily="18" charset="0"/>
              </a:rPr>
              <a:t>and means stated in Rule</a:t>
            </a:r>
          </a:p>
          <a:p>
            <a:pPr>
              <a:buNone/>
            </a:pPr>
            <a:r>
              <a:rPr lang="en-US" dirty="0" smtClean="0">
                <a:solidFill>
                  <a:schemeClr val="accent5">
                    <a:lumMod val="75000"/>
                  </a:schemeClr>
                </a:solidFill>
                <a:latin typeface="Times New Roman" pitchFamily="18" charset="0"/>
                <a:cs typeface="Times New Roman" pitchFamily="18" charset="0"/>
              </a:rPr>
              <a:t> 6.1.</a:t>
            </a:r>
          </a:p>
          <a:p>
            <a:pPr>
              <a:buNone/>
            </a:pPr>
            <a:endParaRPr lang="en-US" dirty="0"/>
          </a:p>
        </p:txBody>
      </p:sp>
      <p:pic>
        <p:nvPicPr>
          <p:cNvPr id="4" name="Picture 3" descr="toothless-old-man-bw.jpg"/>
          <p:cNvPicPr>
            <a:picLocks noChangeAspect="1"/>
          </p:cNvPicPr>
          <p:nvPr/>
        </p:nvPicPr>
        <p:blipFill>
          <a:blip r:embed="rId2" cstate="print"/>
          <a:stretch>
            <a:fillRect/>
          </a:stretch>
        </p:blipFill>
        <p:spPr>
          <a:xfrm>
            <a:off x="6019800" y="1676400"/>
            <a:ext cx="2614613" cy="3494780"/>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b="1" dirty="0" smtClean="0">
                <a:ln w="18000">
                  <a:solidFill>
                    <a:srgbClr val="C0504D">
                      <a:satMod val="140000"/>
                    </a:srgbClr>
                  </a:solidFill>
                  <a:prstDash val="solid"/>
                  <a:miter lim="800000"/>
                </a:ln>
                <a:solidFill>
                  <a:srgbClr val="4BACC6">
                    <a:lumMod val="40000"/>
                    <a:lumOff val="60000"/>
                  </a:srgbClr>
                </a:solidFill>
                <a:effectLst>
                  <a:outerShdw blurRad="25500" dist="23000" dir="7020000" algn="tl">
                    <a:srgbClr val="000000">
                      <a:alpha val="50000"/>
                    </a:srgbClr>
                  </a:outerShdw>
                </a:effectLst>
                <a:latin typeface="Castellar" pitchFamily="18" charset="0"/>
              </a:rPr>
              <a:t/>
            </a:r>
            <a:br>
              <a:rPr lang="en-US" b="1" dirty="0" smtClean="0">
                <a:ln w="18000">
                  <a:solidFill>
                    <a:srgbClr val="C0504D">
                      <a:satMod val="140000"/>
                    </a:srgbClr>
                  </a:solidFill>
                  <a:prstDash val="solid"/>
                  <a:miter lim="800000"/>
                </a:ln>
                <a:solidFill>
                  <a:srgbClr val="4BACC6">
                    <a:lumMod val="40000"/>
                    <a:lumOff val="60000"/>
                  </a:srgbClr>
                </a:solidFill>
                <a:effectLst>
                  <a:outerShdw blurRad="25500" dist="23000" dir="7020000" algn="tl">
                    <a:srgbClr val="000000">
                      <a:alpha val="50000"/>
                    </a:srgbClr>
                  </a:outerShdw>
                </a:effectLst>
                <a:latin typeface="Castellar" pitchFamily="18" charset="0"/>
              </a:rPr>
            </a:br>
            <a:r>
              <a:rPr lang="en-US" sz="7300" dirty="0" smtClean="0">
                <a:solidFill>
                  <a:schemeClr val="accent5">
                    <a:lumMod val="75000"/>
                  </a:schemeClr>
                </a:solidFill>
                <a:latin typeface="Times New Roman" pitchFamily="18" charset="0"/>
                <a:cs typeface="Times New Roman" pitchFamily="18" charset="0"/>
              </a:rPr>
              <a:t>Pencils down</a:t>
            </a:r>
            <a:br>
              <a:rPr lang="en-US" sz="7300" dirty="0" smtClean="0">
                <a:solidFill>
                  <a:schemeClr val="accent5">
                    <a:lumMod val="75000"/>
                  </a:schemeClr>
                </a:solidFill>
                <a:latin typeface="Times New Roman" pitchFamily="18" charset="0"/>
                <a:cs typeface="Times New Roman" pitchFamily="18" charset="0"/>
              </a:rPr>
            </a:br>
            <a:endParaRPr lang="en-US" sz="7300" dirty="0">
              <a:solidFill>
                <a:schemeClr val="accent5">
                  <a:lumMod val="75000"/>
                </a:schemeClr>
              </a:solidFill>
              <a:latin typeface="Times New Roman" pitchFamily="18" charset="0"/>
              <a:cs typeface="Times New Roman" pitchFamily="18" charset="0"/>
            </a:endParaRPr>
          </a:p>
        </p:txBody>
      </p:sp>
      <p:sp>
        <p:nvSpPr>
          <p:cNvPr id="3" name="Content Placeholder 2"/>
          <p:cNvSpPr>
            <a:spLocks noGrp="1"/>
          </p:cNvSpPr>
          <p:nvPr>
            <p:ph idx="1"/>
          </p:nvPr>
        </p:nvSpPr>
        <p:spPr>
          <a:xfrm>
            <a:off x="1905000" y="1600201"/>
            <a:ext cx="6781800" cy="1219199"/>
          </a:xfrm>
        </p:spPr>
        <p:txBody>
          <a:bodyPr/>
          <a:lstStyle/>
          <a:p>
            <a:pPr>
              <a:buNone/>
            </a:pPr>
            <a:r>
              <a:rPr lang="en-US" dirty="0" smtClean="0">
                <a:solidFill>
                  <a:schemeClr val="accent5">
                    <a:lumMod val="75000"/>
                  </a:schemeClr>
                </a:solidFill>
                <a:latin typeface="Times New Roman" pitchFamily="18" charset="0"/>
                <a:cs typeface="Times New Roman" pitchFamily="18" charset="0"/>
              </a:rPr>
              <a:t>The Importance of Pro Bono Work</a:t>
            </a:r>
          </a:p>
          <a:p>
            <a:pPr>
              <a:buNone/>
            </a:pPr>
            <a:r>
              <a:rPr lang="en-US" dirty="0" smtClean="0">
                <a:solidFill>
                  <a:schemeClr val="accent5">
                    <a:lumMod val="75000"/>
                  </a:schemeClr>
                </a:solidFill>
                <a:latin typeface="Times New Roman" pitchFamily="18" charset="0"/>
                <a:cs typeface="Times New Roman" pitchFamily="18" charset="0"/>
              </a:rPr>
              <a:t> is to . . .</a:t>
            </a:r>
          </a:p>
          <a:p>
            <a:pPr>
              <a:buNone/>
            </a:pPr>
            <a:endParaRPr lang="en-US" dirty="0"/>
          </a:p>
        </p:txBody>
      </p:sp>
      <p:sp>
        <p:nvSpPr>
          <p:cNvPr id="4" name="TextBox 3"/>
          <p:cNvSpPr txBox="1"/>
          <p:nvPr/>
        </p:nvSpPr>
        <p:spPr>
          <a:xfrm>
            <a:off x="2133600" y="2895600"/>
            <a:ext cx="5181600" cy="1938992"/>
          </a:xfrm>
          <a:prstGeom prst="rect">
            <a:avLst/>
          </a:prstGeom>
          <a:noFill/>
        </p:spPr>
        <p:txBody>
          <a:bodyPr wrap="square" rtlCol="0">
            <a:spAutoFit/>
          </a:bodyPr>
          <a:lstStyle/>
          <a:p>
            <a:pPr marL="742950" indent="-742950">
              <a:buFont typeface="+mj-lt"/>
              <a:buAutoNum type="alphaLcParenR"/>
            </a:pPr>
            <a:r>
              <a:rPr lang="en-US" dirty="0" smtClean="0">
                <a:solidFill>
                  <a:schemeClr val="accent5">
                    <a:lumMod val="75000"/>
                  </a:schemeClr>
                </a:solidFill>
                <a:cs typeface="Times New Roman" pitchFamily="18" charset="0"/>
              </a:rPr>
              <a:t>Improve Access to Justice</a:t>
            </a:r>
          </a:p>
          <a:p>
            <a:pPr marL="742950" indent="-742950">
              <a:buFont typeface="+mj-lt"/>
              <a:buAutoNum type="alphaLcParenR"/>
            </a:pPr>
            <a:r>
              <a:rPr lang="en-US" dirty="0" smtClean="0">
                <a:solidFill>
                  <a:schemeClr val="accent5">
                    <a:lumMod val="75000"/>
                  </a:schemeClr>
                </a:solidFill>
                <a:cs typeface="Times New Roman" pitchFamily="18" charset="0"/>
              </a:rPr>
              <a:t>Gain Legal Experience</a:t>
            </a:r>
          </a:p>
          <a:p>
            <a:pPr marL="742950" indent="-742950">
              <a:buFont typeface="+mj-lt"/>
              <a:buAutoNum type="alphaLcParenR"/>
            </a:pPr>
            <a:r>
              <a:rPr lang="en-US" dirty="0" smtClean="0">
                <a:solidFill>
                  <a:schemeClr val="accent5">
                    <a:lumMod val="75000"/>
                  </a:schemeClr>
                </a:solidFill>
                <a:cs typeface="Times New Roman" pitchFamily="18" charset="0"/>
              </a:rPr>
              <a:t>Market Your Practice or Firm</a:t>
            </a:r>
          </a:p>
          <a:p>
            <a:pPr marL="742950" indent="-742950">
              <a:buFont typeface="+mj-lt"/>
              <a:buAutoNum type="alphaLcParenR"/>
            </a:pPr>
            <a:r>
              <a:rPr lang="en-US" dirty="0" smtClean="0">
                <a:solidFill>
                  <a:schemeClr val="accent5">
                    <a:lumMod val="75000"/>
                  </a:schemeClr>
                </a:solidFill>
                <a:cs typeface="Times New Roman" pitchFamily="18" charset="0"/>
              </a:rPr>
              <a:t>Uphold Our Profession</a:t>
            </a:r>
          </a:p>
          <a:p>
            <a:pPr marL="742950" indent="-742950">
              <a:buFont typeface="+mj-lt"/>
              <a:buAutoNum type="alphaLcParenR"/>
            </a:pPr>
            <a:r>
              <a:rPr lang="en-US" dirty="0" smtClean="0">
                <a:solidFill>
                  <a:schemeClr val="accent5">
                    <a:lumMod val="75000"/>
                  </a:schemeClr>
                </a:solidFill>
                <a:cs typeface="Times New Roman" pitchFamily="18" charset="0"/>
              </a:rPr>
              <a:t>All of the above</a:t>
            </a:r>
          </a:p>
        </p:txBody>
      </p:sp>
      <p:pic>
        <p:nvPicPr>
          <p:cNvPr id="5" name="Picture 2" descr="http://blogs.villagevoice.com/runninscared/woman-raising-hand.jpg"/>
          <p:cNvPicPr>
            <a:picLocks noChangeAspect="1" noChangeArrowheads="1"/>
          </p:cNvPicPr>
          <p:nvPr/>
        </p:nvPicPr>
        <p:blipFill>
          <a:blip r:embed="rId2" cstate="print"/>
          <a:srcRect/>
          <a:stretch>
            <a:fillRect/>
          </a:stretch>
        </p:blipFill>
        <p:spPr bwMode="auto">
          <a:xfrm>
            <a:off x="6705600" y="2362200"/>
            <a:ext cx="2144891" cy="304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74638"/>
            <a:ext cx="7086600" cy="1143000"/>
          </a:xfrm>
        </p:spPr>
        <p:txBody>
          <a:bodyPr>
            <a:normAutofit fontScale="90000"/>
          </a:bodyPr>
          <a:lstStyle/>
          <a:p>
            <a:pPr lvl="0"/>
            <a:r>
              <a:rPr lang="en-US" dirty="0" smtClean="0">
                <a:solidFill>
                  <a:schemeClr val="accent5">
                    <a:lumMod val="75000"/>
                  </a:schemeClr>
                </a:solidFill>
                <a:latin typeface="Times New Roman" pitchFamily="18" charset="0"/>
                <a:cs typeface="Times New Roman" pitchFamily="18" charset="0"/>
              </a:rPr>
              <a:t>Pro bono 101</a:t>
            </a:r>
            <a:br>
              <a:rPr lang="en-US" dirty="0" smtClean="0">
                <a:solidFill>
                  <a:schemeClr val="accent5">
                    <a:lumMod val="75000"/>
                  </a:schemeClr>
                </a:solidFill>
                <a:latin typeface="Times New Roman" pitchFamily="18" charset="0"/>
                <a:cs typeface="Times New Roman" pitchFamily="18" charset="0"/>
              </a:rPr>
            </a:br>
            <a:r>
              <a:rPr lang="en-US" dirty="0" smtClean="0">
                <a:solidFill>
                  <a:schemeClr val="accent5">
                    <a:lumMod val="75000"/>
                  </a:schemeClr>
                </a:solidFill>
                <a:latin typeface="Times New Roman" pitchFamily="18" charset="0"/>
                <a:cs typeface="Times New Roman" pitchFamily="18" charset="0"/>
              </a:rPr>
              <a:t>Graduation</a:t>
            </a:r>
            <a:endParaRPr lang="en-US" dirty="0">
              <a:solidFill>
                <a:schemeClr val="accent5">
                  <a:lumMod val="75000"/>
                </a:schemeClr>
              </a:solidFill>
              <a:latin typeface="Times New Roman" pitchFamily="18" charset="0"/>
              <a:cs typeface="Times New Roman" pitchFamily="18" charset="0"/>
            </a:endParaRPr>
          </a:p>
        </p:txBody>
      </p:sp>
      <p:sp>
        <p:nvSpPr>
          <p:cNvPr id="3" name="Content Placeholder 2"/>
          <p:cNvSpPr>
            <a:spLocks noGrp="1"/>
          </p:cNvSpPr>
          <p:nvPr>
            <p:ph idx="1"/>
          </p:nvPr>
        </p:nvSpPr>
        <p:spPr>
          <a:xfrm>
            <a:off x="2209800" y="1828800"/>
            <a:ext cx="6477000" cy="2590800"/>
          </a:xfrm>
        </p:spPr>
        <p:txBody>
          <a:bodyPr/>
          <a:lstStyle/>
          <a:p>
            <a:pPr marL="742950">
              <a:buNone/>
            </a:pPr>
            <a:r>
              <a:rPr lang="en-US" dirty="0" smtClean="0">
                <a:solidFill>
                  <a:schemeClr val="accent5">
                    <a:lumMod val="75000"/>
                  </a:schemeClr>
                </a:solidFill>
                <a:latin typeface="Times New Roman" pitchFamily="18" charset="0"/>
                <a:cs typeface="Times New Roman" pitchFamily="18" charset="0"/>
              </a:rPr>
              <a:t>Now that you’ve completed Pro</a:t>
            </a:r>
          </a:p>
          <a:p>
            <a:pPr marL="742950">
              <a:buNone/>
            </a:pPr>
            <a:r>
              <a:rPr lang="en-US" dirty="0" smtClean="0">
                <a:solidFill>
                  <a:schemeClr val="accent5">
                    <a:lumMod val="75000"/>
                  </a:schemeClr>
                </a:solidFill>
                <a:latin typeface="Times New Roman" pitchFamily="18" charset="0"/>
                <a:cs typeface="Times New Roman" pitchFamily="18" charset="0"/>
              </a:rPr>
              <a:t>Bono 101, it’s time to set goals, </a:t>
            </a:r>
          </a:p>
          <a:p>
            <a:pPr marL="742950">
              <a:buNone/>
            </a:pPr>
            <a:r>
              <a:rPr lang="en-US" dirty="0" smtClean="0">
                <a:solidFill>
                  <a:schemeClr val="accent5">
                    <a:lumMod val="75000"/>
                  </a:schemeClr>
                </a:solidFill>
                <a:latin typeface="Times New Roman" pitchFamily="18" charset="0"/>
                <a:cs typeface="Times New Roman" pitchFamily="18" charset="0"/>
              </a:rPr>
              <a:t>seek out opportunities, and make </a:t>
            </a:r>
          </a:p>
          <a:p>
            <a:pPr marL="742950">
              <a:buNone/>
            </a:pPr>
            <a:r>
              <a:rPr lang="en-US" dirty="0" smtClean="0">
                <a:solidFill>
                  <a:schemeClr val="accent5">
                    <a:lumMod val="75000"/>
                  </a:schemeClr>
                </a:solidFill>
                <a:latin typeface="Times New Roman" pitchFamily="18" charset="0"/>
                <a:cs typeface="Times New Roman" pitchFamily="18" charset="0"/>
              </a:rPr>
              <a:t>some contacts . . .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solidFill>
                  <a:srgbClr val="CC0000"/>
                </a:solidFill>
                <a:latin typeface="Times New Roman" pitchFamily="18" charset="0"/>
                <a:cs typeface="Times New Roman" pitchFamily="18" charset="0"/>
              </a:rPr>
              <a:t/>
            </a:r>
            <a:br>
              <a:rPr lang="en-US" dirty="0" smtClean="0">
                <a:solidFill>
                  <a:srgbClr val="CC0000"/>
                </a:solidFill>
                <a:latin typeface="Times New Roman" pitchFamily="18" charset="0"/>
                <a:cs typeface="Times New Roman" pitchFamily="18" charset="0"/>
              </a:rPr>
            </a:br>
            <a:r>
              <a:rPr lang="en-US" dirty="0" smtClean="0">
                <a:solidFill>
                  <a:schemeClr val="accent5">
                    <a:lumMod val="75000"/>
                  </a:schemeClr>
                </a:solidFill>
                <a:latin typeface="Times New Roman" pitchFamily="18" charset="0"/>
                <a:cs typeface="Times New Roman" pitchFamily="18" charset="0"/>
              </a:rPr>
              <a:t>Pro Bono Goals Each of us can make . . . </a:t>
            </a:r>
            <a:r>
              <a:rPr lang="en-US" dirty="0" smtClean="0">
                <a:solidFill>
                  <a:srgbClr val="CC0000"/>
                </a:solidFill>
                <a:latin typeface="Times New Roman" pitchFamily="18" charset="0"/>
                <a:cs typeface="Times New Roman" pitchFamily="18" charset="0"/>
              </a:rPr>
              <a:t/>
            </a:r>
            <a:br>
              <a:rPr lang="en-US" dirty="0" smtClean="0">
                <a:solidFill>
                  <a:srgbClr val="CC0000"/>
                </a:solidFill>
                <a:latin typeface="Times New Roman" pitchFamily="18" charset="0"/>
                <a:cs typeface="Times New Roman" pitchFamily="18" charset="0"/>
              </a:rPr>
            </a:br>
            <a:endParaRPr lang="en-US" dirty="0"/>
          </a:p>
        </p:txBody>
      </p:sp>
      <p:sp>
        <p:nvSpPr>
          <p:cNvPr id="3" name="Content Placeholder 2"/>
          <p:cNvSpPr>
            <a:spLocks noGrp="1"/>
          </p:cNvSpPr>
          <p:nvPr>
            <p:ph idx="1"/>
          </p:nvPr>
        </p:nvSpPr>
        <p:spPr>
          <a:xfrm>
            <a:off x="1905000" y="1828800"/>
            <a:ext cx="6781800" cy="2667000"/>
          </a:xfrm>
        </p:spPr>
        <p:txBody>
          <a:bodyPr>
            <a:normAutofit/>
          </a:bodyPr>
          <a:lstStyle/>
          <a:p>
            <a:pPr lvl="0"/>
            <a:r>
              <a:rPr lang="en-US" sz="3600" dirty="0" smtClean="0">
                <a:solidFill>
                  <a:schemeClr val="accent5">
                    <a:lumMod val="75000"/>
                  </a:schemeClr>
                </a:solidFill>
                <a:latin typeface="Times New Roman" pitchFamily="18" charset="0"/>
                <a:cs typeface="Times New Roman" pitchFamily="18" charset="0"/>
              </a:rPr>
              <a:t>Take at least one pro bono case a year.</a:t>
            </a:r>
          </a:p>
          <a:p>
            <a:pPr lvl="0"/>
            <a:endParaRPr lang="en-US" sz="900" dirty="0" smtClean="0">
              <a:solidFill>
                <a:schemeClr val="accent5">
                  <a:lumMod val="75000"/>
                </a:schemeClr>
              </a:solidFill>
              <a:latin typeface="Times New Roman" pitchFamily="18" charset="0"/>
              <a:cs typeface="Times New Roman" pitchFamily="18" charset="0"/>
            </a:endParaRPr>
          </a:p>
          <a:p>
            <a:pPr lvl="0"/>
            <a:r>
              <a:rPr lang="en-US" sz="3600" dirty="0" smtClean="0">
                <a:solidFill>
                  <a:schemeClr val="accent5">
                    <a:lumMod val="75000"/>
                  </a:schemeClr>
                </a:solidFill>
                <a:latin typeface="Times New Roman" pitchFamily="18" charset="0"/>
                <a:cs typeface="Times New Roman" pitchFamily="18" charset="0"/>
              </a:rPr>
              <a:t>Volunteer regularly at a help desk or legal clinic.</a:t>
            </a:r>
          </a:p>
          <a:p>
            <a:pPr>
              <a:buNone/>
            </a:pP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solidFill>
                  <a:srgbClr val="CC0000"/>
                </a:solidFill>
                <a:latin typeface="Times New Roman" pitchFamily="18" charset="0"/>
                <a:cs typeface="Times New Roman" pitchFamily="18" charset="0"/>
              </a:rPr>
              <a:t/>
            </a:r>
            <a:br>
              <a:rPr lang="en-US" dirty="0" smtClean="0">
                <a:solidFill>
                  <a:srgbClr val="CC0000"/>
                </a:solidFill>
                <a:latin typeface="Times New Roman" pitchFamily="18" charset="0"/>
                <a:cs typeface="Times New Roman" pitchFamily="18" charset="0"/>
              </a:rPr>
            </a:br>
            <a:r>
              <a:rPr lang="en-US" dirty="0" smtClean="0">
                <a:solidFill>
                  <a:schemeClr val="accent5">
                    <a:lumMod val="75000"/>
                  </a:schemeClr>
                </a:solidFill>
                <a:latin typeface="Times New Roman" pitchFamily="18" charset="0"/>
                <a:cs typeface="Times New Roman" pitchFamily="18" charset="0"/>
              </a:rPr>
              <a:t>Pro Bono Goals Law firms can make . . .</a:t>
            </a:r>
            <a:r>
              <a:rPr lang="en-US" dirty="0" smtClean="0">
                <a:solidFill>
                  <a:srgbClr val="CC0000"/>
                </a:solidFill>
                <a:latin typeface="Times New Roman" pitchFamily="18" charset="0"/>
                <a:cs typeface="Times New Roman" pitchFamily="18" charset="0"/>
              </a:rPr>
              <a:t/>
            </a:r>
            <a:br>
              <a:rPr lang="en-US" dirty="0" smtClean="0">
                <a:solidFill>
                  <a:srgbClr val="CC0000"/>
                </a:solidFill>
                <a:latin typeface="Times New Roman" pitchFamily="18" charset="0"/>
                <a:cs typeface="Times New Roman" pitchFamily="18" charset="0"/>
              </a:rPr>
            </a:br>
            <a:endParaRPr lang="en-US" dirty="0"/>
          </a:p>
        </p:txBody>
      </p:sp>
      <p:sp>
        <p:nvSpPr>
          <p:cNvPr id="3" name="Content Placeholder 2"/>
          <p:cNvSpPr>
            <a:spLocks noGrp="1"/>
          </p:cNvSpPr>
          <p:nvPr>
            <p:ph idx="1"/>
          </p:nvPr>
        </p:nvSpPr>
        <p:spPr>
          <a:xfrm>
            <a:off x="1905000" y="1752600"/>
            <a:ext cx="6781800" cy="3962400"/>
          </a:xfrm>
        </p:spPr>
        <p:txBody>
          <a:bodyPr/>
          <a:lstStyle/>
          <a:p>
            <a:pPr lvl="0"/>
            <a:r>
              <a:rPr lang="en-US" dirty="0" smtClean="0">
                <a:solidFill>
                  <a:schemeClr val="accent5">
                    <a:lumMod val="75000"/>
                  </a:schemeClr>
                </a:solidFill>
                <a:latin typeface="Times New Roman" pitchFamily="18" charset="0"/>
                <a:cs typeface="Times New Roman" pitchFamily="18" charset="0"/>
              </a:rPr>
              <a:t>Adopt and promote a pro bono policy within the firm.  </a:t>
            </a:r>
          </a:p>
          <a:p>
            <a:pPr lvl="0"/>
            <a:endParaRPr lang="en-US" sz="1200" dirty="0" smtClean="0">
              <a:solidFill>
                <a:schemeClr val="accent5">
                  <a:lumMod val="75000"/>
                </a:schemeClr>
              </a:solidFill>
              <a:latin typeface="Times New Roman" pitchFamily="18" charset="0"/>
              <a:cs typeface="Times New Roman" pitchFamily="18" charset="0"/>
            </a:endParaRPr>
          </a:p>
          <a:p>
            <a:pPr lvl="0"/>
            <a:r>
              <a:rPr lang="en-US" dirty="0" smtClean="0">
                <a:solidFill>
                  <a:schemeClr val="accent5">
                    <a:lumMod val="75000"/>
                  </a:schemeClr>
                </a:solidFill>
                <a:latin typeface="Times New Roman" pitchFamily="18" charset="0"/>
                <a:cs typeface="Times New Roman" pitchFamily="18" charset="0"/>
              </a:rPr>
              <a:t>Ensure that pro bono work is given credit as “billable time”.</a:t>
            </a:r>
          </a:p>
          <a:p>
            <a:pPr lvl="0"/>
            <a:endParaRPr lang="en-US" sz="1200" dirty="0" smtClean="0">
              <a:solidFill>
                <a:schemeClr val="accent5">
                  <a:lumMod val="75000"/>
                </a:schemeClr>
              </a:solidFill>
              <a:latin typeface="Times New Roman" pitchFamily="18" charset="0"/>
              <a:cs typeface="Times New Roman" pitchFamily="18" charset="0"/>
            </a:endParaRPr>
          </a:p>
          <a:p>
            <a:pPr lvl="0"/>
            <a:r>
              <a:rPr lang="en-US" dirty="0" smtClean="0">
                <a:solidFill>
                  <a:schemeClr val="accent5">
                    <a:lumMod val="75000"/>
                  </a:schemeClr>
                </a:solidFill>
                <a:latin typeface="Times New Roman" pitchFamily="18" charset="0"/>
                <a:cs typeface="Times New Roman" pitchFamily="18" charset="0"/>
              </a:rPr>
              <a:t>Recognize and reward lawyers who do pro bono work.  </a:t>
            </a:r>
          </a:p>
          <a:p>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solidFill>
                  <a:srgbClr val="CC0000"/>
                </a:solidFill>
                <a:latin typeface="Times New Roman" pitchFamily="18" charset="0"/>
                <a:cs typeface="Times New Roman" pitchFamily="18" charset="0"/>
              </a:rPr>
              <a:t/>
            </a:r>
            <a:br>
              <a:rPr lang="en-US" dirty="0" smtClean="0">
                <a:solidFill>
                  <a:srgbClr val="CC0000"/>
                </a:solidFill>
                <a:latin typeface="Times New Roman" pitchFamily="18" charset="0"/>
                <a:cs typeface="Times New Roman" pitchFamily="18" charset="0"/>
              </a:rPr>
            </a:br>
            <a:r>
              <a:rPr lang="en-US" dirty="0" smtClean="0">
                <a:solidFill>
                  <a:schemeClr val="accent5">
                    <a:lumMod val="75000"/>
                  </a:schemeClr>
                </a:solidFill>
                <a:latin typeface="Times New Roman" pitchFamily="18" charset="0"/>
                <a:cs typeface="Times New Roman" pitchFamily="18" charset="0"/>
              </a:rPr>
              <a:t>Pro Bono Opportunities You can help with . . . </a:t>
            </a:r>
            <a:r>
              <a:rPr lang="en-US" dirty="0" smtClean="0">
                <a:solidFill>
                  <a:srgbClr val="CC0000"/>
                </a:solidFill>
                <a:latin typeface="Times New Roman" pitchFamily="18" charset="0"/>
                <a:cs typeface="Times New Roman" pitchFamily="18" charset="0"/>
              </a:rPr>
              <a:t/>
            </a:r>
            <a:br>
              <a:rPr lang="en-US" dirty="0" smtClean="0">
                <a:solidFill>
                  <a:srgbClr val="CC0000"/>
                </a:solidFill>
                <a:latin typeface="Times New Roman" pitchFamily="18" charset="0"/>
                <a:cs typeface="Times New Roman" pitchFamily="18" charset="0"/>
              </a:rPr>
            </a:br>
            <a:endParaRPr lang="en-US" dirty="0"/>
          </a:p>
        </p:txBody>
      </p:sp>
      <p:sp>
        <p:nvSpPr>
          <p:cNvPr id="3" name="Content Placeholder 2"/>
          <p:cNvSpPr>
            <a:spLocks noGrp="1"/>
          </p:cNvSpPr>
          <p:nvPr>
            <p:ph idx="1"/>
          </p:nvPr>
        </p:nvSpPr>
        <p:spPr/>
        <p:txBody>
          <a:bodyPr>
            <a:normAutofit fontScale="92500"/>
          </a:bodyPr>
          <a:lstStyle/>
          <a:p>
            <a:pPr lvl="0"/>
            <a:r>
              <a:rPr lang="en-US" dirty="0" smtClean="0">
                <a:solidFill>
                  <a:schemeClr val="accent5">
                    <a:lumMod val="75000"/>
                  </a:schemeClr>
                </a:solidFill>
                <a:latin typeface="Times New Roman" pitchFamily="18" charset="0"/>
                <a:cs typeface="Times New Roman" pitchFamily="18" charset="0"/>
              </a:rPr>
              <a:t>Adoptions</a:t>
            </a:r>
          </a:p>
          <a:p>
            <a:pPr lvl="0"/>
            <a:r>
              <a:rPr lang="en-US" dirty="0" smtClean="0">
                <a:solidFill>
                  <a:schemeClr val="accent5">
                    <a:lumMod val="75000"/>
                  </a:schemeClr>
                </a:solidFill>
                <a:latin typeface="Times New Roman" pitchFamily="18" charset="0"/>
                <a:cs typeface="Times New Roman" pitchFamily="18" charset="0"/>
              </a:rPr>
              <a:t>Grandparent Custody</a:t>
            </a:r>
          </a:p>
          <a:p>
            <a:pPr lvl="0"/>
            <a:r>
              <a:rPr lang="en-US" dirty="0" smtClean="0">
                <a:solidFill>
                  <a:schemeClr val="accent5">
                    <a:lumMod val="75000"/>
                  </a:schemeClr>
                </a:solidFill>
                <a:latin typeface="Times New Roman" pitchFamily="18" charset="0"/>
                <a:cs typeface="Times New Roman" pitchFamily="18" charset="0"/>
              </a:rPr>
              <a:t>Abused women and children</a:t>
            </a:r>
          </a:p>
          <a:p>
            <a:pPr lvl="0"/>
            <a:r>
              <a:rPr lang="en-US" dirty="0" smtClean="0">
                <a:solidFill>
                  <a:schemeClr val="accent5">
                    <a:lumMod val="75000"/>
                  </a:schemeClr>
                </a:solidFill>
                <a:latin typeface="Times New Roman" pitchFamily="18" charset="0"/>
                <a:cs typeface="Times New Roman" pitchFamily="18" charset="0"/>
              </a:rPr>
              <a:t>Simple Wills</a:t>
            </a:r>
          </a:p>
          <a:p>
            <a:pPr lvl="0"/>
            <a:r>
              <a:rPr lang="en-US" dirty="0" smtClean="0">
                <a:solidFill>
                  <a:schemeClr val="accent5">
                    <a:lumMod val="75000"/>
                  </a:schemeClr>
                </a:solidFill>
                <a:latin typeface="Times New Roman" pitchFamily="18" charset="0"/>
                <a:cs typeface="Times New Roman" pitchFamily="18" charset="0"/>
              </a:rPr>
              <a:t>Small Successions</a:t>
            </a:r>
          </a:p>
          <a:p>
            <a:pPr lvl="0"/>
            <a:r>
              <a:rPr lang="en-US" dirty="0" smtClean="0">
                <a:solidFill>
                  <a:schemeClr val="accent5">
                    <a:lumMod val="75000"/>
                  </a:schemeClr>
                </a:solidFill>
                <a:latin typeface="Times New Roman" pitchFamily="18" charset="0"/>
                <a:cs typeface="Times New Roman" pitchFamily="18" charset="0"/>
              </a:rPr>
              <a:t>Uncontested Divorces</a:t>
            </a:r>
          </a:p>
          <a:p>
            <a:pPr lvl="0"/>
            <a:r>
              <a:rPr lang="en-US" dirty="0" smtClean="0">
                <a:solidFill>
                  <a:schemeClr val="accent5">
                    <a:lumMod val="75000"/>
                  </a:schemeClr>
                </a:solidFill>
                <a:latin typeface="Times New Roman" pitchFamily="18" charset="0"/>
                <a:cs typeface="Times New Roman" pitchFamily="18" charset="0"/>
              </a:rPr>
              <a:t>Veteran’s Issues</a:t>
            </a:r>
          </a:p>
          <a:p>
            <a:pPr lvl="0"/>
            <a:r>
              <a:rPr lang="en-US" dirty="0" smtClean="0">
                <a:solidFill>
                  <a:schemeClr val="accent5">
                    <a:lumMod val="75000"/>
                  </a:schemeClr>
                </a:solidFill>
                <a:latin typeface="Times New Roman" pitchFamily="18" charset="0"/>
                <a:cs typeface="Times New Roman" pitchFamily="18" charset="0"/>
              </a:rPr>
              <a:t>And special projects to fit your interests</a:t>
            </a:r>
          </a:p>
          <a:p>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CC0000"/>
                </a:solidFill>
                <a:latin typeface="Times New Roman" pitchFamily="18" charset="0"/>
                <a:cs typeface="Times New Roman" pitchFamily="18" charset="0"/>
              </a:rPr>
              <a:t/>
            </a:r>
            <a:br>
              <a:rPr lang="en-US" dirty="0" smtClean="0">
                <a:solidFill>
                  <a:srgbClr val="CC0000"/>
                </a:solidFill>
                <a:latin typeface="Times New Roman" pitchFamily="18" charset="0"/>
                <a:cs typeface="Times New Roman" pitchFamily="18" charset="0"/>
              </a:rPr>
            </a:br>
            <a:r>
              <a:rPr lang="en-US" dirty="0" smtClean="0">
                <a:solidFill>
                  <a:schemeClr val="accent5">
                    <a:lumMod val="75000"/>
                  </a:schemeClr>
                </a:solidFill>
                <a:latin typeface="Times New Roman" pitchFamily="18" charset="0"/>
                <a:cs typeface="Times New Roman" pitchFamily="18" charset="0"/>
              </a:rPr>
              <a:t>Pro Bono Contacts</a:t>
            </a:r>
            <a:r>
              <a:rPr lang="en-US" dirty="0" smtClean="0">
                <a:solidFill>
                  <a:srgbClr val="CC0000"/>
                </a:solidFill>
                <a:latin typeface="Times New Roman" pitchFamily="18" charset="0"/>
                <a:cs typeface="Times New Roman" pitchFamily="18" charset="0"/>
              </a:rPr>
              <a:t/>
            </a:r>
            <a:br>
              <a:rPr lang="en-US" dirty="0" smtClean="0">
                <a:solidFill>
                  <a:srgbClr val="CC0000"/>
                </a:solidFill>
                <a:latin typeface="Times New Roman" pitchFamily="18" charset="0"/>
                <a:cs typeface="Times New Roman" pitchFamily="18" charset="0"/>
              </a:rPr>
            </a:br>
            <a:endParaRPr lang="en-US" dirty="0"/>
          </a:p>
        </p:txBody>
      </p:sp>
      <p:sp>
        <p:nvSpPr>
          <p:cNvPr id="3" name="Content Placeholder 2"/>
          <p:cNvSpPr>
            <a:spLocks noGrp="1"/>
          </p:cNvSpPr>
          <p:nvPr>
            <p:ph idx="1"/>
          </p:nvPr>
        </p:nvSpPr>
        <p:spPr/>
        <p:txBody>
          <a:bodyPr/>
          <a:lstStyle/>
          <a:p>
            <a:pPr lvl="0">
              <a:buNone/>
            </a:pPr>
            <a:r>
              <a:rPr lang="en-US" dirty="0" smtClean="0">
                <a:solidFill>
                  <a:schemeClr val="accent5">
                    <a:lumMod val="75000"/>
                  </a:schemeClr>
                </a:solidFill>
                <a:latin typeface="Times New Roman" pitchFamily="18" charset="0"/>
                <a:cs typeface="Times New Roman" pitchFamily="18" charset="0"/>
              </a:rPr>
              <a:t>You can find contacts for the pro bono </a:t>
            </a:r>
          </a:p>
          <a:p>
            <a:pPr lvl="0">
              <a:buNone/>
            </a:pPr>
            <a:r>
              <a:rPr lang="en-US" dirty="0" smtClean="0">
                <a:solidFill>
                  <a:schemeClr val="accent5">
                    <a:lumMod val="75000"/>
                  </a:schemeClr>
                </a:solidFill>
                <a:latin typeface="Times New Roman" pitchFamily="18" charset="0"/>
                <a:cs typeface="Times New Roman" pitchFamily="18" charset="0"/>
              </a:rPr>
              <a:t>program in your area at the LSBA’s </a:t>
            </a:r>
          </a:p>
          <a:p>
            <a:pPr lvl="0">
              <a:buNone/>
            </a:pPr>
            <a:r>
              <a:rPr lang="en-US" dirty="0" smtClean="0">
                <a:solidFill>
                  <a:schemeClr val="accent5">
                    <a:lumMod val="75000"/>
                  </a:schemeClr>
                </a:solidFill>
                <a:latin typeface="Times New Roman" pitchFamily="18" charset="0"/>
                <a:cs typeface="Times New Roman" pitchFamily="18" charset="0"/>
              </a:rPr>
              <a:t>website: </a:t>
            </a:r>
          </a:p>
          <a:p>
            <a:pPr lvl="0">
              <a:buNone/>
            </a:pPr>
            <a:endParaRPr lang="en-US" sz="1200" dirty="0" smtClean="0">
              <a:latin typeface="Times New Roman" pitchFamily="18" charset="0"/>
              <a:cs typeface="Times New Roman" pitchFamily="18" charset="0"/>
            </a:endParaRPr>
          </a:p>
          <a:p>
            <a:pPr lvl="0" algn="ctr">
              <a:buNone/>
            </a:pPr>
            <a:r>
              <a:rPr lang="en-US" dirty="0" smtClean="0">
                <a:solidFill>
                  <a:schemeClr val="accent3">
                    <a:lumMod val="75000"/>
                    <a:lumOff val="25000"/>
                  </a:schemeClr>
                </a:solidFill>
                <a:latin typeface="Times New Roman" pitchFamily="18" charset="0"/>
                <a:cs typeface="Times New Roman" pitchFamily="18" charset="0"/>
              </a:rPr>
              <a:t>www.lsba.org/probono</a:t>
            </a:r>
          </a:p>
          <a:p>
            <a:pPr>
              <a:buNone/>
            </a:pP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CC0000"/>
                </a:solidFill>
                <a:latin typeface="Times New Roman" pitchFamily="18" charset="0"/>
                <a:cs typeface="Times New Roman" pitchFamily="18" charset="0"/>
              </a:rPr>
              <a:t/>
            </a:r>
            <a:br>
              <a:rPr lang="en-US" dirty="0" smtClean="0">
                <a:solidFill>
                  <a:srgbClr val="CC0000"/>
                </a:solidFill>
                <a:latin typeface="Times New Roman" pitchFamily="18" charset="0"/>
                <a:cs typeface="Times New Roman" pitchFamily="18" charset="0"/>
              </a:rPr>
            </a:br>
            <a:r>
              <a:rPr lang="en-US" dirty="0" smtClean="0">
                <a:solidFill>
                  <a:schemeClr val="accent5">
                    <a:lumMod val="75000"/>
                  </a:schemeClr>
                </a:solidFill>
                <a:latin typeface="Times New Roman" pitchFamily="18" charset="0"/>
                <a:cs typeface="Times New Roman" pitchFamily="18" charset="0"/>
              </a:rPr>
              <a:t>Here You Can Link To . . .</a:t>
            </a:r>
            <a:br>
              <a:rPr lang="en-US" dirty="0" smtClean="0">
                <a:solidFill>
                  <a:schemeClr val="accent5">
                    <a:lumMod val="75000"/>
                  </a:schemeClr>
                </a:solidFill>
                <a:latin typeface="Times New Roman" pitchFamily="18" charset="0"/>
                <a:cs typeface="Times New Roman" pitchFamily="18" charset="0"/>
              </a:rPr>
            </a:br>
            <a:endParaRPr lang="en-US" dirty="0">
              <a:solidFill>
                <a:schemeClr val="accent5">
                  <a:lumMod val="75000"/>
                </a:schemeClr>
              </a:solidFill>
            </a:endParaRPr>
          </a:p>
        </p:txBody>
      </p:sp>
      <p:pic>
        <p:nvPicPr>
          <p:cNvPr id="4" name="Picture 2"/>
          <p:cNvPicPr>
            <a:picLocks noGrp="1" noChangeAspect="1" noChangeArrowheads="1"/>
          </p:cNvPicPr>
          <p:nvPr>
            <p:ph idx="1"/>
          </p:nvPr>
        </p:nvPicPr>
        <p:blipFill>
          <a:blip r:embed="rId2" cstate="print"/>
          <a:srcRect/>
          <a:stretch>
            <a:fillRect/>
          </a:stretch>
        </p:blipFill>
        <p:spPr bwMode="auto">
          <a:xfrm>
            <a:off x="1904999" y="1447800"/>
            <a:ext cx="4586579" cy="5029200"/>
          </a:xfrm>
          <a:prstGeom prst="rect">
            <a:avLst/>
          </a:prstGeom>
          <a:noFill/>
          <a:ln w="9525">
            <a:noFill/>
            <a:miter lim="800000"/>
            <a:headEnd/>
            <a:tailEnd/>
          </a:ln>
        </p:spPr>
      </p:pic>
      <p:sp>
        <p:nvSpPr>
          <p:cNvPr id="5" name="TextBox 4"/>
          <p:cNvSpPr txBox="1"/>
          <p:nvPr/>
        </p:nvSpPr>
        <p:spPr>
          <a:xfrm>
            <a:off x="6629400" y="1447800"/>
            <a:ext cx="2133600" cy="4708981"/>
          </a:xfrm>
          <a:prstGeom prst="rect">
            <a:avLst/>
          </a:prstGeom>
          <a:noFill/>
        </p:spPr>
        <p:txBody>
          <a:bodyPr wrap="square" rtlCol="0">
            <a:spAutoFit/>
          </a:bodyPr>
          <a:lstStyle/>
          <a:p>
            <a:r>
              <a:rPr lang="en-US" sz="2000" dirty="0" smtClean="0">
                <a:solidFill>
                  <a:schemeClr val="accent5">
                    <a:lumMod val="75000"/>
                  </a:schemeClr>
                </a:solidFill>
              </a:rPr>
              <a:t>Celebrate Pro Bono Events</a:t>
            </a:r>
          </a:p>
          <a:p>
            <a:endParaRPr lang="en-US" sz="2000" dirty="0" smtClean="0">
              <a:solidFill>
                <a:schemeClr val="accent5">
                  <a:lumMod val="75000"/>
                </a:schemeClr>
              </a:solidFill>
            </a:endParaRPr>
          </a:p>
          <a:p>
            <a:r>
              <a:rPr lang="en-US" sz="2000" dirty="0" smtClean="0">
                <a:solidFill>
                  <a:schemeClr val="accent5">
                    <a:lumMod val="75000"/>
                  </a:schemeClr>
                </a:solidFill>
              </a:rPr>
              <a:t>Pro Bono Reporting</a:t>
            </a:r>
          </a:p>
          <a:p>
            <a:endParaRPr lang="en-US" sz="2000" dirty="0" smtClean="0">
              <a:solidFill>
                <a:schemeClr val="accent5">
                  <a:lumMod val="75000"/>
                </a:schemeClr>
              </a:solidFill>
            </a:endParaRPr>
          </a:p>
          <a:p>
            <a:r>
              <a:rPr lang="en-US" sz="2000" dirty="0" smtClean="0">
                <a:solidFill>
                  <a:schemeClr val="accent5">
                    <a:lumMod val="75000"/>
                  </a:schemeClr>
                </a:solidFill>
              </a:rPr>
              <a:t>Pro Bono Awards</a:t>
            </a:r>
          </a:p>
          <a:p>
            <a:endParaRPr lang="en-US" sz="2000" dirty="0" smtClean="0">
              <a:solidFill>
                <a:schemeClr val="accent5">
                  <a:lumMod val="75000"/>
                </a:schemeClr>
              </a:solidFill>
            </a:endParaRPr>
          </a:p>
          <a:p>
            <a:r>
              <a:rPr lang="en-US" sz="2000" dirty="0" smtClean="0">
                <a:solidFill>
                  <a:schemeClr val="accent5">
                    <a:lumMod val="75000"/>
                  </a:schemeClr>
                </a:solidFill>
              </a:rPr>
              <a:t>Model Firm Pro Bono Policy</a:t>
            </a:r>
          </a:p>
          <a:p>
            <a:endParaRPr lang="en-US" sz="2000" dirty="0" smtClean="0">
              <a:solidFill>
                <a:schemeClr val="accent5">
                  <a:lumMod val="75000"/>
                </a:schemeClr>
              </a:solidFill>
            </a:endParaRPr>
          </a:p>
          <a:p>
            <a:r>
              <a:rPr lang="en-US" sz="2000" dirty="0" smtClean="0">
                <a:solidFill>
                  <a:schemeClr val="accent5">
                    <a:lumMod val="75000"/>
                  </a:schemeClr>
                </a:solidFill>
              </a:rPr>
              <a:t>Register to Volunteer with a Pro Bono Organization</a:t>
            </a:r>
            <a:endParaRPr lang="en-US" sz="2000" dirty="0">
              <a:solidFill>
                <a:schemeClr val="accent5">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strVal val="#ppt_w*0.05"/>
                                          </p:val>
                                        </p:tav>
                                        <p:tav tm="100000">
                                          <p:val>
                                            <p:strVal val="#ppt_w"/>
                                          </p:val>
                                        </p:tav>
                                      </p:tavLst>
                                    </p:anim>
                                    <p:anim calcmode="lin" valueType="num">
                                      <p:cBhvr>
                                        <p:cTn id="8" dur="1000" fill="hold"/>
                                        <p:tgtEl>
                                          <p:spTgt spid="5">
                                            <p:txEl>
                                              <p:pRg st="0" end="0"/>
                                            </p:txEl>
                                          </p:spTgt>
                                        </p:tgtEl>
                                        <p:attrNameLst>
                                          <p:attrName>ppt_h</p:attrName>
                                        </p:attrNameLst>
                                      </p:cBhvr>
                                      <p:tavLst>
                                        <p:tav tm="0">
                                          <p:val>
                                            <p:strVal val="#ppt_h"/>
                                          </p:val>
                                        </p:tav>
                                        <p:tav tm="100000">
                                          <p:val>
                                            <p:strVal val="#ppt_h"/>
                                          </p:val>
                                        </p:tav>
                                      </p:tavLst>
                                    </p:anim>
                                    <p:anim calcmode="lin" valueType="num">
                                      <p:cBhvr>
                                        <p:cTn id="9" dur="1000" fill="hold"/>
                                        <p:tgtEl>
                                          <p:spTgt spid="5">
                                            <p:txEl>
                                              <p:pRg st="0" end="0"/>
                                            </p:txEl>
                                          </p:spTgt>
                                        </p:tgtEl>
                                        <p:attrNameLst>
                                          <p:attrName>ppt_x</p:attrName>
                                        </p:attrNameLst>
                                      </p:cBhvr>
                                      <p:tavLst>
                                        <p:tav tm="0">
                                          <p:val>
                                            <p:strVal val="#ppt_x-.2"/>
                                          </p:val>
                                        </p:tav>
                                        <p:tav tm="100000">
                                          <p:val>
                                            <p:strVal val="#ppt_x"/>
                                          </p:val>
                                        </p:tav>
                                      </p:tavLst>
                                    </p:anim>
                                    <p:anim calcmode="lin" valueType="num">
                                      <p:cBhvr>
                                        <p:cTn id="10" dur="1000" fill="hold"/>
                                        <p:tgtEl>
                                          <p:spTgt spid="5">
                                            <p:txEl>
                                              <p:pRg st="0" end="0"/>
                                            </p:txEl>
                                          </p:spTgt>
                                        </p:tgtEl>
                                        <p:attrNameLst>
                                          <p:attrName>ppt_y</p:attrName>
                                        </p:attrNameLst>
                                      </p:cBhvr>
                                      <p:tavLst>
                                        <p:tav tm="0">
                                          <p:val>
                                            <p:strVal val="#ppt_y"/>
                                          </p:val>
                                        </p:tav>
                                        <p:tav tm="100000">
                                          <p:val>
                                            <p:strVal val="#ppt_y"/>
                                          </p:val>
                                        </p:tav>
                                      </p:tavLst>
                                    </p:anim>
                                    <p:animEffect transition="in" filter="fade">
                                      <p:cBhvr>
                                        <p:cTn id="11" dur="1000"/>
                                        <p:tgtEl>
                                          <p:spTgt spid="5">
                                            <p:txEl>
                                              <p:pRg st="0" end="0"/>
                                            </p:txEl>
                                          </p:spTgt>
                                        </p:tgtEl>
                                      </p:cBhvr>
                                    </p:animEffect>
                                  </p:childTnLst>
                                </p:cTn>
                              </p:par>
                            </p:childTnLst>
                          </p:cTn>
                        </p:par>
                        <p:par>
                          <p:cTn id="12" fill="hold">
                            <p:stCondLst>
                              <p:cond delay="1000"/>
                            </p:stCondLst>
                            <p:childTnLst>
                              <p:par>
                                <p:cTn id="13" presetID="54" presetClass="entr" presetSubtype="0" accel="100000" fill="hold" nodeType="after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p:cTn id="15" dur="1000" fill="hold"/>
                                        <p:tgtEl>
                                          <p:spTgt spid="5">
                                            <p:txEl>
                                              <p:pRg st="2" end="2"/>
                                            </p:txEl>
                                          </p:spTgt>
                                        </p:tgtEl>
                                        <p:attrNameLst>
                                          <p:attrName>ppt_w</p:attrName>
                                        </p:attrNameLst>
                                      </p:cBhvr>
                                      <p:tavLst>
                                        <p:tav tm="0">
                                          <p:val>
                                            <p:strVal val="#ppt_w*0.05"/>
                                          </p:val>
                                        </p:tav>
                                        <p:tav tm="100000">
                                          <p:val>
                                            <p:strVal val="#ppt_w"/>
                                          </p:val>
                                        </p:tav>
                                      </p:tavLst>
                                    </p:anim>
                                    <p:anim calcmode="lin" valueType="num">
                                      <p:cBhvr>
                                        <p:cTn id="16" dur="1000" fill="hold"/>
                                        <p:tgtEl>
                                          <p:spTgt spid="5">
                                            <p:txEl>
                                              <p:pRg st="2" end="2"/>
                                            </p:txEl>
                                          </p:spTgt>
                                        </p:tgtEl>
                                        <p:attrNameLst>
                                          <p:attrName>ppt_h</p:attrName>
                                        </p:attrNameLst>
                                      </p:cBhvr>
                                      <p:tavLst>
                                        <p:tav tm="0">
                                          <p:val>
                                            <p:strVal val="#ppt_h"/>
                                          </p:val>
                                        </p:tav>
                                        <p:tav tm="100000">
                                          <p:val>
                                            <p:strVal val="#ppt_h"/>
                                          </p:val>
                                        </p:tav>
                                      </p:tavLst>
                                    </p:anim>
                                    <p:anim calcmode="lin" valueType="num">
                                      <p:cBhvr>
                                        <p:cTn id="17" dur="1000" fill="hold"/>
                                        <p:tgtEl>
                                          <p:spTgt spid="5">
                                            <p:txEl>
                                              <p:pRg st="2" end="2"/>
                                            </p:txEl>
                                          </p:spTgt>
                                        </p:tgtEl>
                                        <p:attrNameLst>
                                          <p:attrName>ppt_x</p:attrName>
                                        </p:attrNameLst>
                                      </p:cBhvr>
                                      <p:tavLst>
                                        <p:tav tm="0">
                                          <p:val>
                                            <p:strVal val="#ppt_x-.2"/>
                                          </p:val>
                                        </p:tav>
                                        <p:tav tm="100000">
                                          <p:val>
                                            <p:strVal val="#ppt_x"/>
                                          </p:val>
                                        </p:tav>
                                      </p:tavLst>
                                    </p:anim>
                                    <p:anim calcmode="lin" valueType="num">
                                      <p:cBhvr>
                                        <p:cTn id="18" dur="1000" fill="hold"/>
                                        <p:tgtEl>
                                          <p:spTgt spid="5">
                                            <p:txEl>
                                              <p:pRg st="2" end="2"/>
                                            </p:txEl>
                                          </p:spTgt>
                                        </p:tgtEl>
                                        <p:attrNameLst>
                                          <p:attrName>ppt_y</p:attrName>
                                        </p:attrNameLst>
                                      </p:cBhvr>
                                      <p:tavLst>
                                        <p:tav tm="0">
                                          <p:val>
                                            <p:strVal val="#ppt_y"/>
                                          </p:val>
                                        </p:tav>
                                        <p:tav tm="100000">
                                          <p:val>
                                            <p:strVal val="#ppt_y"/>
                                          </p:val>
                                        </p:tav>
                                      </p:tavLst>
                                    </p:anim>
                                    <p:animEffect transition="in" filter="fade">
                                      <p:cBhvr>
                                        <p:cTn id="19" dur="1000"/>
                                        <p:tgtEl>
                                          <p:spTgt spid="5">
                                            <p:txEl>
                                              <p:pRg st="2" end="2"/>
                                            </p:txEl>
                                          </p:spTgt>
                                        </p:tgtEl>
                                      </p:cBhvr>
                                    </p:animEffect>
                                  </p:childTnLst>
                                </p:cTn>
                              </p:par>
                            </p:childTnLst>
                          </p:cTn>
                        </p:par>
                        <p:par>
                          <p:cTn id="20" fill="hold">
                            <p:stCondLst>
                              <p:cond delay="2000"/>
                            </p:stCondLst>
                            <p:childTnLst>
                              <p:par>
                                <p:cTn id="21" presetID="54" presetClass="entr" presetSubtype="0" accel="100000" fill="hold" nodeType="after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 calcmode="lin" valueType="num">
                                      <p:cBhvr>
                                        <p:cTn id="23" dur="1000" fill="hold"/>
                                        <p:tgtEl>
                                          <p:spTgt spid="5">
                                            <p:txEl>
                                              <p:pRg st="4" end="4"/>
                                            </p:txEl>
                                          </p:spTgt>
                                        </p:tgtEl>
                                        <p:attrNameLst>
                                          <p:attrName>ppt_w</p:attrName>
                                        </p:attrNameLst>
                                      </p:cBhvr>
                                      <p:tavLst>
                                        <p:tav tm="0">
                                          <p:val>
                                            <p:strVal val="#ppt_w*0.05"/>
                                          </p:val>
                                        </p:tav>
                                        <p:tav tm="100000">
                                          <p:val>
                                            <p:strVal val="#ppt_w"/>
                                          </p:val>
                                        </p:tav>
                                      </p:tavLst>
                                    </p:anim>
                                    <p:anim calcmode="lin" valueType="num">
                                      <p:cBhvr>
                                        <p:cTn id="24" dur="1000" fill="hold"/>
                                        <p:tgtEl>
                                          <p:spTgt spid="5">
                                            <p:txEl>
                                              <p:pRg st="4" end="4"/>
                                            </p:txEl>
                                          </p:spTgt>
                                        </p:tgtEl>
                                        <p:attrNameLst>
                                          <p:attrName>ppt_h</p:attrName>
                                        </p:attrNameLst>
                                      </p:cBhvr>
                                      <p:tavLst>
                                        <p:tav tm="0">
                                          <p:val>
                                            <p:strVal val="#ppt_h"/>
                                          </p:val>
                                        </p:tav>
                                        <p:tav tm="100000">
                                          <p:val>
                                            <p:strVal val="#ppt_h"/>
                                          </p:val>
                                        </p:tav>
                                      </p:tavLst>
                                    </p:anim>
                                    <p:anim calcmode="lin" valueType="num">
                                      <p:cBhvr>
                                        <p:cTn id="25" dur="1000" fill="hold"/>
                                        <p:tgtEl>
                                          <p:spTgt spid="5">
                                            <p:txEl>
                                              <p:pRg st="4" end="4"/>
                                            </p:txEl>
                                          </p:spTgt>
                                        </p:tgtEl>
                                        <p:attrNameLst>
                                          <p:attrName>ppt_x</p:attrName>
                                        </p:attrNameLst>
                                      </p:cBhvr>
                                      <p:tavLst>
                                        <p:tav tm="0">
                                          <p:val>
                                            <p:strVal val="#ppt_x-.2"/>
                                          </p:val>
                                        </p:tav>
                                        <p:tav tm="100000">
                                          <p:val>
                                            <p:strVal val="#ppt_x"/>
                                          </p:val>
                                        </p:tav>
                                      </p:tavLst>
                                    </p:anim>
                                    <p:anim calcmode="lin" valueType="num">
                                      <p:cBhvr>
                                        <p:cTn id="26" dur="1000" fill="hold"/>
                                        <p:tgtEl>
                                          <p:spTgt spid="5">
                                            <p:txEl>
                                              <p:pRg st="4" end="4"/>
                                            </p:txEl>
                                          </p:spTgt>
                                        </p:tgtEl>
                                        <p:attrNameLst>
                                          <p:attrName>ppt_y</p:attrName>
                                        </p:attrNameLst>
                                      </p:cBhvr>
                                      <p:tavLst>
                                        <p:tav tm="0">
                                          <p:val>
                                            <p:strVal val="#ppt_y"/>
                                          </p:val>
                                        </p:tav>
                                        <p:tav tm="100000">
                                          <p:val>
                                            <p:strVal val="#ppt_y"/>
                                          </p:val>
                                        </p:tav>
                                      </p:tavLst>
                                    </p:anim>
                                    <p:animEffect transition="in" filter="fade">
                                      <p:cBhvr>
                                        <p:cTn id="27" dur="1000"/>
                                        <p:tgtEl>
                                          <p:spTgt spid="5">
                                            <p:txEl>
                                              <p:pRg st="4" end="4"/>
                                            </p:txEl>
                                          </p:spTgt>
                                        </p:tgtEl>
                                      </p:cBhvr>
                                    </p:animEffect>
                                  </p:childTnLst>
                                </p:cTn>
                              </p:par>
                            </p:childTnLst>
                          </p:cTn>
                        </p:par>
                        <p:par>
                          <p:cTn id="28" fill="hold">
                            <p:stCondLst>
                              <p:cond delay="3000"/>
                            </p:stCondLst>
                            <p:childTnLst>
                              <p:par>
                                <p:cTn id="29" presetID="54" presetClass="entr" presetSubtype="0" accel="100000" fill="hold" nodeType="after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 calcmode="lin" valueType="num">
                                      <p:cBhvr>
                                        <p:cTn id="31" dur="1000" fill="hold"/>
                                        <p:tgtEl>
                                          <p:spTgt spid="5">
                                            <p:txEl>
                                              <p:pRg st="6" end="6"/>
                                            </p:txEl>
                                          </p:spTgt>
                                        </p:tgtEl>
                                        <p:attrNameLst>
                                          <p:attrName>ppt_w</p:attrName>
                                        </p:attrNameLst>
                                      </p:cBhvr>
                                      <p:tavLst>
                                        <p:tav tm="0">
                                          <p:val>
                                            <p:strVal val="#ppt_w*0.05"/>
                                          </p:val>
                                        </p:tav>
                                        <p:tav tm="100000">
                                          <p:val>
                                            <p:strVal val="#ppt_w"/>
                                          </p:val>
                                        </p:tav>
                                      </p:tavLst>
                                    </p:anim>
                                    <p:anim calcmode="lin" valueType="num">
                                      <p:cBhvr>
                                        <p:cTn id="32" dur="1000" fill="hold"/>
                                        <p:tgtEl>
                                          <p:spTgt spid="5">
                                            <p:txEl>
                                              <p:pRg st="6" end="6"/>
                                            </p:txEl>
                                          </p:spTgt>
                                        </p:tgtEl>
                                        <p:attrNameLst>
                                          <p:attrName>ppt_h</p:attrName>
                                        </p:attrNameLst>
                                      </p:cBhvr>
                                      <p:tavLst>
                                        <p:tav tm="0">
                                          <p:val>
                                            <p:strVal val="#ppt_h"/>
                                          </p:val>
                                        </p:tav>
                                        <p:tav tm="100000">
                                          <p:val>
                                            <p:strVal val="#ppt_h"/>
                                          </p:val>
                                        </p:tav>
                                      </p:tavLst>
                                    </p:anim>
                                    <p:anim calcmode="lin" valueType="num">
                                      <p:cBhvr>
                                        <p:cTn id="33" dur="1000" fill="hold"/>
                                        <p:tgtEl>
                                          <p:spTgt spid="5">
                                            <p:txEl>
                                              <p:pRg st="6" end="6"/>
                                            </p:txEl>
                                          </p:spTgt>
                                        </p:tgtEl>
                                        <p:attrNameLst>
                                          <p:attrName>ppt_x</p:attrName>
                                        </p:attrNameLst>
                                      </p:cBhvr>
                                      <p:tavLst>
                                        <p:tav tm="0">
                                          <p:val>
                                            <p:strVal val="#ppt_x-.2"/>
                                          </p:val>
                                        </p:tav>
                                        <p:tav tm="100000">
                                          <p:val>
                                            <p:strVal val="#ppt_x"/>
                                          </p:val>
                                        </p:tav>
                                      </p:tavLst>
                                    </p:anim>
                                    <p:anim calcmode="lin" valueType="num">
                                      <p:cBhvr>
                                        <p:cTn id="34" dur="1000" fill="hold"/>
                                        <p:tgtEl>
                                          <p:spTgt spid="5">
                                            <p:txEl>
                                              <p:pRg st="6" end="6"/>
                                            </p:txEl>
                                          </p:spTgt>
                                        </p:tgtEl>
                                        <p:attrNameLst>
                                          <p:attrName>ppt_y</p:attrName>
                                        </p:attrNameLst>
                                      </p:cBhvr>
                                      <p:tavLst>
                                        <p:tav tm="0">
                                          <p:val>
                                            <p:strVal val="#ppt_y"/>
                                          </p:val>
                                        </p:tav>
                                        <p:tav tm="100000">
                                          <p:val>
                                            <p:strVal val="#ppt_y"/>
                                          </p:val>
                                        </p:tav>
                                      </p:tavLst>
                                    </p:anim>
                                    <p:animEffect transition="in" filter="fade">
                                      <p:cBhvr>
                                        <p:cTn id="35" dur="1000"/>
                                        <p:tgtEl>
                                          <p:spTgt spid="5">
                                            <p:txEl>
                                              <p:pRg st="6" end="6"/>
                                            </p:txEl>
                                          </p:spTgt>
                                        </p:tgtEl>
                                      </p:cBhvr>
                                    </p:animEffect>
                                  </p:childTnLst>
                                </p:cTn>
                              </p:par>
                            </p:childTnLst>
                          </p:cTn>
                        </p:par>
                        <p:par>
                          <p:cTn id="36" fill="hold">
                            <p:stCondLst>
                              <p:cond delay="4000"/>
                            </p:stCondLst>
                            <p:childTnLst>
                              <p:par>
                                <p:cTn id="37" presetID="54" presetClass="entr" presetSubtype="0" accel="100000" fill="hold" nodeType="after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anim calcmode="lin" valueType="num">
                                      <p:cBhvr>
                                        <p:cTn id="39" dur="500" fill="hold"/>
                                        <p:tgtEl>
                                          <p:spTgt spid="5">
                                            <p:txEl>
                                              <p:pRg st="8" end="8"/>
                                            </p:txEl>
                                          </p:spTgt>
                                        </p:tgtEl>
                                        <p:attrNameLst>
                                          <p:attrName>ppt_w</p:attrName>
                                        </p:attrNameLst>
                                      </p:cBhvr>
                                      <p:tavLst>
                                        <p:tav tm="0">
                                          <p:val>
                                            <p:strVal val="#ppt_w*0.05"/>
                                          </p:val>
                                        </p:tav>
                                        <p:tav tm="100000">
                                          <p:val>
                                            <p:strVal val="#ppt_w"/>
                                          </p:val>
                                        </p:tav>
                                      </p:tavLst>
                                    </p:anim>
                                    <p:anim calcmode="lin" valueType="num">
                                      <p:cBhvr>
                                        <p:cTn id="40" dur="500" fill="hold"/>
                                        <p:tgtEl>
                                          <p:spTgt spid="5">
                                            <p:txEl>
                                              <p:pRg st="8" end="8"/>
                                            </p:txEl>
                                          </p:spTgt>
                                        </p:tgtEl>
                                        <p:attrNameLst>
                                          <p:attrName>ppt_h</p:attrName>
                                        </p:attrNameLst>
                                      </p:cBhvr>
                                      <p:tavLst>
                                        <p:tav tm="0">
                                          <p:val>
                                            <p:strVal val="#ppt_h"/>
                                          </p:val>
                                        </p:tav>
                                        <p:tav tm="100000">
                                          <p:val>
                                            <p:strVal val="#ppt_h"/>
                                          </p:val>
                                        </p:tav>
                                      </p:tavLst>
                                    </p:anim>
                                    <p:anim calcmode="lin" valueType="num">
                                      <p:cBhvr>
                                        <p:cTn id="41" dur="500" fill="hold"/>
                                        <p:tgtEl>
                                          <p:spTgt spid="5">
                                            <p:txEl>
                                              <p:pRg st="8" end="8"/>
                                            </p:txEl>
                                          </p:spTgt>
                                        </p:tgtEl>
                                        <p:attrNameLst>
                                          <p:attrName>ppt_x</p:attrName>
                                        </p:attrNameLst>
                                      </p:cBhvr>
                                      <p:tavLst>
                                        <p:tav tm="0">
                                          <p:val>
                                            <p:strVal val="#ppt_x-.2"/>
                                          </p:val>
                                        </p:tav>
                                        <p:tav tm="100000">
                                          <p:val>
                                            <p:strVal val="#ppt_x"/>
                                          </p:val>
                                        </p:tav>
                                      </p:tavLst>
                                    </p:anim>
                                    <p:anim calcmode="lin" valueType="num">
                                      <p:cBhvr>
                                        <p:cTn id="42" dur="500" fill="hold"/>
                                        <p:tgtEl>
                                          <p:spTgt spid="5">
                                            <p:txEl>
                                              <p:pRg st="8" end="8"/>
                                            </p:txEl>
                                          </p:spTgt>
                                        </p:tgtEl>
                                        <p:attrNameLst>
                                          <p:attrName>ppt_y</p:attrName>
                                        </p:attrNameLst>
                                      </p:cBhvr>
                                      <p:tavLst>
                                        <p:tav tm="0">
                                          <p:val>
                                            <p:strVal val="#ppt_y"/>
                                          </p:val>
                                        </p:tav>
                                        <p:tav tm="100000">
                                          <p:val>
                                            <p:strVal val="#ppt_y"/>
                                          </p:val>
                                        </p:tav>
                                      </p:tavLst>
                                    </p:anim>
                                    <p:animEffect transition="in" filter="fade">
                                      <p:cBhvr>
                                        <p:cTn id="43"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0" y="381000"/>
            <a:ext cx="7391400" cy="1938992"/>
          </a:xfrm>
          <a:prstGeom prst="rect">
            <a:avLst/>
          </a:prstGeom>
          <a:noFill/>
        </p:spPr>
        <p:txBody>
          <a:bodyPr wrap="square" rtlCol="0">
            <a:spAutoFit/>
          </a:bodyPr>
          <a:lstStyle/>
          <a:p>
            <a:pPr algn="ctr"/>
            <a:r>
              <a:rPr lang="en-US" sz="4000" dirty="0" smtClean="0">
                <a:solidFill>
                  <a:srgbClr val="002060"/>
                </a:solidFill>
                <a:cs typeface="Times New Roman" pitchFamily="18" charset="0"/>
              </a:rPr>
              <a:t>Some r</a:t>
            </a:r>
            <a:r>
              <a:rPr lang="en-US" sz="4000" dirty="0" smtClean="0">
                <a:solidFill>
                  <a:srgbClr val="002060"/>
                </a:solidFill>
                <a:latin typeface="Times New Roman" pitchFamily="18" charset="0"/>
                <a:cs typeface="Times New Roman" pitchFamily="18" charset="0"/>
              </a:rPr>
              <a:t>easons why Lawyers typically engage in Pro Bono volunteer work:</a:t>
            </a:r>
            <a:endParaRPr lang="en-US" sz="4000" dirty="0">
              <a:solidFill>
                <a:srgbClr val="002060"/>
              </a:solidFill>
              <a:latin typeface="Times New Roman" pitchFamily="18" charset="0"/>
              <a:cs typeface="Times New Roman" pitchFamily="18" charset="0"/>
            </a:endParaRPr>
          </a:p>
        </p:txBody>
      </p:sp>
      <p:sp>
        <p:nvSpPr>
          <p:cNvPr id="6" name="TextBox 5"/>
          <p:cNvSpPr txBox="1"/>
          <p:nvPr/>
        </p:nvSpPr>
        <p:spPr>
          <a:xfrm>
            <a:off x="1828800" y="2514600"/>
            <a:ext cx="7162800" cy="3170099"/>
          </a:xfrm>
          <a:prstGeom prst="rect">
            <a:avLst/>
          </a:prstGeom>
          <a:noFill/>
        </p:spPr>
        <p:txBody>
          <a:bodyPr wrap="square" rtlCol="0">
            <a:spAutoFit/>
          </a:bodyPr>
          <a:lstStyle/>
          <a:p>
            <a:pPr marL="742950" indent="-742950">
              <a:buFont typeface="+mj-lt"/>
              <a:buAutoNum type="alphaLcParenR"/>
            </a:pPr>
            <a:r>
              <a:rPr lang="en-US" sz="4000" dirty="0" smtClean="0">
                <a:solidFill>
                  <a:srgbClr val="002060"/>
                </a:solidFill>
                <a:latin typeface="Times New Roman" pitchFamily="18" charset="0"/>
                <a:cs typeface="Times New Roman" pitchFamily="18" charset="0"/>
              </a:rPr>
              <a:t>Improve Access to Justice</a:t>
            </a:r>
          </a:p>
          <a:p>
            <a:pPr marL="742950" indent="-742950">
              <a:buFont typeface="+mj-lt"/>
              <a:buAutoNum type="alphaLcParenR"/>
            </a:pPr>
            <a:r>
              <a:rPr lang="en-US" sz="4000" dirty="0" smtClean="0">
                <a:solidFill>
                  <a:srgbClr val="002060"/>
                </a:solidFill>
                <a:latin typeface="Times New Roman" pitchFamily="18" charset="0"/>
                <a:cs typeface="Times New Roman" pitchFamily="18" charset="0"/>
              </a:rPr>
              <a:t>Gain Legal Experience</a:t>
            </a:r>
          </a:p>
          <a:p>
            <a:pPr marL="742950" indent="-742950">
              <a:buFont typeface="+mj-lt"/>
              <a:buAutoNum type="alphaLcParenR"/>
            </a:pPr>
            <a:r>
              <a:rPr lang="en-US" sz="4000" dirty="0" smtClean="0">
                <a:solidFill>
                  <a:srgbClr val="002060"/>
                </a:solidFill>
                <a:latin typeface="Times New Roman" pitchFamily="18" charset="0"/>
                <a:cs typeface="Times New Roman" pitchFamily="18" charset="0"/>
              </a:rPr>
              <a:t>Market a Practice or Firm</a:t>
            </a:r>
          </a:p>
          <a:p>
            <a:pPr marL="742950" indent="-742950">
              <a:buFont typeface="+mj-lt"/>
              <a:buAutoNum type="alphaLcParenR"/>
            </a:pPr>
            <a:r>
              <a:rPr lang="en-US" sz="4000" dirty="0" smtClean="0">
                <a:solidFill>
                  <a:srgbClr val="002060"/>
                </a:solidFill>
                <a:latin typeface="Times New Roman" pitchFamily="18" charset="0"/>
                <a:cs typeface="Times New Roman" pitchFamily="18" charset="0"/>
              </a:rPr>
              <a:t>Uphold our Profession</a:t>
            </a:r>
          </a:p>
          <a:p>
            <a:pPr marL="742950" indent="-742950">
              <a:buFont typeface="+mj-lt"/>
              <a:buAutoNum type="alphaLcParenR"/>
            </a:pPr>
            <a:r>
              <a:rPr lang="en-US" sz="4000" dirty="0" smtClean="0">
                <a:solidFill>
                  <a:srgbClr val="002060"/>
                </a:solidFill>
                <a:latin typeface="Times New Roman" pitchFamily="18" charset="0"/>
                <a:cs typeface="Times New Roman" pitchFamily="18" charset="0"/>
              </a:rPr>
              <a:t>All of the above</a:t>
            </a:r>
            <a:endParaRPr lang="en-US" sz="2000" dirty="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05"/>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 calcmode="lin" valueType="num">
                                      <p:cBhvr>
                                        <p:cTn id="9" dur="1000" fill="hold"/>
                                        <p:tgtEl>
                                          <p:spTgt spid="6"/>
                                        </p:tgtEl>
                                        <p:attrNameLst>
                                          <p:attrName>ppt_x</p:attrName>
                                        </p:attrNameLst>
                                      </p:cBhvr>
                                      <p:tavLst>
                                        <p:tav tm="0">
                                          <p:val>
                                            <p:strVal val="#ppt_x-.2"/>
                                          </p:val>
                                        </p:tav>
                                        <p:tav tm="100000">
                                          <p:val>
                                            <p:strVal val="#ppt_x"/>
                                          </p:val>
                                        </p:tav>
                                      </p:tavLst>
                                    </p:anim>
                                    <p:anim calcmode="lin" valueType="num">
                                      <p:cBhvr>
                                        <p:cTn id="10" dur="1000" fill="hold"/>
                                        <p:tgtEl>
                                          <p:spTgt spid="6"/>
                                        </p:tgtEl>
                                        <p:attrNameLst>
                                          <p:attrName>ppt_y</p:attrName>
                                        </p:attrNameLst>
                                      </p:cBhvr>
                                      <p:tavLst>
                                        <p:tav tm="0">
                                          <p:val>
                                            <p:strVal val="#ppt_y"/>
                                          </p:val>
                                        </p:tav>
                                        <p:tav tm="100000">
                                          <p:val>
                                            <p:strVal val="#ppt_y"/>
                                          </p:val>
                                        </p:tav>
                                      </p:tavLst>
                                    </p:anim>
                                    <p:animEffect transition="in" filter="fade">
                                      <p:cBhvr>
                                        <p:cTn id="1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CC0000"/>
                </a:solidFill>
                <a:latin typeface="Times New Roman" pitchFamily="18" charset="0"/>
                <a:cs typeface="Times New Roman" pitchFamily="18" charset="0"/>
              </a:rPr>
              <a:t/>
            </a:r>
            <a:br>
              <a:rPr lang="en-US" dirty="0" smtClean="0">
                <a:solidFill>
                  <a:srgbClr val="CC0000"/>
                </a:solidFill>
                <a:latin typeface="Times New Roman" pitchFamily="18" charset="0"/>
                <a:cs typeface="Times New Roman" pitchFamily="18" charset="0"/>
              </a:rPr>
            </a:br>
            <a:r>
              <a:rPr lang="en-US" dirty="0" smtClean="0">
                <a:solidFill>
                  <a:schemeClr val="accent5">
                    <a:lumMod val="75000"/>
                  </a:schemeClr>
                </a:solidFill>
                <a:latin typeface="Times New Roman" pitchFamily="18" charset="0"/>
                <a:cs typeface="Times New Roman" pitchFamily="18" charset="0"/>
              </a:rPr>
              <a:t>Your Local Pro Bono Contacts</a:t>
            </a:r>
            <a:r>
              <a:rPr lang="en-US" dirty="0" smtClean="0">
                <a:solidFill>
                  <a:srgbClr val="CC0000"/>
                </a:solidFill>
                <a:latin typeface="Times New Roman" pitchFamily="18" charset="0"/>
                <a:cs typeface="Times New Roman" pitchFamily="18" charset="0"/>
              </a:rPr>
              <a:t/>
            </a:r>
            <a:br>
              <a:rPr lang="en-US" dirty="0" smtClean="0">
                <a:solidFill>
                  <a:srgbClr val="CC0000"/>
                </a:solidFill>
                <a:latin typeface="Times New Roman" pitchFamily="18" charset="0"/>
                <a:cs typeface="Times New Roman" pitchFamily="18" charset="0"/>
              </a:rPr>
            </a:b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0" y="1600200"/>
            <a:ext cx="6781800" cy="4525963"/>
          </a:xfrm>
        </p:spPr>
        <p:txBody>
          <a:bodyPr>
            <a:normAutofit/>
          </a:bodyPr>
          <a:lstStyle/>
          <a:p>
            <a:pPr lvl="0" algn="ctr">
              <a:buNone/>
            </a:pPr>
            <a:r>
              <a:rPr lang="en-US" sz="9600" dirty="0" smtClean="0">
                <a:solidFill>
                  <a:schemeClr val="accent5">
                    <a:lumMod val="75000"/>
                  </a:schemeClr>
                </a:solidFill>
                <a:latin typeface="Times New Roman" pitchFamily="18" charset="0"/>
                <a:cs typeface="Times New Roman" pitchFamily="18" charset="0"/>
              </a:rPr>
              <a:t>Thank</a:t>
            </a:r>
          </a:p>
          <a:p>
            <a:pPr lvl="0" algn="ctr">
              <a:buNone/>
            </a:pPr>
            <a:r>
              <a:rPr lang="en-US" sz="9600" dirty="0" smtClean="0">
                <a:solidFill>
                  <a:schemeClr val="accent5">
                    <a:lumMod val="75000"/>
                  </a:schemeClr>
                </a:solidFill>
                <a:latin typeface="Times New Roman" pitchFamily="18" charset="0"/>
                <a:cs typeface="Times New Roman" pitchFamily="18" charset="0"/>
              </a:rPr>
              <a:t>You!</a:t>
            </a:r>
          </a:p>
          <a:p>
            <a:pPr>
              <a:buNone/>
            </a:pPr>
            <a:endParaRPr lang="en-US" sz="96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71600" y="152400"/>
            <a:ext cx="7543800" cy="1446550"/>
          </a:xfrm>
          <a:prstGeom prst="rect">
            <a:avLst/>
          </a:prstGeom>
          <a:noFill/>
        </p:spPr>
        <p:txBody>
          <a:bodyPr wrap="square" rtlCol="0">
            <a:spAutoFit/>
          </a:bodyPr>
          <a:lstStyle/>
          <a:p>
            <a:pPr algn="ctr"/>
            <a:r>
              <a:rPr lang="en-US" sz="4400" dirty="0" smtClean="0">
                <a:solidFill>
                  <a:schemeClr val="accent5">
                    <a:lumMod val="75000"/>
                  </a:schemeClr>
                </a:solidFill>
                <a:cs typeface="Times New Roman" pitchFamily="18" charset="0"/>
              </a:rPr>
              <a:t>Louisiana Rules of </a:t>
            </a:r>
          </a:p>
          <a:p>
            <a:pPr algn="ctr"/>
            <a:r>
              <a:rPr lang="en-US" sz="4400" dirty="0" smtClean="0">
                <a:solidFill>
                  <a:schemeClr val="accent5">
                    <a:lumMod val="75000"/>
                  </a:schemeClr>
                </a:solidFill>
                <a:cs typeface="Times New Roman" pitchFamily="18" charset="0"/>
              </a:rPr>
              <a:t>Professional Conduct:</a:t>
            </a:r>
          </a:p>
        </p:txBody>
      </p:sp>
      <p:sp>
        <p:nvSpPr>
          <p:cNvPr id="5" name="TextBox 4"/>
          <p:cNvSpPr txBox="1"/>
          <p:nvPr/>
        </p:nvSpPr>
        <p:spPr>
          <a:xfrm>
            <a:off x="1752600" y="1676400"/>
            <a:ext cx="7239000" cy="4801314"/>
          </a:xfrm>
          <a:prstGeom prst="rect">
            <a:avLst/>
          </a:prstGeom>
          <a:noFill/>
        </p:spPr>
        <p:txBody>
          <a:bodyPr wrap="square" rtlCol="0">
            <a:spAutoFit/>
          </a:bodyPr>
          <a:lstStyle/>
          <a:p>
            <a:r>
              <a:rPr lang="en-US" sz="2800" b="1" dirty="0" smtClean="0">
                <a:solidFill>
                  <a:schemeClr val="accent5">
                    <a:lumMod val="75000"/>
                  </a:schemeClr>
                </a:solidFill>
              </a:rPr>
              <a:t>Rule 1.1 Competence</a:t>
            </a:r>
          </a:p>
          <a:p>
            <a:endParaRPr lang="en-US" sz="800" b="1" dirty="0" smtClean="0">
              <a:solidFill>
                <a:schemeClr val="accent5">
                  <a:lumMod val="75000"/>
                </a:schemeClr>
              </a:solidFill>
            </a:endParaRPr>
          </a:p>
          <a:p>
            <a:pPr marL="514350" indent="-514350">
              <a:buAutoNum type="alphaLcParenBoth"/>
            </a:pPr>
            <a:r>
              <a:rPr lang="en-US" sz="2800" dirty="0" smtClean="0">
                <a:solidFill>
                  <a:schemeClr val="accent5">
                    <a:lumMod val="75000"/>
                  </a:schemeClr>
                </a:solidFill>
              </a:rPr>
              <a:t>A lawyer shall provide competent representation to a client. Competent representation requires the legal knowledge, skill, thoroughness and preparation reasonably necessary for the representation.</a:t>
            </a:r>
          </a:p>
          <a:p>
            <a:pPr marL="514350" indent="-514350"/>
            <a:endParaRPr lang="en-US" sz="1000" b="1" dirty="0" smtClean="0">
              <a:solidFill>
                <a:schemeClr val="accent5">
                  <a:lumMod val="75000"/>
                </a:schemeClr>
              </a:solidFill>
            </a:endParaRPr>
          </a:p>
          <a:p>
            <a:pPr marL="514350" indent="-514350"/>
            <a:r>
              <a:rPr lang="en-US" sz="2800" b="1" dirty="0" smtClean="0">
                <a:solidFill>
                  <a:schemeClr val="accent5">
                    <a:lumMod val="75000"/>
                  </a:schemeClr>
                </a:solidFill>
              </a:rPr>
              <a:t>Rule 1.3 Diligence</a:t>
            </a:r>
          </a:p>
          <a:p>
            <a:pPr marL="514350" indent="-514350"/>
            <a:endParaRPr lang="en-US" sz="800" b="1" dirty="0" smtClean="0">
              <a:solidFill>
                <a:schemeClr val="accent5">
                  <a:lumMod val="75000"/>
                </a:schemeClr>
              </a:solidFill>
            </a:endParaRPr>
          </a:p>
          <a:p>
            <a:pPr marL="514350" indent="-514350"/>
            <a:r>
              <a:rPr lang="en-US" sz="2800" dirty="0" smtClean="0">
                <a:solidFill>
                  <a:schemeClr val="accent5">
                    <a:lumMod val="75000"/>
                  </a:schemeClr>
                </a:solidFill>
              </a:rPr>
              <a:t>	A lawyer shall act with reasonable diligence and promptness in presenting clients. </a:t>
            </a:r>
          </a:p>
          <a:p>
            <a:pPr marL="514350" indent="-514350"/>
            <a:endParaRPr lang="en-US" sz="2800" dirty="0">
              <a:solidFill>
                <a:schemeClr val="accent5">
                  <a:lumMod val="75000"/>
                </a:schemeClr>
              </a:solidFill>
              <a:latin typeface="Times New Roman" pitchFamily="18" charset="0"/>
              <a:ea typeface="Calibri"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p:cNvSpPr>
          <p:nvPr>
            <p:ph type="title"/>
          </p:nvPr>
        </p:nvSpPr>
        <p:spPr>
          <a:xfrm>
            <a:off x="1676400" y="122864"/>
            <a:ext cx="7010400" cy="1446550"/>
          </a:xfrm>
          <a:prstGeom prst="rect">
            <a:avLst/>
          </a:prstGeom>
          <a:noFill/>
        </p:spPr>
        <p:txBody>
          <a:bodyPr wrap="square" rtlCol="0">
            <a:spAutoFit/>
          </a:bodyPr>
          <a:lstStyle/>
          <a:p>
            <a:pPr algn="ctr"/>
            <a:r>
              <a:rPr lang="en-US" dirty="0" smtClean="0">
                <a:solidFill>
                  <a:schemeClr val="accent5">
                    <a:lumMod val="75000"/>
                  </a:schemeClr>
                </a:solidFill>
                <a:latin typeface="Times New Roman" pitchFamily="18" charset="0"/>
                <a:cs typeface="Times New Roman" pitchFamily="18" charset="0"/>
              </a:rPr>
              <a:t>Louisiana Rules of </a:t>
            </a:r>
          </a:p>
          <a:p>
            <a:pPr algn="ctr"/>
            <a:r>
              <a:rPr lang="en-US" dirty="0" smtClean="0">
                <a:solidFill>
                  <a:schemeClr val="accent5">
                    <a:lumMod val="75000"/>
                  </a:schemeClr>
                </a:solidFill>
                <a:latin typeface="Times New Roman" pitchFamily="18" charset="0"/>
                <a:cs typeface="Times New Roman" pitchFamily="18" charset="0"/>
              </a:rPr>
              <a:t>Professional Conduct:</a:t>
            </a:r>
          </a:p>
        </p:txBody>
      </p:sp>
      <p:sp>
        <p:nvSpPr>
          <p:cNvPr id="5" name="Content Placeholder 4"/>
          <p:cNvSpPr txBox="1">
            <a:spLocks noGrp="1"/>
          </p:cNvSpPr>
          <p:nvPr>
            <p:ph idx="1"/>
          </p:nvPr>
        </p:nvSpPr>
        <p:spPr>
          <a:xfrm>
            <a:off x="1676400" y="1981200"/>
            <a:ext cx="7467600" cy="3367076"/>
          </a:xfrm>
          <a:prstGeom prst="rect">
            <a:avLst/>
          </a:prstGeom>
          <a:noFill/>
        </p:spPr>
        <p:txBody>
          <a:bodyPr wrap="square" rtlCol="0">
            <a:spAutoFit/>
          </a:bodyPr>
          <a:lstStyle/>
          <a:p>
            <a:pPr>
              <a:buNone/>
            </a:pPr>
            <a:r>
              <a:rPr lang="en-US" b="1" dirty="0" smtClean="0">
                <a:solidFill>
                  <a:srgbClr val="002060"/>
                </a:solidFill>
                <a:latin typeface="Times New Roman" pitchFamily="18" charset="0"/>
                <a:cs typeface="Times New Roman" pitchFamily="18" charset="0"/>
              </a:rPr>
              <a:t>Rule 1.2 Scope of Representation</a:t>
            </a:r>
          </a:p>
          <a:p>
            <a:pPr>
              <a:buNone/>
            </a:pPr>
            <a:endParaRPr lang="en-US" sz="1200" b="1" dirty="0" smtClean="0">
              <a:solidFill>
                <a:srgbClr val="002060"/>
              </a:solidFill>
              <a:latin typeface="Times New Roman" pitchFamily="18" charset="0"/>
              <a:cs typeface="Times New Roman" pitchFamily="18" charset="0"/>
            </a:endParaRPr>
          </a:p>
          <a:p>
            <a:pPr>
              <a:buNone/>
            </a:pPr>
            <a:r>
              <a:rPr lang="en-US" dirty="0" smtClean="0">
                <a:solidFill>
                  <a:srgbClr val="002060"/>
                </a:solidFill>
                <a:latin typeface="Times New Roman" pitchFamily="18" charset="0"/>
                <a:cs typeface="Times New Roman" pitchFamily="18" charset="0"/>
              </a:rPr>
              <a:t>(b) A lawyer’s representation of a client, including representation by appointment, does not constitute an endorsement of the client’s political, religious, economic, social or moral views or activities. </a:t>
            </a:r>
            <a:endParaRPr lang="en-US" dirty="0">
              <a:solidFill>
                <a:srgbClr val="002060"/>
              </a:solidFill>
              <a:latin typeface="Times New Roman" pitchFamily="18" charset="0"/>
              <a:ea typeface="Calibri"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p:cNvSpPr>
          <p:nvPr>
            <p:ph type="title"/>
          </p:nvPr>
        </p:nvSpPr>
        <p:spPr>
          <a:xfrm>
            <a:off x="1600200" y="152400"/>
            <a:ext cx="7543800" cy="584775"/>
          </a:xfrm>
          <a:prstGeom prst="rect">
            <a:avLst/>
          </a:prstGeom>
          <a:noFill/>
        </p:spPr>
        <p:txBody>
          <a:bodyPr wrap="square" rtlCol="0">
            <a:spAutoFit/>
          </a:bodyPr>
          <a:lstStyle/>
          <a:p>
            <a:pPr algn="l"/>
            <a:r>
              <a:rPr lang="en-US" sz="3200" dirty="0" smtClean="0">
                <a:solidFill>
                  <a:schemeClr val="accent5">
                    <a:lumMod val="75000"/>
                  </a:schemeClr>
                </a:solidFill>
                <a:latin typeface="Times New Roman" pitchFamily="18" charset="0"/>
                <a:cs typeface="Times New Roman" pitchFamily="18" charset="0"/>
              </a:rPr>
              <a:t>Louisiana Rules of Professional Conduct:</a:t>
            </a:r>
          </a:p>
        </p:txBody>
      </p:sp>
      <p:sp>
        <p:nvSpPr>
          <p:cNvPr id="5" name="Content Placeholder 4"/>
          <p:cNvSpPr txBox="1">
            <a:spLocks noGrp="1"/>
          </p:cNvSpPr>
          <p:nvPr>
            <p:ph idx="1"/>
          </p:nvPr>
        </p:nvSpPr>
        <p:spPr>
          <a:xfrm>
            <a:off x="1600200" y="762000"/>
            <a:ext cx="7239000" cy="6124754"/>
          </a:xfrm>
          <a:prstGeom prst="rect">
            <a:avLst/>
          </a:prstGeom>
          <a:noFill/>
        </p:spPr>
        <p:txBody>
          <a:bodyPr wrap="square" rtlCol="0">
            <a:spAutoFit/>
          </a:bodyPr>
          <a:lstStyle/>
          <a:p>
            <a:pPr>
              <a:buNone/>
            </a:pPr>
            <a:r>
              <a:rPr lang="en-US" sz="2000" b="1" dirty="0" smtClean="0">
                <a:solidFill>
                  <a:srgbClr val="002060"/>
                </a:solidFill>
                <a:latin typeface="Times New Roman" pitchFamily="18" charset="0"/>
                <a:cs typeface="Times New Roman" pitchFamily="18" charset="0"/>
              </a:rPr>
              <a:t>RULE 1.4. COMMUNICATION </a:t>
            </a:r>
          </a:p>
          <a:p>
            <a:pPr>
              <a:buNone/>
            </a:pPr>
            <a:r>
              <a:rPr lang="en-US" sz="2000" dirty="0" smtClean="0">
                <a:solidFill>
                  <a:srgbClr val="002060"/>
                </a:solidFill>
                <a:latin typeface="Times New Roman" pitchFamily="18" charset="0"/>
                <a:cs typeface="Times New Roman" pitchFamily="18" charset="0"/>
              </a:rPr>
              <a:t>(a) A lawyer shall: </a:t>
            </a:r>
          </a:p>
          <a:p>
            <a:pPr>
              <a:buNone/>
            </a:pPr>
            <a:r>
              <a:rPr lang="en-US" sz="2000" dirty="0" smtClean="0">
                <a:solidFill>
                  <a:srgbClr val="002060"/>
                </a:solidFill>
                <a:latin typeface="Times New Roman" pitchFamily="18" charset="0"/>
                <a:cs typeface="Times New Roman" pitchFamily="18" charset="0"/>
              </a:rPr>
              <a:t>	(1) promptly inform the client of any decision or circumstance with respect to which the client’s informed consent, . . .;</a:t>
            </a:r>
          </a:p>
          <a:p>
            <a:pPr>
              <a:buNone/>
            </a:pPr>
            <a:r>
              <a:rPr lang="en-US" sz="2000" dirty="0" smtClean="0">
                <a:solidFill>
                  <a:srgbClr val="002060"/>
                </a:solidFill>
                <a:latin typeface="Times New Roman" pitchFamily="18" charset="0"/>
                <a:cs typeface="Times New Roman" pitchFamily="18" charset="0"/>
              </a:rPr>
              <a:t>	(2) reasonably consult with the client about the means by which the client’s objectives are to be accomplished; </a:t>
            </a:r>
          </a:p>
          <a:p>
            <a:pPr>
              <a:buNone/>
            </a:pPr>
            <a:r>
              <a:rPr lang="en-US" sz="2000" dirty="0" smtClean="0">
                <a:solidFill>
                  <a:srgbClr val="002060"/>
                </a:solidFill>
                <a:latin typeface="Times New Roman" pitchFamily="18" charset="0"/>
                <a:cs typeface="Times New Roman" pitchFamily="18" charset="0"/>
              </a:rPr>
              <a:t>	(3) keep the client reasonably informed about the status of the matter; </a:t>
            </a:r>
          </a:p>
          <a:p>
            <a:pPr>
              <a:buNone/>
            </a:pPr>
            <a:r>
              <a:rPr lang="en-US" sz="2000" dirty="0" smtClean="0">
                <a:solidFill>
                  <a:srgbClr val="002060"/>
                </a:solidFill>
                <a:latin typeface="Times New Roman" pitchFamily="18" charset="0"/>
                <a:cs typeface="Times New Roman" pitchFamily="18" charset="0"/>
              </a:rPr>
              <a:t>	(4) promptly comply with reasonable requests for information; and </a:t>
            </a:r>
          </a:p>
          <a:p>
            <a:pPr>
              <a:buNone/>
            </a:pPr>
            <a:r>
              <a:rPr lang="en-US" sz="2000" dirty="0" smtClean="0">
                <a:solidFill>
                  <a:srgbClr val="002060"/>
                </a:solidFill>
                <a:latin typeface="Times New Roman" pitchFamily="18" charset="0"/>
                <a:cs typeface="Times New Roman" pitchFamily="18" charset="0"/>
              </a:rPr>
              <a:t>	(5) consult with the client about any relevant limitation on the lawyer’s conduct when the lawyer knows that the client expects assistance not permitted by the Rules of Professional Conduct or other law. </a:t>
            </a:r>
          </a:p>
          <a:p>
            <a:pPr>
              <a:buNone/>
            </a:pPr>
            <a:endParaRPr lang="en-US" sz="800" dirty="0" smtClean="0">
              <a:solidFill>
                <a:srgbClr val="002060"/>
              </a:solidFill>
              <a:latin typeface="Times New Roman" pitchFamily="18" charset="0"/>
              <a:cs typeface="Times New Roman" pitchFamily="18" charset="0"/>
            </a:endParaRPr>
          </a:p>
          <a:p>
            <a:pPr>
              <a:buNone/>
            </a:pPr>
            <a:r>
              <a:rPr lang="en-US" sz="2000" dirty="0" smtClean="0">
                <a:solidFill>
                  <a:srgbClr val="002060"/>
                </a:solidFill>
                <a:latin typeface="Times New Roman" pitchFamily="18" charset="0"/>
                <a:cs typeface="Times New Roman" pitchFamily="18" charset="0"/>
              </a:rPr>
              <a:t>(b) The lawyer shall give the client sufficient information to participate intelligently in decisions concerning the objectives of the representation and the means by which they are to be pursued.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9" descr="unhappy.jpg"/>
          <p:cNvPicPr>
            <a:picLocks noGrp="1" noChangeAspect="1"/>
          </p:cNvPicPr>
          <p:nvPr>
            <p:ph idx="1"/>
          </p:nvPr>
        </p:nvPicPr>
        <p:blipFill>
          <a:blip r:embed="rId2" cstate="print"/>
          <a:stretch>
            <a:fillRect/>
          </a:stretch>
        </p:blipFill>
        <p:spPr>
          <a:xfrm>
            <a:off x="2514600" y="2819400"/>
            <a:ext cx="5534327" cy="3586763"/>
          </a:xfrm>
        </p:spPr>
      </p:pic>
      <p:sp>
        <p:nvSpPr>
          <p:cNvPr id="4" name="Title 3"/>
          <p:cNvSpPr txBox="1">
            <a:spLocks noGrp="1"/>
          </p:cNvSpPr>
          <p:nvPr>
            <p:ph type="title"/>
          </p:nvPr>
        </p:nvSpPr>
        <p:spPr>
          <a:xfrm>
            <a:off x="1524000" y="567154"/>
            <a:ext cx="7620000" cy="2000548"/>
          </a:xfrm>
          <a:prstGeom prst="rect">
            <a:avLst/>
          </a:prstGeom>
          <a:noFill/>
        </p:spPr>
        <p:txBody>
          <a:bodyPr wrap="square" rtlCol="0">
            <a:spAutoFit/>
          </a:bodyPr>
          <a:lstStyle/>
          <a:p>
            <a:r>
              <a:rPr lang="en-US" dirty="0" smtClean="0">
                <a:solidFill>
                  <a:schemeClr val="accent5">
                    <a:lumMod val="75000"/>
                  </a:schemeClr>
                </a:solidFill>
                <a:latin typeface="Times New Roman" pitchFamily="18" charset="0"/>
                <a:cs typeface="Times New Roman" pitchFamily="18" charset="0"/>
              </a:rPr>
              <a:t>Why </a:t>
            </a:r>
            <a:r>
              <a:rPr lang="en-US" i="1" dirty="0" smtClean="0">
                <a:solidFill>
                  <a:schemeClr val="accent5">
                    <a:lumMod val="75000"/>
                  </a:schemeClr>
                </a:solidFill>
                <a:latin typeface="Times New Roman" pitchFamily="18" charset="0"/>
                <a:cs typeface="Times New Roman" pitchFamily="18" charset="0"/>
              </a:rPr>
              <a:t>SHOULD </a:t>
            </a:r>
            <a:r>
              <a:rPr lang="en-US" dirty="0" smtClean="0">
                <a:solidFill>
                  <a:schemeClr val="accent5">
                    <a:lumMod val="75000"/>
                  </a:schemeClr>
                </a:solidFill>
                <a:latin typeface="Times New Roman" pitchFamily="18" charset="0"/>
                <a:cs typeface="Times New Roman" pitchFamily="18" charset="0"/>
              </a:rPr>
              <a:t>Attorneys take Pro Bono Cases?</a:t>
            </a:r>
            <a:r>
              <a:rPr lang="en-US" sz="5400" dirty="0" smtClean="0">
                <a:solidFill>
                  <a:schemeClr val="accent5">
                    <a:lumMod val="75000"/>
                  </a:schemeClr>
                </a:solidFill>
                <a:latin typeface="Times New Roman" pitchFamily="18" charset="0"/>
                <a:cs typeface="Times New Roman" pitchFamily="18" charset="0"/>
              </a:rPr>
              <a:t/>
            </a:r>
            <a:br>
              <a:rPr lang="en-US" sz="5400" dirty="0" smtClean="0">
                <a:solidFill>
                  <a:schemeClr val="accent5">
                    <a:lumMod val="75000"/>
                  </a:schemeClr>
                </a:solidFill>
                <a:latin typeface="Times New Roman" pitchFamily="18" charset="0"/>
                <a:cs typeface="Times New Roman" pitchFamily="18" charset="0"/>
              </a:rPr>
            </a:br>
            <a:r>
              <a:rPr lang="en-US" sz="3600" dirty="0" smtClean="0">
                <a:solidFill>
                  <a:schemeClr val="accent5">
                    <a:lumMod val="75000"/>
                  </a:schemeClr>
                </a:solidFill>
                <a:latin typeface="Times New Roman" pitchFamily="18" charset="0"/>
                <a:cs typeface="Times New Roman" pitchFamily="18" charset="0"/>
              </a:rPr>
              <a:t>The Law on Pro Bono - Then &amp; Now</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76200"/>
            <a:ext cx="7010400" cy="1752600"/>
          </a:xfrm>
        </p:spPr>
        <p:txBody>
          <a:bodyPr>
            <a:normAutofit fontScale="90000"/>
          </a:bodyPr>
          <a:lstStyle/>
          <a:p>
            <a:r>
              <a:rPr lang="en-US" dirty="0" smtClean="0">
                <a:solidFill>
                  <a:schemeClr val="accent5">
                    <a:lumMod val="75000"/>
                  </a:schemeClr>
                </a:solidFill>
                <a:latin typeface="Times New Roman" pitchFamily="18" charset="0"/>
                <a:cs typeface="Times New Roman" pitchFamily="18" charset="0"/>
              </a:rPr>
              <a:t>Why </a:t>
            </a:r>
            <a:r>
              <a:rPr lang="en-US" i="1" dirty="0" smtClean="0">
                <a:solidFill>
                  <a:schemeClr val="accent5">
                    <a:lumMod val="75000"/>
                  </a:schemeClr>
                </a:solidFill>
                <a:latin typeface="Times New Roman" pitchFamily="18" charset="0"/>
                <a:cs typeface="Times New Roman" pitchFamily="18" charset="0"/>
              </a:rPr>
              <a:t>SHOULD </a:t>
            </a:r>
            <a:r>
              <a:rPr lang="en-US" dirty="0" smtClean="0">
                <a:solidFill>
                  <a:schemeClr val="accent5">
                    <a:lumMod val="75000"/>
                  </a:schemeClr>
                </a:solidFill>
                <a:latin typeface="Times New Roman" pitchFamily="18" charset="0"/>
                <a:cs typeface="Times New Roman" pitchFamily="18" charset="0"/>
              </a:rPr>
              <a:t>Attorneys Take </a:t>
            </a:r>
            <a:br>
              <a:rPr lang="en-US" dirty="0" smtClean="0">
                <a:solidFill>
                  <a:schemeClr val="accent5">
                    <a:lumMod val="75000"/>
                  </a:schemeClr>
                </a:solidFill>
                <a:latin typeface="Times New Roman" pitchFamily="18" charset="0"/>
                <a:cs typeface="Times New Roman" pitchFamily="18" charset="0"/>
              </a:rPr>
            </a:br>
            <a:r>
              <a:rPr lang="en-US" dirty="0" smtClean="0">
                <a:solidFill>
                  <a:schemeClr val="accent5">
                    <a:lumMod val="75000"/>
                  </a:schemeClr>
                </a:solidFill>
                <a:latin typeface="Times New Roman" pitchFamily="18" charset="0"/>
                <a:cs typeface="Times New Roman" pitchFamily="18" charset="0"/>
              </a:rPr>
              <a:t>Pro Bono Cases?</a:t>
            </a:r>
            <a:endParaRPr lang="en-US" dirty="0">
              <a:solidFill>
                <a:schemeClr val="accent5">
                  <a:lumMod val="75000"/>
                </a:schemeClr>
              </a:solidFill>
            </a:endParaRPr>
          </a:p>
        </p:txBody>
      </p:sp>
      <p:sp>
        <p:nvSpPr>
          <p:cNvPr id="3" name="Content Placeholder 2"/>
          <p:cNvSpPr>
            <a:spLocks noGrp="1"/>
          </p:cNvSpPr>
          <p:nvPr>
            <p:ph idx="1"/>
          </p:nvPr>
        </p:nvSpPr>
        <p:spPr>
          <a:xfrm>
            <a:off x="1905000" y="1981200"/>
            <a:ext cx="7010400" cy="4648200"/>
          </a:xfrm>
        </p:spPr>
        <p:txBody>
          <a:bodyPr/>
          <a:lstStyle/>
          <a:p>
            <a:pPr algn="ctr">
              <a:buNone/>
            </a:pPr>
            <a:r>
              <a:rPr lang="en-US" u="sng" dirty="0" smtClean="0">
                <a:solidFill>
                  <a:schemeClr val="accent5">
                    <a:lumMod val="75000"/>
                  </a:schemeClr>
                </a:solidFill>
                <a:latin typeface="Baskerville Old Face" pitchFamily="18" charset="0"/>
              </a:rPr>
              <a:t>The Law on Pro Bono Requirements </a:t>
            </a:r>
            <a:r>
              <a:rPr lang="en-US" dirty="0" smtClean="0">
                <a:solidFill>
                  <a:schemeClr val="accent5">
                    <a:lumMod val="75000"/>
                  </a:schemeClr>
                </a:solidFill>
                <a:latin typeface="Baskerville Old Face" pitchFamily="18" charset="0"/>
              </a:rPr>
              <a:t>THE EVOLUTION OF THE CURRENT RULE</a:t>
            </a:r>
          </a:p>
          <a:p>
            <a:pPr algn="ctr">
              <a:buNone/>
            </a:pPr>
            <a:endParaRPr lang="en-US" sz="1000" dirty="0" smtClean="0">
              <a:solidFill>
                <a:schemeClr val="accent5">
                  <a:lumMod val="75000"/>
                </a:schemeClr>
              </a:solidFill>
              <a:latin typeface="Baskerville Old Face" pitchFamily="18" charset="0"/>
            </a:endParaRPr>
          </a:p>
          <a:p>
            <a:pPr>
              <a:buNone/>
            </a:pPr>
            <a:r>
              <a:rPr lang="en-US" dirty="0" smtClean="0">
                <a:solidFill>
                  <a:schemeClr val="accent5">
                    <a:lumMod val="75000"/>
                  </a:schemeClr>
                </a:solidFill>
                <a:latin typeface="Baskerville Old Face" pitchFamily="18" charset="0"/>
              </a:rPr>
              <a:t>On July 1, 1970, the LSBA and the</a:t>
            </a:r>
          </a:p>
          <a:p>
            <a:pPr>
              <a:buNone/>
            </a:pPr>
            <a:r>
              <a:rPr lang="en-US" dirty="0" smtClean="0">
                <a:solidFill>
                  <a:schemeClr val="accent5">
                    <a:lumMod val="75000"/>
                  </a:schemeClr>
                </a:solidFill>
                <a:latin typeface="Baskerville Old Face" pitchFamily="18" charset="0"/>
              </a:rPr>
              <a:t>Louisiana Supreme Court replaced the </a:t>
            </a:r>
          </a:p>
          <a:p>
            <a:pPr>
              <a:buNone/>
            </a:pPr>
            <a:r>
              <a:rPr lang="en-US" dirty="0" smtClean="0">
                <a:solidFill>
                  <a:schemeClr val="accent5">
                    <a:lumMod val="75000"/>
                  </a:schemeClr>
                </a:solidFill>
                <a:latin typeface="Baskerville Old Face" pitchFamily="18" charset="0"/>
              </a:rPr>
              <a:t>Canons of Ethics with the Code of </a:t>
            </a:r>
          </a:p>
          <a:p>
            <a:pPr>
              <a:buNone/>
            </a:pPr>
            <a:r>
              <a:rPr lang="en-US" dirty="0" smtClean="0">
                <a:solidFill>
                  <a:schemeClr val="accent5">
                    <a:lumMod val="75000"/>
                  </a:schemeClr>
                </a:solidFill>
                <a:latin typeface="Baskerville Old Face" pitchFamily="18" charset="0"/>
              </a:rPr>
              <a:t>Professional Responsibility.</a:t>
            </a:r>
          </a:p>
          <a:p>
            <a:pPr algn="ctr">
              <a:buNone/>
            </a:pPr>
            <a:endParaRPr lang="en-US" u="sng" dirty="0" smtClean="0">
              <a:solidFill>
                <a:srgbClr val="FF0000"/>
              </a:solidFill>
              <a:latin typeface="Baskerville Old Face"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66"/>
        </a:dk1>
        <a:lt1>
          <a:srgbClr val="4780B9"/>
        </a:lt1>
        <a:dk2>
          <a:srgbClr val="0037A4"/>
        </a:dk2>
        <a:lt2>
          <a:srgbClr val="777777"/>
        </a:lt2>
        <a:accent1>
          <a:srgbClr val="BCB800"/>
        </a:accent1>
        <a:accent2>
          <a:srgbClr val="6699FF"/>
        </a:accent2>
        <a:accent3>
          <a:srgbClr val="B1C0D9"/>
        </a:accent3>
        <a:accent4>
          <a:srgbClr val="000056"/>
        </a:accent4>
        <a:accent5>
          <a:srgbClr val="DAD8AA"/>
        </a:accent5>
        <a:accent6>
          <a:srgbClr val="5C8AE7"/>
        </a:accent6>
        <a:hlink>
          <a:srgbClr val="0066FF"/>
        </a:hlink>
        <a:folHlink>
          <a:srgbClr val="0000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owerpoint theme">
  <a:themeElements>
    <a:clrScheme name="Custom 2">
      <a:dk1>
        <a:srgbClr val="004772"/>
      </a:dk1>
      <a:lt1>
        <a:srgbClr val="F4F1D0"/>
      </a:lt1>
      <a:dk2>
        <a:srgbClr val="003555"/>
      </a:dk2>
      <a:lt2>
        <a:srgbClr val="F7F5DD"/>
      </a:lt2>
      <a:accent1>
        <a:srgbClr val="DED574"/>
      </a:accent1>
      <a:accent2>
        <a:srgbClr val="EFE6D5"/>
      </a:accent2>
      <a:accent3>
        <a:srgbClr val="513721"/>
      </a:accent3>
      <a:accent4>
        <a:srgbClr val="004A78"/>
      </a:accent4>
      <a:accent5>
        <a:srgbClr val="F2F6F8"/>
      </a:accent5>
      <a:accent6>
        <a:srgbClr val="EBE6AB"/>
      </a:accent6>
      <a:hlink>
        <a:srgbClr val="004772"/>
      </a:hlink>
      <a:folHlink>
        <a:srgbClr val="264250"/>
      </a:folHlink>
    </a:clrScheme>
    <a:fontScheme name="Glass Layers">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Glass Layers 1">
        <a:dk1>
          <a:srgbClr val="FF9900"/>
        </a:dk1>
        <a:lt1>
          <a:srgbClr val="FFFFFF"/>
        </a:lt1>
        <a:dk2>
          <a:srgbClr val="FFCC66"/>
        </a:dk2>
        <a:lt2>
          <a:srgbClr val="CC6600"/>
        </a:lt2>
        <a:accent1>
          <a:srgbClr val="F05000"/>
        </a:accent1>
        <a:accent2>
          <a:srgbClr val="B28300"/>
        </a:accent2>
        <a:accent3>
          <a:srgbClr val="FFE2B8"/>
        </a:accent3>
        <a:accent4>
          <a:srgbClr val="DADADA"/>
        </a:accent4>
        <a:accent5>
          <a:srgbClr val="F6B3AA"/>
        </a:accent5>
        <a:accent6>
          <a:srgbClr val="A17600"/>
        </a:accent6>
        <a:hlink>
          <a:srgbClr val="99CC00"/>
        </a:hlink>
        <a:folHlink>
          <a:srgbClr val="008000"/>
        </a:folHlink>
      </a:clrScheme>
      <a:clrMap bg1="dk2" tx1="lt1" bg2="dk1" tx2="lt2" accent1="accent1" accent2="accent2" accent3="accent3" accent4="accent4" accent5="accent5" accent6="accent6" hlink="hlink" folHlink="folHlink"/>
    </a:extraClrScheme>
    <a:extraClrScheme>
      <a:clrScheme name="Glass Layers 2">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00"/>
        </a:hlink>
        <a:folHlink>
          <a:srgbClr val="FFFF99"/>
        </a:folHlink>
      </a:clrScheme>
      <a:clrMap bg1="dk2" tx1="lt1" bg2="dk1" tx2="lt2" accent1="accent1" accent2="accent2" accent3="accent3" accent4="accent4" accent5="accent5" accent6="accent6" hlink="hlink" folHlink="folHlink"/>
    </a:extraClrScheme>
    <a:extraClrScheme>
      <a:clrScheme name="Glass Layers 3">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DDFFBB"/>
        </a:folHlink>
      </a:clrScheme>
      <a:clrMap bg1="dk2" tx1="lt1" bg2="dk1" tx2="lt2" accent1="accent1" accent2="accent2" accent3="accent3" accent4="accent4" accent5="accent5" accent6="accent6" hlink="hlink" folHlink="folHlink"/>
    </a:extraClrScheme>
    <a:extraClrScheme>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clrMap bg1="dk2" tx1="lt1" bg2="dk1" tx2="lt2" accent1="accent1" accent2="accent2" accent3="accent3" accent4="accent4" accent5="accent5" accent6="accent6" hlink="hlink" folHlink="folHlink"/>
    </a:extraClrScheme>
    <a:extraClrScheme>
      <a:clrScheme name="Glass Layers 5">
        <a:dk1>
          <a:srgbClr val="000000"/>
        </a:dk1>
        <a:lt1>
          <a:srgbClr val="CCECFF"/>
        </a:lt1>
        <a:dk2>
          <a:srgbClr val="000000"/>
        </a:dk2>
        <a:lt2>
          <a:srgbClr val="D6EDEE"/>
        </a:lt2>
        <a:accent1>
          <a:srgbClr val="E8F0F4"/>
        </a:accent1>
        <a:accent2>
          <a:srgbClr val="8EAAFA"/>
        </a:accent2>
        <a:accent3>
          <a:srgbClr val="E2F4FF"/>
        </a:accent3>
        <a:accent4>
          <a:srgbClr val="000000"/>
        </a:accent4>
        <a:accent5>
          <a:srgbClr val="F2F6F8"/>
        </a:accent5>
        <a:accent6>
          <a:srgbClr val="809AE3"/>
        </a:accent6>
        <a:hlink>
          <a:srgbClr val="0066FF"/>
        </a:hlink>
        <a:folHlink>
          <a:srgbClr val="9947FD"/>
        </a:folHlink>
      </a:clrScheme>
      <a:clrMap bg1="lt1" tx1="dk1" bg2="lt2" tx2="dk2" accent1="accent1" accent2="accent2" accent3="accent3" accent4="accent4" accent5="accent5" accent6="accent6" hlink="hlink" folHlink="folHlink"/>
    </a:extraClrScheme>
    <a:extraClrScheme>
      <a:clrScheme name="Glass Layers 6">
        <a:dk1>
          <a:srgbClr val="48486A"/>
        </a:dk1>
        <a:lt1>
          <a:srgbClr val="FFFFFF"/>
        </a:lt1>
        <a:dk2>
          <a:srgbClr val="000099"/>
        </a:dk2>
        <a:lt2>
          <a:srgbClr val="F8F8F8"/>
        </a:lt2>
        <a:accent1>
          <a:srgbClr val="6699FF"/>
        </a:accent1>
        <a:accent2>
          <a:srgbClr val="0000FF"/>
        </a:accent2>
        <a:accent3>
          <a:srgbClr val="AAAACA"/>
        </a:accent3>
        <a:accent4>
          <a:srgbClr val="DADADA"/>
        </a:accent4>
        <a:accent5>
          <a:srgbClr val="B8CAFF"/>
        </a:accent5>
        <a:accent6>
          <a:srgbClr val="0000E7"/>
        </a:accent6>
        <a:hlink>
          <a:srgbClr val="3DCCFF"/>
        </a:hlink>
        <a:folHlink>
          <a:srgbClr val="CCECFF"/>
        </a:folHlink>
      </a:clrScheme>
      <a:clrMap bg1="dk2" tx1="lt1" bg2="dk1" tx2="lt2" accent1="accent1" accent2="accent2" accent3="accent3" accent4="accent4" accent5="accent5" accent6="accent6" hlink="hlink" folHlink="folHlink"/>
    </a:extraClrScheme>
    <a:extraClrScheme>
      <a:clrScheme name="Glass Layers 7">
        <a:dk1>
          <a:srgbClr val="573F8B"/>
        </a:dk1>
        <a:lt1>
          <a:srgbClr val="FFFFFF"/>
        </a:lt1>
        <a:dk2>
          <a:srgbClr val="666699"/>
        </a:dk2>
        <a:lt2>
          <a:srgbClr val="D9D9FF"/>
        </a:lt2>
        <a:accent1>
          <a:srgbClr val="CC99FF"/>
        </a:accent1>
        <a:accent2>
          <a:srgbClr val="9933FF"/>
        </a:accent2>
        <a:accent3>
          <a:srgbClr val="B8B8CA"/>
        </a:accent3>
        <a:accent4>
          <a:srgbClr val="DADADA"/>
        </a:accent4>
        <a:accent5>
          <a:srgbClr val="E2CAFF"/>
        </a:accent5>
        <a:accent6>
          <a:srgbClr val="8A2DE7"/>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Glass Layers 8">
        <a:dk1>
          <a:srgbClr val="000000"/>
        </a:dk1>
        <a:lt1>
          <a:srgbClr val="EAEAEA"/>
        </a:lt1>
        <a:dk2>
          <a:srgbClr val="000000"/>
        </a:dk2>
        <a:lt2>
          <a:srgbClr val="C1C2CB"/>
        </a:lt2>
        <a:accent1>
          <a:srgbClr val="F1F1F7"/>
        </a:accent1>
        <a:accent2>
          <a:srgbClr val="8C8CB4"/>
        </a:accent2>
        <a:accent3>
          <a:srgbClr val="F3F3F3"/>
        </a:accent3>
        <a:accent4>
          <a:srgbClr val="000000"/>
        </a:accent4>
        <a:accent5>
          <a:srgbClr val="F7F7FA"/>
        </a:accent5>
        <a:accent6>
          <a:srgbClr val="7E7EA3"/>
        </a:accent6>
        <a:hlink>
          <a:srgbClr val="A3FFFF"/>
        </a:hlink>
        <a:folHlink>
          <a:srgbClr val="9E99FF"/>
        </a:folHlink>
      </a:clrScheme>
      <a:clrMap bg1="lt1" tx1="dk1" bg2="lt2" tx2="dk2" accent1="accent1" accent2="accent2" accent3="accent3" accent4="accent4" accent5="accent5" accent6="accent6" hlink="hlink" folHlink="folHlink"/>
    </a:extraClrScheme>
    <a:extraClrScheme>
      <a:clrScheme name="powerpoint theme 1">
        <a:dk1>
          <a:srgbClr val="FF9900"/>
        </a:dk1>
        <a:lt1>
          <a:srgbClr val="FFFFFF"/>
        </a:lt1>
        <a:dk2>
          <a:srgbClr val="FFCC66"/>
        </a:dk2>
        <a:lt2>
          <a:srgbClr val="CC6600"/>
        </a:lt2>
        <a:accent1>
          <a:srgbClr val="F05000"/>
        </a:accent1>
        <a:accent2>
          <a:srgbClr val="B28300"/>
        </a:accent2>
        <a:accent3>
          <a:srgbClr val="FFE2B8"/>
        </a:accent3>
        <a:accent4>
          <a:srgbClr val="DADADA"/>
        </a:accent4>
        <a:accent5>
          <a:srgbClr val="F6B3AA"/>
        </a:accent5>
        <a:accent6>
          <a:srgbClr val="A17600"/>
        </a:accent6>
        <a:hlink>
          <a:srgbClr val="99CC00"/>
        </a:hlink>
        <a:folHlink>
          <a:srgbClr val="008000"/>
        </a:folHlink>
      </a:clrScheme>
      <a:clrMap bg1="dk2" tx1="lt1" bg2="dk1" tx2="lt2" accent1="accent1" accent2="accent2" accent3="accent3" accent4="accent4" accent5="accent5" accent6="accent6" hlink="hlink" folHlink="folHlink"/>
    </a:extraClrScheme>
    <a:extraClrScheme>
      <a:clrScheme name="powerpoint theme 2">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00"/>
        </a:hlink>
        <a:folHlink>
          <a:srgbClr val="FFFF99"/>
        </a:folHlink>
      </a:clrScheme>
      <a:clrMap bg1="dk2" tx1="lt1" bg2="dk1" tx2="lt2" accent1="accent1" accent2="accent2" accent3="accent3" accent4="accent4" accent5="accent5" accent6="accent6" hlink="hlink" folHlink="folHlink"/>
    </a:extraClrScheme>
    <a:extraClrScheme>
      <a:clrScheme name="powerpoint theme 3">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DDFFBB"/>
        </a:folHlink>
      </a:clrScheme>
      <a:clrMap bg1="dk2" tx1="lt1" bg2="dk1" tx2="lt2" accent1="accent1" accent2="accent2" accent3="accent3" accent4="accent4" accent5="accent5" accent6="accent6" hlink="hlink" folHlink="folHlink"/>
    </a:extraClrScheme>
    <a:extraClrScheme>
      <a:clrScheme name="powerpoint theme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clrMap bg1="dk2" tx1="lt1" bg2="dk1" tx2="lt2" accent1="accent1" accent2="accent2" accent3="accent3" accent4="accent4" accent5="accent5" accent6="accent6" hlink="hlink" folHlink="folHlink"/>
    </a:extraClrScheme>
    <a:extraClrScheme>
      <a:clrScheme name="powerpoint theme 5">
        <a:dk1>
          <a:srgbClr val="000000"/>
        </a:dk1>
        <a:lt1>
          <a:srgbClr val="CCECFF"/>
        </a:lt1>
        <a:dk2>
          <a:srgbClr val="000000"/>
        </a:dk2>
        <a:lt2>
          <a:srgbClr val="D6EDEE"/>
        </a:lt2>
        <a:accent1>
          <a:srgbClr val="E8F0F4"/>
        </a:accent1>
        <a:accent2>
          <a:srgbClr val="8EAAFA"/>
        </a:accent2>
        <a:accent3>
          <a:srgbClr val="E2F4FF"/>
        </a:accent3>
        <a:accent4>
          <a:srgbClr val="000000"/>
        </a:accent4>
        <a:accent5>
          <a:srgbClr val="F2F6F8"/>
        </a:accent5>
        <a:accent6>
          <a:srgbClr val="809AE3"/>
        </a:accent6>
        <a:hlink>
          <a:srgbClr val="0066FF"/>
        </a:hlink>
        <a:folHlink>
          <a:srgbClr val="9947FD"/>
        </a:folHlink>
      </a:clrScheme>
      <a:clrMap bg1="lt1" tx1="dk1" bg2="lt2" tx2="dk2" accent1="accent1" accent2="accent2" accent3="accent3" accent4="accent4" accent5="accent5" accent6="accent6" hlink="hlink" folHlink="folHlink"/>
    </a:extraClrScheme>
    <a:extraClrScheme>
      <a:clrScheme name="powerpoint theme 6">
        <a:dk1>
          <a:srgbClr val="48486A"/>
        </a:dk1>
        <a:lt1>
          <a:srgbClr val="FFFFFF"/>
        </a:lt1>
        <a:dk2>
          <a:srgbClr val="000099"/>
        </a:dk2>
        <a:lt2>
          <a:srgbClr val="F8F8F8"/>
        </a:lt2>
        <a:accent1>
          <a:srgbClr val="6699FF"/>
        </a:accent1>
        <a:accent2>
          <a:srgbClr val="0000FF"/>
        </a:accent2>
        <a:accent3>
          <a:srgbClr val="AAAACA"/>
        </a:accent3>
        <a:accent4>
          <a:srgbClr val="DADADA"/>
        </a:accent4>
        <a:accent5>
          <a:srgbClr val="B8CAFF"/>
        </a:accent5>
        <a:accent6>
          <a:srgbClr val="0000E7"/>
        </a:accent6>
        <a:hlink>
          <a:srgbClr val="3DCCFF"/>
        </a:hlink>
        <a:folHlink>
          <a:srgbClr val="CCECFF"/>
        </a:folHlink>
      </a:clrScheme>
      <a:clrMap bg1="dk2" tx1="lt1" bg2="dk1" tx2="lt2" accent1="accent1" accent2="accent2" accent3="accent3" accent4="accent4" accent5="accent5" accent6="accent6" hlink="hlink" folHlink="folHlink"/>
    </a:extraClrScheme>
    <a:extraClrScheme>
      <a:clrScheme name="powerpoint theme 7">
        <a:dk1>
          <a:srgbClr val="573F8B"/>
        </a:dk1>
        <a:lt1>
          <a:srgbClr val="FFFFFF"/>
        </a:lt1>
        <a:dk2>
          <a:srgbClr val="666699"/>
        </a:dk2>
        <a:lt2>
          <a:srgbClr val="D9D9FF"/>
        </a:lt2>
        <a:accent1>
          <a:srgbClr val="CC99FF"/>
        </a:accent1>
        <a:accent2>
          <a:srgbClr val="9933FF"/>
        </a:accent2>
        <a:accent3>
          <a:srgbClr val="B8B8CA"/>
        </a:accent3>
        <a:accent4>
          <a:srgbClr val="DADADA"/>
        </a:accent4>
        <a:accent5>
          <a:srgbClr val="E2CAFF"/>
        </a:accent5>
        <a:accent6>
          <a:srgbClr val="8A2DE7"/>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powerpoint theme 8">
        <a:dk1>
          <a:srgbClr val="000000"/>
        </a:dk1>
        <a:lt1>
          <a:srgbClr val="EAEAEA"/>
        </a:lt1>
        <a:dk2>
          <a:srgbClr val="000000"/>
        </a:dk2>
        <a:lt2>
          <a:srgbClr val="C1C2CB"/>
        </a:lt2>
        <a:accent1>
          <a:srgbClr val="F1F1F7"/>
        </a:accent1>
        <a:accent2>
          <a:srgbClr val="8C8CB4"/>
        </a:accent2>
        <a:accent3>
          <a:srgbClr val="F3F3F3"/>
        </a:accent3>
        <a:accent4>
          <a:srgbClr val="000000"/>
        </a:accent4>
        <a:accent5>
          <a:srgbClr val="F7F7FA"/>
        </a:accent5>
        <a:accent6>
          <a:srgbClr val="7E7EA3"/>
        </a:accent6>
        <a:hlink>
          <a:srgbClr val="A3FFFF"/>
        </a:hlink>
        <a:folHlink>
          <a:srgbClr val="9E99FF"/>
        </a:folHlink>
      </a:clrScheme>
      <a:clrMap bg1="lt1" tx1="dk1" bg2="lt2" tx2="dk2" accent1="accent1" accent2="accent2" accent3="accent3" accent4="accent4" accent5="accent5" accent6="accent6" hlink="hlink" folHlink="folHlink"/>
    </a:extraClrScheme>
    <a:extraClrScheme>
      <a:clrScheme name="powerpoint theme 9">
        <a:dk1>
          <a:srgbClr val="000066"/>
        </a:dk1>
        <a:lt1>
          <a:srgbClr val="4780B9"/>
        </a:lt1>
        <a:dk2>
          <a:srgbClr val="0037A4"/>
        </a:dk2>
        <a:lt2>
          <a:srgbClr val="777777"/>
        </a:lt2>
        <a:accent1>
          <a:srgbClr val="BCB800"/>
        </a:accent1>
        <a:accent2>
          <a:srgbClr val="6699FF"/>
        </a:accent2>
        <a:accent3>
          <a:srgbClr val="B1C0D9"/>
        </a:accent3>
        <a:accent4>
          <a:srgbClr val="000056"/>
        </a:accent4>
        <a:accent5>
          <a:srgbClr val="DAD8AA"/>
        </a:accent5>
        <a:accent6>
          <a:srgbClr val="5C8AE7"/>
        </a:accent6>
        <a:hlink>
          <a:srgbClr val="336699"/>
        </a:hlink>
        <a:folHlink>
          <a:srgbClr val="000066"/>
        </a:folHlink>
      </a:clrScheme>
      <a:clrMap bg1="lt1" tx1="dk1" bg2="lt2" tx2="dk2" accent1="accent1" accent2="accent2" accent3="accent3" accent4="accent4" accent5="accent5" accent6="accent6" hlink="hlink" folHlink="folHlink"/>
    </a:extraClrScheme>
    <a:extraClrScheme>
      <a:clrScheme name="powerpoint theme 10">
        <a:dk1>
          <a:srgbClr val="000066"/>
        </a:dk1>
        <a:lt1>
          <a:srgbClr val="4780B9"/>
        </a:lt1>
        <a:dk2>
          <a:srgbClr val="0037A4"/>
        </a:dk2>
        <a:lt2>
          <a:srgbClr val="777777"/>
        </a:lt2>
        <a:accent1>
          <a:srgbClr val="BCB800"/>
        </a:accent1>
        <a:accent2>
          <a:srgbClr val="6699FF"/>
        </a:accent2>
        <a:accent3>
          <a:srgbClr val="B1C0D9"/>
        </a:accent3>
        <a:accent4>
          <a:srgbClr val="000056"/>
        </a:accent4>
        <a:accent5>
          <a:srgbClr val="DAD8AA"/>
        </a:accent5>
        <a:accent6>
          <a:srgbClr val="5C8AE7"/>
        </a:accent6>
        <a:hlink>
          <a:srgbClr val="0066FF"/>
        </a:hlink>
        <a:folHlink>
          <a:srgbClr val="00006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MiamiPresentation2">
  <a:themeElements>
    <a:clrScheme name="">
      <a:dk1>
        <a:srgbClr val="000000"/>
      </a:dk1>
      <a:lt1>
        <a:srgbClr val="FFFFFF"/>
      </a:lt1>
      <a:dk2>
        <a:srgbClr val="993300"/>
      </a:dk2>
      <a:lt2>
        <a:srgbClr val="FFFF00"/>
      </a:lt2>
      <a:accent1>
        <a:srgbClr val="FF9900"/>
      </a:accent1>
      <a:accent2>
        <a:srgbClr val="666633"/>
      </a:accent2>
      <a:accent3>
        <a:srgbClr val="CAADAA"/>
      </a:accent3>
      <a:accent4>
        <a:srgbClr val="DADADA"/>
      </a:accent4>
      <a:accent5>
        <a:srgbClr val="FFCAAA"/>
      </a:accent5>
      <a:accent6>
        <a:srgbClr val="5C5C2D"/>
      </a:accent6>
      <a:hlink>
        <a:srgbClr val="FF0000"/>
      </a:hlink>
      <a:folHlink>
        <a:srgbClr val="969696"/>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MiamiPresentation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iamiPresentation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iamiPresentation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iamiPresentation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iamiPresentation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iamiPresentation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iamiPresentation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MiamiPresentation2 8">
        <a:dk1>
          <a:srgbClr val="000066"/>
        </a:dk1>
        <a:lt1>
          <a:srgbClr val="4780B9"/>
        </a:lt1>
        <a:dk2>
          <a:srgbClr val="0037A4"/>
        </a:dk2>
        <a:lt2>
          <a:srgbClr val="777777"/>
        </a:lt2>
        <a:accent1>
          <a:srgbClr val="BCB800"/>
        </a:accent1>
        <a:accent2>
          <a:srgbClr val="6699FF"/>
        </a:accent2>
        <a:accent3>
          <a:srgbClr val="B1C0D9"/>
        </a:accent3>
        <a:accent4>
          <a:srgbClr val="000056"/>
        </a:accent4>
        <a:accent5>
          <a:srgbClr val="DAD8AA"/>
        </a:accent5>
        <a:accent6>
          <a:srgbClr val="5C8AE7"/>
        </a:accent6>
        <a:hlink>
          <a:srgbClr val="336699"/>
        </a:hlink>
        <a:folHlink>
          <a:srgbClr val="000066"/>
        </a:folHlink>
      </a:clrScheme>
      <a:clrMap bg1="lt1" tx1="dk1" bg2="lt2" tx2="dk2" accent1="accent1" accent2="accent2" accent3="accent3" accent4="accent4" accent5="accent5" accent6="accent6" hlink="hlink" folHlink="folHlink"/>
    </a:extraClrScheme>
    <a:extraClrScheme>
      <a:clrScheme name="MiamiPresentation2 9">
        <a:dk1>
          <a:srgbClr val="000066"/>
        </a:dk1>
        <a:lt1>
          <a:srgbClr val="4780B9"/>
        </a:lt1>
        <a:dk2>
          <a:srgbClr val="0037A4"/>
        </a:dk2>
        <a:lt2>
          <a:srgbClr val="777777"/>
        </a:lt2>
        <a:accent1>
          <a:srgbClr val="BCB800"/>
        </a:accent1>
        <a:accent2>
          <a:srgbClr val="6699FF"/>
        </a:accent2>
        <a:accent3>
          <a:srgbClr val="B1C0D9"/>
        </a:accent3>
        <a:accent4>
          <a:srgbClr val="000056"/>
        </a:accent4>
        <a:accent5>
          <a:srgbClr val="DAD8AA"/>
        </a:accent5>
        <a:accent6>
          <a:srgbClr val="5C8AE7"/>
        </a:accent6>
        <a:hlink>
          <a:srgbClr val="0066FF"/>
        </a:hlink>
        <a:folHlink>
          <a:srgbClr val="00006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LSBA_DUAL_1">
  <a:themeElements>
    <a:clrScheme name="LSBA Colors">
      <a:dk1>
        <a:sysClr val="windowText" lastClr="000000"/>
      </a:dk1>
      <a:lt1>
        <a:sysClr val="window" lastClr="FFFFFF"/>
      </a:lt1>
      <a:dk2>
        <a:srgbClr val="1F497D"/>
      </a:dk2>
      <a:lt2>
        <a:srgbClr val="EEECE1"/>
      </a:lt2>
      <a:accent1>
        <a:srgbClr val="1F497D"/>
      </a:accent1>
      <a:accent2>
        <a:srgbClr val="FDB930"/>
      </a:accent2>
      <a:accent3>
        <a:srgbClr val="002A5C"/>
      </a:accent3>
      <a:accent4>
        <a:srgbClr val="C3CBDE"/>
      </a:accent4>
      <a:accent5>
        <a:srgbClr val="3C5985"/>
      </a:accent5>
      <a:accent6>
        <a:srgbClr val="FDB930"/>
      </a:accent6>
      <a:hlink>
        <a:srgbClr val="002A5C"/>
      </a:hlink>
      <a:folHlink>
        <a:srgbClr val="C3CBDE"/>
      </a:folHlink>
    </a:clrScheme>
    <a:fontScheme name="LSBA">
      <a:majorFont>
        <a:latin typeface="Minion Pro SmBd"/>
        <a:ea typeface=""/>
        <a:cs typeface=""/>
      </a:majorFont>
      <a:minorFont>
        <a:latin typeface="Minion Pro M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beth theme</Template>
  <TotalTime>4052</TotalTime>
  <Words>1997</Words>
  <Application>Microsoft Office PowerPoint</Application>
  <PresentationFormat>On-screen Show (4:3)</PresentationFormat>
  <Paragraphs>264</Paragraphs>
  <Slides>41</Slides>
  <Notes>7</Notes>
  <HiddenSlides>0</HiddenSlides>
  <MMClips>0</MMClips>
  <ScaleCrop>false</ScaleCrop>
  <HeadingPairs>
    <vt:vector size="4" baseType="variant">
      <vt:variant>
        <vt:lpstr>Theme</vt:lpstr>
      </vt:variant>
      <vt:variant>
        <vt:i4>4</vt:i4>
      </vt:variant>
      <vt:variant>
        <vt:lpstr>Slide Titles</vt:lpstr>
      </vt:variant>
      <vt:variant>
        <vt:i4>41</vt:i4>
      </vt:variant>
    </vt:vector>
  </HeadingPairs>
  <TitlesOfParts>
    <vt:vector size="45" baseType="lpstr">
      <vt:lpstr>Custom Design</vt:lpstr>
      <vt:lpstr>powerpoint theme</vt:lpstr>
      <vt:lpstr>MiamiPresentation2</vt:lpstr>
      <vt:lpstr>LSBA_DUAL_1</vt:lpstr>
      <vt:lpstr>  (Insert Organization Name)   Wants YOU!  (to do Pro Bono Work) Speaker Location Date  </vt:lpstr>
      <vt:lpstr>Slide 2</vt:lpstr>
      <vt:lpstr>Slide 3</vt:lpstr>
      <vt:lpstr>Slide 4</vt:lpstr>
      <vt:lpstr>Slide 5</vt:lpstr>
      <vt:lpstr>Louisiana Rules of  Professional Conduct:</vt:lpstr>
      <vt:lpstr>Louisiana Rules of Professional Conduct:</vt:lpstr>
      <vt:lpstr>Why SHOULD Attorneys take Pro Bono Cases? The Law on Pro Bono - Then &amp; Now</vt:lpstr>
      <vt:lpstr>Why SHOULD Attorneys Take  Pro Bono Cases?</vt:lpstr>
      <vt:lpstr>THE EVOLUTION OF THE CURRENT RULE: the Old School 70’s</vt:lpstr>
      <vt:lpstr>THE EVOLUTION OF THE CURRENT RULE: the Old School 70’s</vt:lpstr>
      <vt:lpstr>THE EVOLUTION OF THE CURRENT RULE: the Old School 70’s</vt:lpstr>
      <vt:lpstr>THE EVOLUTION OF THE CURRENT RULE: the Old School 70’s</vt:lpstr>
      <vt:lpstr>THE EVOLUTION OF THE CURRENT RULE: the Old School 70’s</vt:lpstr>
      <vt:lpstr>THE EVOLUTION OF THE CURRENT RULE: the Old School 70’s</vt:lpstr>
      <vt:lpstr>THE EVOLUTION OF THE CURRENT RULE : the Radical 80’s</vt:lpstr>
      <vt:lpstr>THE EVOLUTION  OF THE CURRENT RULE: the Radical 80’s</vt:lpstr>
      <vt:lpstr>THE EVOLUTION  OF THE CURRENT RULE: the Radical 80’s</vt:lpstr>
      <vt:lpstr>THE EVOLUTION  OF THE CURRENT RULE: the Radical 80’s</vt:lpstr>
      <vt:lpstr>Slide 20</vt:lpstr>
      <vt:lpstr>Slide 21</vt:lpstr>
      <vt:lpstr>Slide 22</vt:lpstr>
      <vt:lpstr>Slide 23</vt:lpstr>
      <vt:lpstr>Slide 24</vt:lpstr>
      <vt:lpstr>Why SHOULD Attorneys Take  Pro Bono Cases?</vt:lpstr>
      <vt:lpstr>Why SHOULD Attorneys Take  Pro Bono Cases?</vt:lpstr>
      <vt:lpstr> Rule 6.1 of the Rules of Professional Conduct-  The rule continues with suggestions for how the 50 hours of service should be dedicated </vt:lpstr>
      <vt:lpstr>  Rule 6.1 of the Rules of Professional Conduct-  Rule 6.1 further suggestions other services to provide in addition to the “substantial majority” of the 50 hours as suggested above:  </vt:lpstr>
      <vt:lpstr>  Rule 6.1 of the Rules of Professional Conduct-  Rule 6.1 further provides that if you cannot provide 50 hours of free legal services, then the obligation can be  completed by the:  </vt:lpstr>
      <vt:lpstr>  Rule 6.1 of the Rules of Professional Conduct-  Rule 6.1 further provides that if you cannot provide 50 hours of free legal services, then the obligation can be completed by the:  </vt:lpstr>
      <vt:lpstr>Slide 31</vt:lpstr>
      <vt:lpstr> But it still has NO TEETH! </vt:lpstr>
      <vt:lpstr> Pencils down </vt:lpstr>
      <vt:lpstr>Pro bono 101 Graduation</vt:lpstr>
      <vt:lpstr> Pro Bono Goals Each of us can make . . .  </vt:lpstr>
      <vt:lpstr> Pro Bono Goals Law firms can make . . . </vt:lpstr>
      <vt:lpstr> Pro Bono Opportunities You can help with . . .  </vt:lpstr>
      <vt:lpstr> Pro Bono Contacts </vt:lpstr>
      <vt:lpstr> Here You Can Link To . . . </vt:lpstr>
      <vt:lpstr> Your Local Pro Bono Contacts </vt:lpstr>
      <vt:lpstr>Slide 41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Katrina, Rita  &amp; All That Jazz: Where Are We Now?</dc:title>
  <dc:creator>Kevin</dc:creator>
  <cp:lastModifiedBy>monte</cp:lastModifiedBy>
  <cp:revision>337</cp:revision>
  <dcterms:created xsi:type="dcterms:W3CDTF">2007-05-02T19:18:21Z</dcterms:created>
  <dcterms:modified xsi:type="dcterms:W3CDTF">2012-03-05T17:17:38Z</dcterms:modified>
</cp:coreProperties>
</file>