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 id="278" r:id="rId23"/>
    <p:sldId id="2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447" autoAdjust="0"/>
  </p:normalViewPr>
  <p:slideViewPr>
    <p:cSldViewPr snapToGrid="0">
      <p:cViewPr>
        <p:scale>
          <a:sx n="51" d="100"/>
          <a:sy n="51" d="100"/>
        </p:scale>
        <p:origin x="1256" y="3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hyperlink" Target="https://en.wikipedia.org/wiki/Civil_Rights_Act_of_1957" TargetMode="External"/><Relationship Id="rId7" Type="http://schemas.openxmlformats.org/officeDocument/2006/relationships/hyperlink" Target="https://en.wikipedia.org/wiki/Civil_Rights_Act_of_1991" TargetMode="External"/><Relationship Id="rId2" Type="http://schemas.openxmlformats.org/officeDocument/2006/relationships/hyperlink" Target="https://en.wikipedia.org/wiki/Civil_Rights_Act_of_1871" TargetMode="External"/><Relationship Id="rId1" Type="http://schemas.openxmlformats.org/officeDocument/2006/relationships/hyperlink" Target="https://en.wikipedia.org/wiki/Civil_Rights_Act_of_1866" TargetMode="External"/><Relationship Id="rId6" Type="http://schemas.openxmlformats.org/officeDocument/2006/relationships/hyperlink" Target="https://en.wikipedia.org/wiki/Civil_Rights_Act_of_1968" TargetMode="External"/><Relationship Id="rId5" Type="http://schemas.openxmlformats.org/officeDocument/2006/relationships/hyperlink" Target="https://en.wikipedia.org/wiki/Voting_Rights_Act_of_1965" TargetMode="External"/><Relationship Id="rId4" Type="http://schemas.openxmlformats.org/officeDocument/2006/relationships/hyperlink" Target="https://en.wikipedia.org/wiki/Civil_Rights_Act_of_1964"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en.wikipedia.org/wiki/Civil_Rights_Act_of_1957" TargetMode="External"/><Relationship Id="rId7" Type="http://schemas.openxmlformats.org/officeDocument/2006/relationships/hyperlink" Target="https://en.wikipedia.org/wiki/Civil_Rights_Act_of_1991" TargetMode="External"/><Relationship Id="rId2" Type="http://schemas.openxmlformats.org/officeDocument/2006/relationships/hyperlink" Target="https://en.wikipedia.org/wiki/Civil_Rights_Act_of_1871" TargetMode="External"/><Relationship Id="rId1" Type="http://schemas.openxmlformats.org/officeDocument/2006/relationships/hyperlink" Target="https://en.wikipedia.org/wiki/Civil_Rights_Act_of_1866" TargetMode="External"/><Relationship Id="rId6" Type="http://schemas.openxmlformats.org/officeDocument/2006/relationships/hyperlink" Target="https://en.wikipedia.org/wiki/Civil_Rights_Act_of_1968" TargetMode="External"/><Relationship Id="rId5" Type="http://schemas.openxmlformats.org/officeDocument/2006/relationships/hyperlink" Target="https://en.wikipedia.org/wiki/Voting_Rights_Act_of_1965" TargetMode="External"/><Relationship Id="rId4" Type="http://schemas.openxmlformats.org/officeDocument/2006/relationships/hyperlink" Target="https://en.wikipedia.org/wiki/Civil_Rights_Act_of_1964"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060A4C-AE90-463F-BBFE-7BED6B1B42B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8D6D8E1-8702-4770-A118-3588BA19D6CF}">
      <dgm:prSet/>
      <dgm:spPr/>
      <dgm:t>
        <a:bodyPr/>
        <a:lstStyle/>
        <a:p>
          <a:r>
            <a:rPr lang="en-US"/>
            <a:t>THE DEI COUNTERNARRATIVE</a:t>
          </a:r>
        </a:p>
      </dgm:t>
    </dgm:pt>
    <dgm:pt modelId="{C24F40DB-BFAA-428C-A126-7CD0E0B8E997}" type="parTrans" cxnId="{C20778F5-EFCD-4248-9AA0-F780223574F5}">
      <dgm:prSet/>
      <dgm:spPr/>
      <dgm:t>
        <a:bodyPr/>
        <a:lstStyle/>
        <a:p>
          <a:endParaRPr lang="en-US"/>
        </a:p>
      </dgm:t>
    </dgm:pt>
    <dgm:pt modelId="{F9C0257C-7276-4607-B8EB-496915DEE037}" type="sibTrans" cxnId="{C20778F5-EFCD-4248-9AA0-F780223574F5}">
      <dgm:prSet/>
      <dgm:spPr/>
      <dgm:t>
        <a:bodyPr/>
        <a:lstStyle/>
        <a:p>
          <a:endParaRPr lang="en-US"/>
        </a:p>
      </dgm:t>
    </dgm:pt>
    <dgm:pt modelId="{04FEEB6E-3709-4696-AA42-6141440A7096}">
      <dgm:prSet/>
      <dgm:spPr/>
      <dgm:t>
        <a:bodyPr/>
        <a:lstStyle/>
        <a:p>
          <a:r>
            <a:rPr lang="en-US"/>
            <a:t>U.S. Constitution (Effective 1788)</a:t>
          </a:r>
        </a:p>
      </dgm:t>
    </dgm:pt>
    <dgm:pt modelId="{413910B4-0239-4ACA-AB8D-215A29D09BDB}" type="parTrans" cxnId="{AD603A68-AAFB-4F96-9B13-8A78404F1A68}">
      <dgm:prSet/>
      <dgm:spPr/>
      <dgm:t>
        <a:bodyPr/>
        <a:lstStyle/>
        <a:p>
          <a:endParaRPr lang="en-US"/>
        </a:p>
      </dgm:t>
    </dgm:pt>
    <dgm:pt modelId="{3EC873D2-289A-46E5-9307-7CCD7CC286EF}" type="sibTrans" cxnId="{AD603A68-AAFB-4F96-9B13-8A78404F1A68}">
      <dgm:prSet/>
      <dgm:spPr/>
      <dgm:t>
        <a:bodyPr/>
        <a:lstStyle/>
        <a:p>
          <a:endParaRPr lang="en-US"/>
        </a:p>
      </dgm:t>
    </dgm:pt>
    <dgm:pt modelId="{A6A4BE8B-7730-4942-A9D2-76050A51A034}">
      <dgm:prSet/>
      <dgm:spPr/>
      <dgm:t>
        <a:bodyPr/>
        <a:lstStyle/>
        <a:p>
          <a:r>
            <a:rPr lang="en-US"/>
            <a:t>Thirteenth Amendment (Ratified in 1865)</a:t>
          </a:r>
        </a:p>
      </dgm:t>
    </dgm:pt>
    <dgm:pt modelId="{99C9C4C0-5812-4533-B16B-B9FA68EEBE7B}" type="parTrans" cxnId="{96679357-8AD3-4FA9-BBBC-2E1FDB478495}">
      <dgm:prSet/>
      <dgm:spPr/>
      <dgm:t>
        <a:bodyPr/>
        <a:lstStyle/>
        <a:p>
          <a:endParaRPr lang="en-US"/>
        </a:p>
      </dgm:t>
    </dgm:pt>
    <dgm:pt modelId="{E426A692-E3A4-4DA1-9F94-9475AE459D10}" type="sibTrans" cxnId="{96679357-8AD3-4FA9-BBBC-2E1FDB478495}">
      <dgm:prSet/>
      <dgm:spPr/>
      <dgm:t>
        <a:bodyPr/>
        <a:lstStyle/>
        <a:p>
          <a:endParaRPr lang="en-US"/>
        </a:p>
      </dgm:t>
    </dgm:pt>
    <dgm:pt modelId="{6A91E2B9-5E88-47B1-8E4E-61B2EBB80DAD}">
      <dgm:prSet/>
      <dgm:spPr/>
      <dgm:t>
        <a:bodyPr/>
        <a:lstStyle/>
        <a:p>
          <a:r>
            <a:rPr lang="en-US">
              <a:hlinkClick xmlns:r="http://schemas.openxmlformats.org/officeDocument/2006/relationships" r:id="rId1"/>
            </a:rPr>
            <a:t>Civil Rights Act of 1866</a:t>
          </a:r>
          <a:endParaRPr lang="en-US"/>
        </a:p>
      </dgm:t>
    </dgm:pt>
    <dgm:pt modelId="{0F4B22C6-FA4B-45A3-90B4-C2504A52A06B}" type="parTrans" cxnId="{F91BFE07-31FE-4050-BC31-A46511EBCA97}">
      <dgm:prSet/>
      <dgm:spPr/>
      <dgm:t>
        <a:bodyPr/>
        <a:lstStyle/>
        <a:p>
          <a:endParaRPr lang="en-US"/>
        </a:p>
      </dgm:t>
    </dgm:pt>
    <dgm:pt modelId="{4AD20696-5F64-41C9-8FCF-67BB12008AC0}" type="sibTrans" cxnId="{F91BFE07-31FE-4050-BC31-A46511EBCA97}">
      <dgm:prSet/>
      <dgm:spPr/>
      <dgm:t>
        <a:bodyPr/>
        <a:lstStyle/>
        <a:p>
          <a:endParaRPr lang="en-US"/>
        </a:p>
      </dgm:t>
    </dgm:pt>
    <dgm:pt modelId="{0195ADAC-E45B-43BD-BB0E-5925423E7CC8}">
      <dgm:prSet/>
      <dgm:spPr/>
      <dgm:t>
        <a:bodyPr/>
        <a:lstStyle/>
        <a:p>
          <a:r>
            <a:rPr lang="en-US">
              <a:hlinkClick xmlns:r="http://schemas.openxmlformats.org/officeDocument/2006/relationships" r:id="rId2"/>
            </a:rPr>
            <a:t>Civil Rights Act of 1871</a:t>
          </a:r>
          <a:endParaRPr lang="en-US"/>
        </a:p>
      </dgm:t>
    </dgm:pt>
    <dgm:pt modelId="{64D15B9A-44F9-4534-BD5F-4D2091DD0016}" type="parTrans" cxnId="{67B30D9B-60B8-461C-9F1C-1DC81A8C48D5}">
      <dgm:prSet/>
      <dgm:spPr/>
      <dgm:t>
        <a:bodyPr/>
        <a:lstStyle/>
        <a:p>
          <a:endParaRPr lang="en-US"/>
        </a:p>
      </dgm:t>
    </dgm:pt>
    <dgm:pt modelId="{B1C36008-F1B1-4C1C-9A89-EDD68B585993}" type="sibTrans" cxnId="{67B30D9B-60B8-461C-9F1C-1DC81A8C48D5}">
      <dgm:prSet/>
      <dgm:spPr/>
      <dgm:t>
        <a:bodyPr/>
        <a:lstStyle/>
        <a:p>
          <a:endParaRPr lang="en-US"/>
        </a:p>
      </dgm:t>
    </dgm:pt>
    <dgm:pt modelId="{2B1D6BB1-1F83-4CDF-8DCD-4193BF58D40F}">
      <dgm:prSet/>
      <dgm:spPr/>
      <dgm:t>
        <a:bodyPr/>
        <a:lstStyle/>
        <a:p>
          <a:r>
            <a:rPr lang="en-US">
              <a:hlinkClick xmlns:r="http://schemas.openxmlformats.org/officeDocument/2006/relationships" r:id="rId3"/>
            </a:rPr>
            <a:t>Civil Rights Act of 1957</a:t>
          </a:r>
          <a:endParaRPr lang="en-US"/>
        </a:p>
      </dgm:t>
    </dgm:pt>
    <dgm:pt modelId="{20E3D03D-CB3D-4E86-91FD-33AE0E2D1ACE}" type="parTrans" cxnId="{C7FECBEF-4589-49F3-B22B-94B8D3FE2B77}">
      <dgm:prSet/>
      <dgm:spPr/>
      <dgm:t>
        <a:bodyPr/>
        <a:lstStyle/>
        <a:p>
          <a:endParaRPr lang="en-US"/>
        </a:p>
      </dgm:t>
    </dgm:pt>
    <dgm:pt modelId="{F9426F2D-26AB-4349-9174-1A4089152F6D}" type="sibTrans" cxnId="{C7FECBEF-4589-49F3-B22B-94B8D3FE2B77}">
      <dgm:prSet/>
      <dgm:spPr/>
      <dgm:t>
        <a:bodyPr/>
        <a:lstStyle/>
        <a:p>
          <a:endParaRPr lang="en-US"/>
        </a:p>
      </dgm:t>
    </dgm:pt>
    <dgm:pt modelId="{E2B3AF94-A3CB-42AE-B54D-F9B7C6900401}">
      <dgm:prSet/>
      <dgm:spPr/>
      <dgm:t>
        <a:bodyPr/>
        <a:lstStyle/>
        <a:p>
          <a:r>
            <a:rPr lang="en-US">
              <a:hlinkClick xmlns:r="http://schemas.openxmlformats.org/officeDocument/2006/relationships" r:id="rId4"/>
            </a:rPr>
            <a:t>Civil Rights Act of 1964</a:t>
          </a:r>
          <a:endParaRPr lang="en-US"/>
        </a:p>
      </dgm:t>
    </dgm:pt>
    <dgm:pt modelId="{F31BDFA4-E55E-4892-A5E7-D5A228477BB6}" type="parTrans" cxnId="{CAA149F1-7EFA-4C97-BB8F-81D003CE5A40}">
      <dgm:prSet/>
      <dgm:spPr/>
      <dgm:t>
        <a:bodyPr/>
        <a:lstStyle/>
        <a:p>
          <a:endParaRPr lang="en-US"/>
        </a:p>
      </dgm:t>
    </dgm:pt>
    <dgm:pt modelId="{5A2DA244-78E1-4C78-80A3-BACA69C1F53B}" type="sibTrans" cxnId="{CAA149F1-7EFA-4C97-BB8F-81D003CE5A40}">
      <dgm:prSet/>
      <dgm:spPr/>
      <dgm:t>
        <a:bodyPr/>
        <a:lstStyle/>
        <a:p>
          <a:endParaRPr lang="en-US"/>
        </a:p>
      </dgm:t>
    </dgm:pt>
    <dgm:pt modelId="{D8D320E7-79DA-4935-92DE-051DE95F008D}">
      <dgm:prSet/>
      <dgm:spPr/>
      <dgm:t>
        <a:bodyPr/>
        <a:lstStyle/>
        <a:p>
          <a:r>
            <a:rPr lang="en-US">
              <a:hlinkClick xmlns:r="http://schemas.openxmlformats.org/officeDocument/2006/relationships" r:id="rId5"/>
            </a:rPr>
            <a:t>Voting Rights Act of 1965</a:t>
          </a:r>
          <a:endParaRPr lang="en-US"/>
        </a:p>
      </dgm:t>
    </dgm:pt>
    <dgm:pt modelId="{CCF8BC11-FBC2-4536-A836-A32AB5D4637F}" type="parTrans" cxnId="{1909199B-B430-4699-9F1B-F69481145349}">
      <dgm:prSet/>
      <dgm:spPr/>
      <dgm:t>
        <a:bodyPr/>
        <a:lstStyle/>
        <a:p>
          <a:endParaRPr lang="en-US"/>
        </a:p>
      </dgm:t>
    </dgm:pt>
    <dgm:pt modelId="{98C75572-5E97-44B7-A1DE-5AA4196B6C34}" type="sibTrans" cxnId="{1909199B-B430-4699-9F1B-F69481145349}">
      <dgm:prSet/>
      <dgm:spPr/>
      <dgm:t>
        <a:bodyPr/>
        <a:lstStyle/>
        <a:p>
          <a:endParaRPr lang="en-US"/>
        </a:p>
      </dgm:t>
    </dgm:pt>
    <dgm:pt modelId="{43467ED4-09BB-4B15-A95A-DB6B5A655994}">
      <dgm:prSet/>
      <dgm:spPr/>
      <dgm:t>
        <a:bodyPr/>
        <a:lstStyle/>
        <a:p>
          <a:r>
            <a:rPr lang="en-US">
              <a:hlinkClick xmlns:r="http://schemas.openxmlformats.org/officeDocument/2006/relationships" r:id="rId6"/>
            </a:rPr>
            <a:t>Civil Rights Act of 1968</a:t>
          </a:r>
          <a:endParaRPr lang="en-US"/>
        </a:p>
      </dgm:t>
    </dgm:pt>
    <dgm:pt modelId="{6BBF4C9A-937C-4364-B168-8B8CC9285904}" type="parTrans" cxnId="{05809865-BBC6-46A7-BCE3-B8F94E722D6E}">
      <dgm:prSet/>
      <dgm:spPr/>
      <dgm:t>
        <a:bodyPr/>
        <a:lstStyle/>
        <a:p>
          <a:endParaRPr lang="en-US"/>
        </a:p>
      </dgm:t>
    </dgm:pt>
    <dgm:pt modelId="{91CB980B-796B-456A-A4B6-B98C38B0052A}" type="sibTrans" cxnId="{05809865-BBC6-46A7-BCE3-B8F94E722D6E}">
      <dgm:prSet/>
      <dgm:spPr/>
      <dgm:t>
        <a:bodyPr/>
        <a:lstStyle/>
        <a:p>
          <a:endParaRPr lang="en-US"/>
        </a:p>
      </dgm:t>
    </dgm:pt>
    <dgm:pt modelId="{8BD6DD8B-CB96-4070-BCCB-A3A34D680A93}">
      <dgm:prSet/>
      <dgm:spPr/>
      <dgm:t>
        <a:bodyPr/>
        <a:lstStyle/>
        <a:p>
          <a:r>
            <a:rPr lang="en-US">
              <a:hlinkClick xmlns:r="http://schemas.openxmlformats.org/officeDocument/2006/relationships" r:id="rId7"/>
            </a:rPr>
            <a:t>Civil Rights Act of 1991</a:t>
          </a:r>
          <a:r>
            <a:rPr lang="en-US"/>
            <a:t> </a:t>
          </a:r>
        </a:p>
      </dgm:t>
    </dgm:pt>
    <dgm:pt modelId="{B3838639-DD4F-431E-B009-31A2E9A98BE4}" type="parTrans" cxnId="{29874F5E-1D77-414B-BCD5-0F5D1F49D769}">
      <dgm:prSet/>
      <dgm:spPr/>
      <dgm:t>
        <a:bodyPr/>
        <a:lstStyle/>
        <a:p>
          <a:endParaRPr lang="en-US"/>
        </a:p>
      </dgm:t>
    </dgm:pt>
    <dgm:pt modelId="{38491FF1-FEB8-4722-B0B0-1B0638C7033C}" type="sibTrans" cxnId="{29874F5E-1D77-414B-BCD5-0F5D1F49D769}">
      <dgm:prSet/>
      <dgm:spPr/>
      <dgm:t>
        <a:bodyPr/>
        <a:lstStyle/>
        <a:p>
          <a:endParaRPr lang="en-US"/>
        </a:p>
      </dgm:t>
    </dgm:pt>
    <dgm:pt modelId="{D7A472BB-7C06-4CD0-AA64-C2F40876D340}" type="pres">
      <dgm:prSet presAssocID="{5B060A4C-AE90-463F-BBFE-7BED6B1B42B4}" presName="linear" presStyleCnt="0">
        <dgm:presLayoutVars>
          <dgm:animLvl val="lvl"/>
          <dgm:resizeHandles val="exact"/>
        </dgm:presLayoutVars>
      </dgm:prSet>
      <dgm:spPr/>
    </dgm:pt>
    <dgm:pt modelId="{1605A89A-0752-4B14-BFDA-6846AA64B85D}" type="pres">
      <dgm:prSet presAssocID="{18D6D8E1-8702-4770-A118-3588BA19D6CF}" presName="parentText" presStyleLbl="node1" presStyleIdx="0" presStyleCnt="1">
        <dgm:presLayoutVars>
          <dgm:chMax val="0"/>
          <dgm:bulletEnabled val="1"/>
        </dgm:presLayoutVars>
      </dgm:prSet>
      <dgm:spPr/>
    </dgm:pt>
    <dgm:pt modelId="{E2C428E7-E782-4EDC-8EB7-B0A0D855D7EB}" type="pres">
      <dgm:prSet presAssocID="{18D6D8E1-8702-4770-A118-3588BA19D6CF}" presName="childText" presStyleLbl="revTx" presStyleIdx="0" presStyleCnt="1">
        <dgm:presLayoutVars>
          <dgm:bulletEnabled val="1"/>
        </dgm:presLayoutVars>
      </dgm:prSet>
      <dgm:spPr/>
    </dgm:pt>
  </dgm:ptLst>
  <dgm:cxnLst>
    <dgm:cxn modelId="{801A7105-7167-464B-88F8-200A78E20D4B}" type="presOf" srcId="{E2B3AF94-A3CB-42AE-B54D-F9B7C6900401}" destId="{E2C428E7-E782-4EDC-8EB7-B0A0D855D7EB}" srcOrd="0" destOrd="5" presId="urn:microsoft.com/office/officeart/2005/8/layout/vList2"/>
    <dgm:cxn modelId="{F91BFE07-31FE-4050-BC31-A46511EBCA97}" srcId="{18D6D8E1-8702-4770-A118-3588BA19D6CF}" destId="{6A91E2B9-5E88-47B1-8E4E-61B2EBB80DAD}" srcOrd="2" destOrd="0" parTransId="{0F4B22C6-FA4B-45A3-90B4-C2504A52A06B}" sibTransId="{4AD20696-5F64-41C9-8FCF-67BB12008AC0}"/>
    <dgm:cxn modelId="{BE22EB10-3A18-41BE-85C6-E27D3D4CBD5F}" type="presOf" srcId="{8BD6DD8B-CB96-4070-BCCB-A3A34D680A93}" destId="{E2C428E7-E782-4EDC-8EB7-B0A0D855D7EB}" srcOrd="0" destOrd="8" presId="urn:microsoft.com/office/officeart/2005/8/layout/vList2"/>
    <dgm:cxn modelId="{20CC983F-41DD-47F2-9AD0-DED67AE1CDDF}" type="presOf" srcId="{0195ADAC-E45B-43BD-BB0E-5925423E7CC8}" destId="{E2C428E7-E782-4EDC-8EB7-B0A0D855D7EB}" srcOrd="0" destOrd="3" presId="urn:microsoft.com/office/officeart/2005/8/layout/vList2"/>
    <dgm:cxn modelId="{4664B640-3F2F-4AFC-B4DE-E9DFC8B7809A}" type="presOf" srcId="{A6A4BE8B-7730-4942-A9D2-76050A51A034}" destId="{E2C428E7-E782-4EDC-8EB7-B0A0D855D7EB}" srcOrd="0" destOrd="1" presId="urn:microsoft.com/office/officeart/2005/8/layout/vList2"/>
    <dgm:cxn modelId="{29874F5E-1D77-414B-BCD5-0F5D1F49D769}" srcId="{18D6D8E1-8702-4770-A118-3588BA19D6CF}" destId="{8BD6DD8B-CB96-4070-BCCB-A3A34D680A93}" srcOrd="8" destOrd="0" parTransId="{B3838639-DD4F-431E-B009-31A2E9A98BE4}" sibTransId="{38491FF1-FEB8-4722-B0B0-1B0638C7033C}"/>
    <dgm:cxn modelId="{05809865-BBC6-46A7-BCE3-B8F94E722D6E}" srcId="{18D6D8E1-8702-4770-A118-3588BA19D6CF}" destId="{43467ED4-09BB-4B15-A95A-DB6B5A655994}" srcOrd="7" destOrd="0" parTransId="{6BBF4C9A-937C-4364-B168-8B8CC9285904}" sibTransId="{91CB980B-796B-456A-A4B6-B98C38B0052A}"/>
    <dgm:cxn modelId="{AD603A68-AAFB-4F96-9B13-8A78404F1A68}" srcId="{18D6D8E1-8702-4770-A118-3588BA19D6CF}" destId="{04FEEB6E-3709-4696-AA42-6141440A7096}" srcOrd="0" destOrd="0" parTransId="{413910B4-0239-4ACA-AB8D-215A29D09BDB}" sibTransId="{3EC873D2-289A-46E5-9307-7CCD7CC286EF}"/>
    <dgm:cxn modelId="{96679357-8AD3-4FA9-BBBC-2E1FDB478495}" srcId="{18D6D8E1-8702-4770-A118-3588BA19D6CF}" destId="{A6A4BE8B-7730-4942-A9D2-76050A51A034}" srcOrd="1" destOrd="0" parTransId="{99C9C4C0-5812-4533-B16B-B9FA68EEBE7B}" sibTransId="{E426A692-E3A4-4DA1-9F94-9475AE459D10}"/>
    <dgm:cxn modelId="{21A1FF7C-2365-4BC6-819B-2EC4741DF712}" type="presOf" srcId="{D8D320E7-79DA-4935-92DE-051DE95F008D}" destId="{E2C428E7-E782-4EDC-8EB7-B0A0D855D7EB}" srcOrd="0" destOrd="6" presId="urn:microsoft.com/office/officeart/2005/8/layout/vList2"/>
    <dgm:cxn modelId="{A8C3CC8C-E356-43F1-BEFF-C6778BB6AE6C}" type="presOf" srcId="{2B1D6BB1-1F83-4CDF-8DCD-4193BF58D40F}" destId="{E2C428E7-E782-4EDC-8EB7-B0A0D855D7EB}" srcOrd="0" destOrd="4" presId="urn:microsoft.com/office/officeart/2005/8/layout/vList2"/>
    <dgm:cxn modelId="{25A3EF97-F301-4E74-98A9-382ADF5764E1}" type="presOf" srcId="{43467ED4-09BB-4B15-A95A-DB6B5A655994}" destId="{E2C428E7-E782-4EDC-8EB7-B0A0D855D7EB}" srcOrd="0" destOrd="7" presId="urn:microsoft.com/office/officeart/2005/8/layout/vList2"/>
    <dgm:cxn modelId="{67B30D9B-60B8-461C-9F1C-1DC81A8C48D5}" srcId="{18D6D8E1-8702-4770-A118-3588BA19D6CF}" destId="{0195ADAC-E45B-43BD-BB0E-5925423E7CC8}" srcOrd="3" destOrd="0" parTransId="{64D15B9A-44F9-4534-BD5F-4D2091DD0016}" sibTransId="{B1C36008-F1B1-4C1C-9A89-EDD68B585993}"/>
    <dgm:cxn modelId="{1909199B-B430-4699-9F1B-F69481145349}" srcId="{18D6D8E1-8702-4770-A118-3588BA19D6CF}" destId="{D8D320E7-79DA-4935-92DE-051DE95F008D}" srcOrd="6" destOrd="0" parTransId="{CCF8BC11-FBC2-4536-A836-A32AB5D4637F}" sibTransId="{98C75572-5E97-44B7-A1DE-5AA4196B6C34}"/>
    <dgm:cxn modelId="{821D00B5-A24A-482E-8315-66E97FA115FC}" type="presOf" srcId="{18D6D8E1-8702-4770-A118-3588BA19D6CF}" destId="{1605A89A-0752-4B14-BFDA-6846AA64B85D}" srcOrd="0" destOrd="0" presId="urn:microsoft.com/office/officeart/2005/8/layout/vList2"/>
    <dgm:cxn modelId="{1B7E1AC9-95B7-4845-806A-5A69A0F09E82}" type="presOf" srcId="{5B060A4C-AE90-463F-BBFE-7BED6B1B42B4}" destId="{D7A472BB-7C06-4CD0-AA64-C2F40876D340}" srcOrd="0" destOrd="0" presId="urn:microsoft.com/office/officeart/2005/8/layout/vList2"/>
    <dgm:cxn modelId="{C7FECBEF-4589-49F3-B22B-94B8D3FE2B77}" srcId="{18D6D8E1-8702-4770-A118-3588BA19D6CF}" destId="{2B1D6BB1-1F83-4CDF-8DCD-4193BF58D40F}" srcOrd="4" destOrd="0" parTransId="{20E3D03D-CB3D-4E86-91FD-33AE0E2D1ACE}" sibTransId="{F9426F2D-26AB-4349-9174-1A4089152F6D}"/>
    <dgm:cxn modelId="{CAA149F1-7EFA-4C97-BB8F-81D003CE5A40}" srcId="{18D6D8E1-8702-4770-A118-3588BA19D6CF}" destId="{E2B3AF94-A3CB-42AE-B54D-F9B7C6900401}" srcOrd="5" destOrd="0" parTransId="{F31BDFA4-E55E-4892-A5E7-D5A228477BB6}" sibTransId="{5A2DA244-78E1-4C78-80A3-BACA69C1F53B}"/>
    <dgm:cxn modelId="{C20778F5-EFCD-4248-9AA0-F780223574F5}" srcId="{5B060A4C-AE90-463F-BBFE-7BED6B1B42B4}" destId="{18D6D8E1-8702-4770-A118-3588BA19D6CF}" srcOrd="0" destOrd="0" parTransId="{C24F40DB-BFAA-428C-A126-7CD0E0B8E997}" sibTransId="{F9C0257C-7276-4607-B8EB-496915DEE037}"/>
    <dgm:cxn modelId="{817CA7F8-E3B7-48D9-A340-FB3C294D791B}" type="presOf" srcId="{04FEEB6E-3709-4696-AA42-6141440A7096}" destId="{E2C428E7-E782-4EDC-8EB7-B0A0D855D7EB}" srcOrd="0" destOrd="0" presId="urn:microsoft.com/office/officeart/2005/8/layout/vList2"/>
    <dgm:cxn modelId="{F9B75FFF-9C20-4613-9C7F-56EDB3401FCB}" type="presOf" srcId="{6A91E2B9-5E88-47B1-8E4E-61B2EBB80DAD}" destId="{E2C428E7-E782-4EDC-8EB7-B0A0D855D7EB}" srcOrd="0" destOrd="2" presId="urn:microsoft.com/office/officeart/2005/8/layout/vList2"/>
    <dgm:cxn modelId="{0FF0DB73-EB26-40E2-BFF4-34FB6FA7D3E7}" type="presParOf" srcId="{D7A472BB-7C06-4CD0-AA64-C2F40876D340}" destId="{1605A89A-0752-4B14-BFDA-6846AA64B85D}" srcOrd="0" destOrd="0" presId="urn:microsoft.com/office/officeart/2005/8/layout/vList2"/>
    <dgm:cxn modelId="{90FF6CFE-3761-49B6-A156-BB34708D6898}" type="presParOf" srcId="{D7A472BB-7C06-4CD0-AA64-C2F40876D340}" destId="{E2C428E7-E782-4EDC-8EB7-B0A0D855D7EB}"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05A89A-0752-4B14-BFDA-6846AA64B85D}">
      <dsp:nvSpPr>
        <dsp:cNvPr id="0" name=""/>
        <dsp:cNvSpPr/>
      </dsp:nvSpPr>
      <dsp:spPr>
        <a:xfrm>
          <a:off x="0" y="23928"/>
          <a:ext cx="6225437" cy="15514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THE DEI COUNTERNARRATIVE</a:t>
          </a:r>
        </a:p>
      </dsp:txBody>
      <dsp:txXfrm>
        <a:off x="75734" y="99662"/>
        <a:ext cx="6073969" cy="1399952"/>
      </dsp:txXfrm>
    </dsp:sp>
    <dsp:sp modelId="{E2C428E7-E782-4EDC-8EB7-B0A0D855D7EB}">
      <dsp:nvSpPr>
        <dsp:cNvPr id="0" name=""/>
        <dsp:cNvSpPr/>
      </dsp:nvSpPr>
      <dsp:spPr>
        <a:xfrm>
          <a:off x="0" y="1575348"/>
          <a:ext cx="6225437" cy="5085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658"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a:t>U.S. Constitution (Effective 1788)</a:t>
          </a:r>
        </a:p>
        <a:p>
          <a:pPr marL="285750" lvl="1" indent="-285750" algn="l" defTabSz="1333500">
            <a:lnSpc>
              <a:spcPct val="90000"/>
            </a:lnSpc>
            <a:spcBef>
              <a:spcPct val="0"/>
            </a:spcBef>
            <a:spcAft>
              <a:spcPct val="20000"/>
            </a:spcAft>
            <a:buChar char="•"/>
          </a:pPr>
          <a:r>
            <a:rPr lang="en-US" sz="3000" kern="1200"/>
            <a:t>Thirteenth Amendment (Ratified in 1865)</a:t>
          </a:r>
        </a:p>
        <a:p>
          <a:pPr marL="285750" lvl="1" indent="-285750" algn="l" defTabSz="1333500">
            <a:lnSpc>
              <a:spcPct val="90000"/>
            </a:lnSpc>
            <a:spcBef>
              <a:spcPct val="0"/>
            </a:spcBef>
            <a:spcAft>
              <a:spcPct val="20000"/>
            </a:spcAft>
            <a:buChar char="•"/>
          </a:pPr>
          <a:r>
            <a:rPr lang="en-US" sz="3000" kern="1200">
              <a:hlinkClick xmlns:r="http://schemas.openxmlformats.org/officeDocument/2006/relationships" r:id="rId1"/>
            </a:rPr>
            <a:t>Civil Rights Act of 1866</a:t>
          </a:r>
          <a:endParaRPr lang="en-US" sz="3000" kern="1200"/>
        </a:p>
        <a:p>
          <a:pPr marL="285750" lvl="1" indent="-285750" algn="l" defTabSz="1333500">
            <a:lnSpc>
              <a:spcPct val="90000"/>
            </a:lnSpc>
            <a:spcBef>
              <a:spcPct val="0"/>
            </a:spcBef>
            <a:spcAft>
              <a:spcPct val="20000"/>
            </a:spcAft>
            <a:buChar char="•"/>
          </a:pPr>
          <a:r>
            <a:rPr lang="en-US" sz="3000" kern="1200">
              <a:hlinkClick xmlns:r="http://schemas.openxmlformats.org/officeDocument/2006/relationships" r:id="rId2"/>
            </a:rPr>
            <a:t>Civil Rights Act of 1871</a:t>
          </a:r>
          <a:endParaRPr lang="en-US" sz="3000" kern="1200"/>
        </a:p>
        <a:p>
          <a:pPr marL="285750" lvl="1" indent="-285750" algn="l" defTabSz="1333500">
            <a:lnSpc>
              <a:spcPct val="90000"/>
            </a:lnSpc>
            <a:spcBef>
              <a:spcPct val="0"/>
            </a:spcBef>
            <a:spcAft>
              <a:spcPct val="20000"/>
            </a:spcAft>
            <a:buChar char="•"/>
          </a:pPr>
          <a:r>
            <a:rPr lang="en-US" sz="3000" kern="1200">
              <a:hlinkClick xmlns:r="http://schemas.openxmlformats.org/officeDocument/2006/relationships" r:id="rId3"/>
            </a:rPr>
            <a:t>Civil Rights Act of 1957</a:t>
          </a:r>
          <a:endParaRPr lang="en-US" sz="3000" kern="1200"/>
        </a:p>
        <a:p>
          <a:pPr marL="285750" lvl="1" indent="-285750" algn="l" defTabSz="1333500">
            <a:lnSpc>
              <a:spcPct val="90000"/>
            </a:lnSpc>
            <a:spcBef>
              <a:spcPct val="0"/>
            </a:spcBef>
            <a:spcAft>
              <a:spcPct val="20000"/>
            </a:spcAft>
            <a:buChar char="•"/>
          </a:pPr>
          <a:r>
            <a:rPr lang="en-US" sz="3000" kern="1200">
              <a:hlinkClick xmlns:r="http://schemas.openxmlformats.org/officeDocument/2006/relationships" r:id="rId4"/>
            </a:rPr>
            <a:t>Civil Rights Act of 1964</a:t>
          </a:r>
          <a:endParaRPr lang="en-US" sz="3000" kern="1200"/>
        </a:p>
        <a:p>
          <a:pPr marL="285750" lvl="1" indent="-285750" algn="l" defTabSz="1333500">
            <a:lnSpc>
              <a:spcPct val="90000"/>
            </a:lnSpc>
            <a:spcBef>
              <a:spcPct val="0"/>
            </a:spcBef>
            <a:spcAft>
              <a:spcPct val="20000"/>
            </a:spcAft>
            <a:buChar char="•"/>
          </a:pPr>
          <a:r>
            <a:rPr lang="en-US" sz="3000" kern="1200">
              <a:hlinkClick xmlns:r="http://schemas.openxmlformats.org/officeDocument/2006/relationships" r:id="rId5"/>
            </a:rPr>
            <a:t>Voting Rights Act of 1965</a:t>
          </a:r>
          <a:endParaRPr lang="en-US" sz="3000" kern="1200"/>
        </a:p>
        <a:p>
          <a:pPr marL="285750" lvl="1" indent="-285750" algn="l" defTabSz="1333500">
            <a:lnSpc>
              <a:spcPct val="90000"/>
            </a:lnSpc>
            <a:spcBef>
              <a:spcPct val="0"/>
            </a:spcBef>
            <a:spcAft>
              <a:spcPct val="20000"/>
            </a:spcAft>
            <a:buChar char="•"/>
          </a:pPr>
          <a:r>
            <a:rPr lang="en-US" sz="3000" kern="1200">
              <a:hlinkClick xmlns:r="http://schemas.openxmlformats.org/officeDocument/2006/relationships" r:id="rId6"/>
            </a:rPr>
            <a:t>Civil Rights Act of 1968</a:t>
          </a:r>
          <a:endParaRPr lang="en-US" sz="3000" kern="1200"/>
        </a:p>
        <a:p>
          <a:pPr marL="285750" lvl="1" indent="-285750" algn="l" defTabSz="1333500">
            <a:lnSpc>
              <a:spcPct val="90000"/>
            </a:lnSpc>
            <a:spcBef>
              <a:spcPct val="0"/>
            </a:spcBef>
            <a:spcAft>
              <a:spcPct val="20000"/>
            </a:spcAft>
            <a:buChar char="•"/>
          </a:pPr>
          <a:r>
            <a:rPr lang="en-US" sz="3000" kern="1200">
              <a:hlinkClick xmlns:r="http://schemas.openxmlformats.org/officeDocument/2006/relationships" r:id="rId7"/>
            </a:rPr>
            <a:t>Civil Rights Act of 1991</a:t>
          </a:r>
          <a:r>
            <a:rPr lang="en-US" sz="3000" kern="1200"/>
            <a:t> </a:t>
          </a:r>
        </a:p>
      </dsp:txBody>
      <dsp:txXfrm>
        <a:off x="0" y="1575348"/>
        <a:ext cx="6225437" cy="50859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58A572-A5DA-4518-9C9B-B51B3FCCCE18}" type="datetimeFigureOut">
              <a:rPr lang="en-US" smtClean="0"/>
              <a:t>8/6/2025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4AD90F-F4CE-4ED5-845F-60AD84870E4B}" type="slidenum">
              <a:rPr lang="en-US" smtClean="0"/>
              <a:t>‹#›</a:t>
            </a:fld>
            <a:endParaRPr lang="en-US"/>
          </a:p>
        </p:txBody>
      </p:sp>
    </p:spTree>
    <p:extLst>
      <p:ext uri="{BB962C8B-B14F-4D97-AF65-F5344CB8AC3E}">
        <p14:creationId xmlns:p14="http://schemas.microsoft.com/office/powerpoint/2010/main" val="377084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4AD90F-F4CE-4ED5-845F-60AD84870E4B}" type="slidenum">
              <a:rPr lang="en-US" smtClean="0"/>
              <a:t>1</a:t>
            </a:fld>
            <a:endParaRPr lang="en-US"/>
          </a:p>
        </p:txBody>
      </p:sp>
    </p:spTree>
    <p:extLst>
      <p:ext uri="{BB962C8B-B14F-4D97-AF65-F5344CB8AC3E}">
        <p14:creationId xmlns:p14="http://schemas.microsoft.com/office/powerpoint/2010/main" val="4061951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8E876-79F3-F598-C2B8-116F518B3E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26003D-300B-D257-512F-2847DADE47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A061AF-5563-9925-A70D-D750BF76998C}"/>
              </a:ext>
            </a:extLst>
          </p:cNvPr>
          <p:cNvSpPr>
            <a:spLocks noGrp="1"/>
          </p:cNvSpPr>
          <p:nvPr>
            <p:ph type="dt" sz="half" idx="10"/>
          </p:nvPr>
        </p:nvSpPr>
        <p:spPr/>
        <p:txBody>
          <a:bodyPr/>
          <a:lstStyle/>
          <a:p>
            <a:fld id="{95C844B4-CEDE-4BCA-9E32-52ABFDEBE491}" type="datetimeFigureOut">
              <a:rPr lang="en-US" smtClean="0"/>
              <a:t>8/6/2025</a:t>
            </a:fld>
            <a:endParaRPr lang="en-US"/>
          </a:p>
        </p:txBody>
      </p:sp>
      <p:sp>
        <p:nvSpPr>
          <p:cNvPr id="5" name="Footer Placeholder 4">
            <a:extLst>
              <a:ext uri="{FF2B5EF4-FFF2-40B4-BE49-F238E27FC236}">
                <a16:creationId xmlns:a16="http://schemas.microsoft.com/office/drawing/2014/main" id="{17F40B77-B087-9A2F-8F23-BB246557EF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981CCD-A541-5084-E3B7-62DB70E014A2}"/>
              </a:ext>
            </a:extLst>
          </p:cNvPr>
          <p:cNvSpPr>
            <a:spLocks noGrp="1"/>
          </p:cNvSpPr>
          <p:nvPr>
            <p:ph type="sldNum" sz="quarter" idx="12"/>
          </p:nvPr>
        </p:nvSpPr>
        <p:spPr/>
        <p:txBody>
          <a:bodyPr/>
          <a:lstStyle/>
          <a:p>
            <a:fld id="{A35593CD-8CB9-486D-B508-D395D3AAB61A}" type="slidenum">
              <a:rPr lang="en-US" smtClean="0"/>
              <a:t>‹#›</a:t>
            </a:fld>
            <a:endParaRPr lang="en-US"/>
          </a:p>
        </p:txBody>
      </p:sp>
    </p:spTree>
    <p:extLst>
      <p:ext uri="{BB962C8B-B14F-4D97-AF65-F5344CB8AC3E}">
        <p14:creationId xmlns:p14="http://schemas.microsoft.com/office/powerpoint/2010/main" val="2193291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CC144-693D-AAC7-F621-6274AF251F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DBEED5-292E-E7CF-6338-1FCC179AE7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2F2FA5-18B0-B1C8-74F5-F8FF965BFEAF}"/>
              </a:ext>
            </a:extLst>
          </p:cNvPr>
          <p:cNvSpPr>
            <a:spLocks noGrp="1"/>
          </p:cNvSpPr>
          <p:nvPr>
            <p:ph type="dt" sz="half" idx="10"/>
          </p:nvPr>
        </p:nvSpPr>
        <p:spPr/>
        <p:txBody>
          <a:bodyPr/>
          <a:lstStyle/>
          <a:p>
            <a:fld id="{95C844B4-CEDE-4BCA-9E32-52ABFDEBE491}" type="datetimeFigureOut">
              <a:rPr lang="en-US" smtClean="0"/>
              <a:t>8/6/2025</a:t>
            </a:fld>
            <a:endParaRPr lang="en-US"/>
          </a:p>
        </p:txBody>
      </p:sp>
      <p:sp>
        <p:nvSpPr>
          <p:cNvPr id="5" name="Footer Placeholder 4">
            <a:extLst>
              <a:ext uri="{FF2B5EF4-FFF2-40B4-BE49-F238E27FC236}">
                <a16:creationId xmlns:a16="http://schemas.microsoft.com/office/drawing/2014/main" id="{2A2F2316-4BC3-D797-8276-BFD247D293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6A6397-55D8-7EC6-407B-9D5D4327A209}"/>
              </a:ext>
            </a:extLst>
          </p:cNvPr>
          <p:cNvSpPr>
            <a:spLocks noGrp="1"/>
          </p:cNvSpPr>
          <p:nvPr>
            <p:ph type="sldNum" sz="quarter" idx="12"/>
          </p:nvPr>
        </p:nvSpPr>
        <p:spPr/>
        <p:txBody>
          <a:bodyPr/>
          <a:lstStyle/>
          <a:p>
            <a:fld id="{A35593CD-8CB9-486D-B508-D395D3AAB61A}" type="slidenum">
              <a:rPr lang="en-US" smtClean="0"/>
              <a:t>‹#›</a:t>
            </a:fld>
            <a:endParaRPr lang="en-US"/>
          </a:p>
        </p:txBody>
      </p:sp>
    </p:spTree>
    <p:extLst>
      <p:ext uri="{BB962C8B-B14F-4D97-AF65-F5344CB8AC3E}">
        <p14:creationId xmlns:p14="http://schemas.microsoft.com/office/powerpoint/2010/main" val="4091548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986FE0-51FE-399C-6A55-684107E2A5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D77BAB-4EF8-D21F-BA47-8CE7652633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CA158C-9CAF-A50C-1B4F-D26D5D970986}"/>
              </a:ext>
            </a:extLst>
          </p:cNvPr>
          <p:cNvSpPr>
            <a:spLocks noGrp="1"/>
          </p:cNvSpPr>
          <p:nvPr>
            <p:ph type="dt" sz="half" idx="10"/>
          </p:nvPr>
        </p:nvSpPr>
        <p:spPr/>
        <p:txBody>
          <a:bodyPr/>
          <a:lstStyle/>
          <a:p>
            <a:fld id="{95C844B4-CEDE-4BCA-9E32-52ABFDEBE491}" type="datetimeFigureOut">
              <a:rPr lang="en-US" smtClean="0"/>
              <a:t>8/6/2025</a:t>
            </a:fld>
            <a:endParaRPr lang="en-US"/>
          </a:p>
        </p:txBody>
      </p:sp>
      <p:sp>
        <p:nvSpPr>
          <p:cNvPr id="5" name="Footer Placeholder 4">
            <a:extLst>
              <a:ext uri="{FF2B5EF4-FFF2-40B4-BE49-F238E27FC236}">
                <a16:creationId xmlns:a16="http://schemas.microsoft.com/office/drawing/2014/main" id="{33C43DD9-7B0B-34F9-6BB4-696127BCA3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352F23-36A0-DB01-9366-50C014F940EC}"/>
              </a:ext>
            </a:extLst>
          </p:cNvPr>
          <p:cNvSpPr>
            <a:spLocks noGrp="1"/>
          </p:cNvSpPr>
          <p:nvPr>
            <p:ph type="sldNum" sz="quarter" idx="12"/>
          </p:nvPr>
        </p:nvSpPr>
        <p:spPr/>
        <p:txBody>
          <a:bodyPr/>
          <a:lstStyle/>
          <a:p>
            <a:fld id="{A35593CD-8CB9-486D-B508-D395D3AAB61A}" type="slidenum">
              <a:rPr lang="en-US" smtClean="0"/>
              <a:t>‹#›</a:t>
            </a:fld>
            <a:endParaRPr lang="en-US"/>
          </a:p>
        </p:txBody>
      </p:sp>
    </p:spTree>
    <p:extLst>
      <p:ext uri="{BB962C8B-B14F-4D97-AF65-F5344CB8AC3E}">
        <p14:creationId xmlns:p14="http://schemas.microsoft.com/office/powerpoint/2010/main" val="2568367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F40A-08EA-09E1-DBA0-8CE082F4C4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962214-B975-BC1D-D83B-97A087FDF6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99D592-17F5-32F6-7621-D7AA5B5900E7}"/>
              </a:ext>
            </a:extLst>
          </p:cNvPr>
          <p:cNvSpPr>
            <a:spLocks noGrp="1"/>
          </p:cNvSpPr>
          <p:nvPr>
            <p:ph type="dt" sz="half" idx="10"/>
          </p:nvPr>
        </p:nvSpPr>
        <p:spPr/>
        <p:txBody>
          <a:bodyPr/>
          <a:lstStyle/>
          <a:p>
            <a:fld id="{95C844B4-CEDE-4BCA-9E32-52ABFDEBE491}" type="datetimeFigureOut">
              <a:rPr lang="en-US" smtClean="0"/>
              <a:t>8/6/2025</a:t>
            </a:fld>
            <a:endParaRPr lang="en-US"/>
          </a:p>
        </p:txBody>
      </p:sp>
      <p:sp>
        <p:nvSpPr>
          <p:cNvPr id="5" name="Footer Placeholder 4">
            <a:extLst>
              <a:ext uri="{FF2B5EF4-FFF2-40B4-BE49-F238E27FC236}">
                <a16:creationId xmlns:a16="http://schemas.microsoft.com/office/drawing/2014/main" id="{1F1996FF-643A-6C0C-99E8-F403AF77A9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16A8F1-CF15-ADC9-B08E-2D09D8663DED}"/>
              </a:ext>
            </a:extLst>
          </p:cNvPr>
          <p:cNvSpPr>
            <a:spLocks noGrp="1"/>
          </p:cNvSpPr>
          <p:nvPr>
            <p:ph type="sldNum" sz="quarter" idx="12"/>
          </p:nvPr>
        </p:nvSpPr>
        <p:spPr/>
        <p:txBody>
          <a:bodyPr/>
          <a:lstStyle/>
          <a:p>
            <a:fld id="{A35593CD-8CB9-486D-B508-D395D3AAB61A}" type="slidenum">
              <a:rPr lang="en-US" smtClean="0"/>
              <a:t>‹#›</a:t>
            </a:fld>
            <a:endParaRPr lang="en-US"/>
          </a:p>
        </p:txBody>
      </p:sp>
    </p:spTree>
    <p:extLst>
      <p:ext uri="{BB962C8B-B14F-4D97-AF65-F5344CB8AC3E}">
        <p14:creationId xmlns:p14="http://schemas.microsoft.com/office/powerpoint/2010/main" val="2902678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AB81E-4A27-E159-A8DE-7F850B670D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24DD35-B0C0-56E1-BD81-D8E3850CAC3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573EC9-E4B3-9512-70B2-B90BA7F1F3ED}"/>
              </a:ext>
            </a:extLst>
          </p:cNvPr>
          <p:cNvSpPr>
            <a:spLocks noGrp="1"/>
          </p:cNvSpPr>
          <p:nvPr>
            <p:ph type="dt" sz="half" idx="10"/>
          </p:nvPr>
        </p:nvSpPr>
        <p:spPr/>
        <p:txBody>
          <a:bodyPr/>
          <a:lstStyle/>
          <a:p>
            <a:fld id="{95C844B4-CEDE-4BCA-9E32-52ABFDEBE491}" type="datetimeFigureOut">
              <a:rPr lang="en-US" smtClean="0"/>
              <a:t>8/6/2025</a:t>
            </a:fld>
            <a:endParaRPr lang="en-US"/>
          </a:p>
        </p:txBody>
      </p:sp>
      <p:sp>
        <p:nvSpPr>
          <p:cNvPr id="5" name="Footer Placeholder 4">
            <a:extLst>
              <a:ext uri="{FF2B5EF4-FFF2-40B4-BE49-F238E27FC236}">
                <a16:creationId xmlns:a16="http://schemas.microsoft.com/office/drawing/2014/main" id="{DF502165-4CF4-2DD7-C687-7628890206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BC6630-7DB2-0664-6BA8-7C49ADA0DF34}"/>
              </a:ext>
            </a:extLst>
          </p:cNvPr>
          <p:cNvSpPr>
            <a:spLocks noGrp="1"/>
          </p:cNvSpPr>
          <p:nvPr>
            <p:ph type="sldNum" sz="quarter" idx="12"/>
          </p:nvPr>
        </p:nvSpPr>
        <p:spPr/>
        <p:txBody>
          <a:bodyPr/>
          <a:lstStyle/>
          <a:p>
            <a:fld id="{A35593CD-8CB9-486D-B508-D395D3AAB61A}" type="slidenum">
              <a:rPr lang="en-US" smtClean="0"/>
              <a:t>‹#›</a:t>
            </a:fld>
            <a:endParaRPr lang="en-US"/>
          </a:p>
        </p:txBody>
      </p:sp>
    </p:spTree>
    <p:extLst>
      <p:ext uri="{BB962C8B-B14F-4D97-AF65-F5344CB8AC3E}">
        <p14:creationId xmlns:p14="http://schemas.microsoft.com/office/powerpoint/2010/main" val="3660920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3C885-86B8-14BF-507E-6ADC74BF13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5CA96D-49BF-4F80-7E81-629E4D027A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448E35-540C-BE89-F2A7-41BC7802A0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354844-A127-B868-FF23-445F35884184}"/>
              </a:ext>
            </a:extLst>
          </p:cNvPr>
          <p:cNvSpPr>
            <a:spLocks noGrp="1"/>
          </p:cNvSpPr>
          <p:nvPr>
            <p:ph type="dt" sz="half" idx="10"/>
          </p:nvPr>
        </p:nvSpPr>
        <p:spPr/>
        <p:txBody>
          <a:bodyPr/>
          <a:lstStyle/>
          <a:p>
            <a:fld id="{95C844B4-CEDE-4BCA-9E32-52ABFDEBE491}" type="datetimeFigureOut">
              <a:rPr lang="en-US" smtClean="0"/>
              <a:t>8/6/2025</a:t>
            </a:fld>
            <a:endParaRPr lang="en-US"/>
          </a:p>
        </p:txBody>
      </p:sp>
      <p:sp>
        <p:nvSpPr>
          <p:cNvPr id="6" name="Footer Placeholder 5">
            <a:extLst>
              <a:ext uri="{FF2B5EF4-FFF2-40B4-BE49-F238E27FC236}">
                <a16:creationId xmlns:a16="http://schemas.microsoft.com/office/drawing/2014/main" id="{69DAC3CA-2015-DCEB-B343-42EC9A9B26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210C41-0249-94A7-EF57-5719D784BCE6}"/>
              </a:ext>
            </a:extLst>
          </p:cNvPr>
          <p:cNvSpPr>
            <a:spLocks noGrp="1"/>
          </p:cNvSpPr>
          <p:nvPr>
            <p:ph type="sldNum" sz="quarter" idx="12"/>
          </p:nvPr>
        </p:nvSpPr>
        <p:spPr/>
        <p:txBody>
          <a:bodyPr/>
          <a:lstStyle/>
          <a:p>
            <a:fld id="{A35593CD-8CB9-486D-B508-D395D3AAB61A}" type="slidenum">
              <a:rPr lang="en-US" smtClean="0"/>
              <a:t>‹#›</a:t>
            </a:fld>
            <a:endParaRPr lang="en-US"/>
          </a:p>
        </p:txBody>
      </p:sp>
    </p:spTree>
    <p:extLst>
      <p:ext uri="{BB962C8B-B14F-4D97-AF65-F5344CB8AC3E}">
        <p14:creationId xmlns:p14="http://schemas.microsoft.com/office/powerpoint/2010/main" val="181112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3A7D3-BF8B-1D55-D6DE-036EC27924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467B42-AAE7-E9FE-EC5B-032DABE2AA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1B3B32-69C3-77B3-C7AA-2EE2D2863A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9775D1-335B-82D2-45A7-5EB975758F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9DE2BA-37B7-9432-4131-C42B6A58B7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4AD640-E29A-D773-7F46-FF0463EF3024}"/>
              </a:ext>
            </a:extLst>
          </p:cNvPr>
          <p:cNvSpPr>
            <a:spLocks noGrp="1"/>
          </p:cNvSpPr>
          <p:nvPr>
            <p:ph type="dt" sz="half" idx="10"/>
          </p:nvPr>
        </p:nvSpPr>
        <p:spPr/>
        <p:txBody>
          <a:bodyPr/>
          <a:lstStyle/>
          <a:p>
            <a:fld id="{95C844B4-CEDE-4BCA-9E32-52ABFDEBE491}" type="datetimeFigureOut">
              <a:rPr lang="en-US" smtClean="0"/>
              <a:t>8/6/2025</a:t>
            </a:fld>
            <a:endParaRPr lang="en-US"/>
          </a:p>
        </p:txBody>
      </p:sp>
      <p:sp>
        <p:nvSpPr>
          <p:cNvPr id="8" name="Footer Placeholder 7">
            <a:extLst>
              <a:ext uri="{FF2B5EF4-FFF2-40B4-BE49-F238E27FC236}">
                <a16:creationId xmlns:a16="http://schemas.microsoft.com/office/drawing/2014/main" id="{CAD1BC60-FA24-A6F0-F379-BE5EDD0D38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4B0986-6D1C-2A9C-CF14-8C4D0B83B92A}"/>
              </a:ext>
            </a:extLst>
          </p:cNvPr>
          <p:cNvSpPr>
            <a:spLocks noGrp="1"/>
          </p:cNvSpPr>
          <p:nvPr>
            <p:ph type="sldNum" sz="quarter" idx="12"/>
          </p:nvPr>
        </p:nvSpPr>
        <p:spPr/>
        <p:txBody>
          <a:bodyPr/>
          <a:lstStyle/>
          <a:p>
            <a:fld id="{A35593CD-8CB9-486D-B508-D395D3AAB61A}" type="slidenum">
              <a:rPr lang="en-US" smtClean="0"/>
              <a:t>‹#›</a:t>
            </a:fld>
            <a:endParaRPr lang="en-US"/>
          </a:p>
        </p:txBody>
      </p:sp>
    </p:spTree>
    <p:extLst>
      <p:ext uri="{BB962C8B-B14F-4D97-AF65-F5344CB8AC3E}">
        <p14:creationId xmlns:p14="http://schemas.microsoft.com/office/powerpoint/2010/main" val="2904182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F1B61-8AA7-B164-7D87-8B3CD3D945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8E6EEF-2E8F-EB1B-3799-3E7BA02BAE57}"/>
              </a:ext>
            </a:extLst>
          </p:cNvPr>
          <p:cNvSpPr>
            <a:spLocks noGrp="1"/>
          </p:cNvSpPr>
          <p:nvPr>
            <p:ph type="dt" sz="half" idx="10"/>
          </p:nvPr>
        </p:nvSpPr>
        <p:spPr/>
        <p:txBody>
          <a:bodyPr/>
          <a:lstStyle/>
          <a:p>
            <a:fld id="{95C844B4-CEDE-4BCA-9E32-52ABFDEBE491}" type="datetimeFigureOut">
              <a:rPr lang="en-US" smtClean="0"/>
              <a:t>8/6/2025</a:t>
            </a:fld>
            <a:endParaRPr lang="en-US"/>
          </a:p>
        </p:txBody>
      </p:sp>
      <p:sp>
        <p:nvSpPr>
          <p:cNvPr id="4" name="Footer Placeholder 3">
            <a:extLst>
              <a:ext uri="{FF2B5EF4-FFF2-40B4-BE49-F238E27FC236}">
                <a16:creationId xmlns:a16="http://schemas.microsoft.com/office/drawing/2014/main" id="{1B3FA41F-57E6-69A0-5C11-935AA0C756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99273A-7933-FF0B-079C-340E8B03BAE1}"/>
              </a:ext>
            </a:extLst>
          </p:cNvPr>
          <p:cNvSpPr>
            <a:spLocks noGrp="1"/>
          </p:cNvSpPr>
          <p:nvPr>
            <p:ph type="sldNum" sz="quarter" idx="12"/>
          </p:nvPr>
        </p:nvSpPr>
        <p:spPr/>
        <p:txBody>
          <a:bodyPr/>
          <a:lstStyle/>
          <a:p>
            <a:fld id="{A35593CD-8CB9-486D-B508-D395D3AAB61A}" type="slidenum">
              <a:rPr lang="en-US" smtClean="0"/>
              <a:t>‹#›</a:t>
            </a:fld>
            <a:endParaRPr lang="en-US"/>
          </a:p>
        </p:txBody>
      </p:sp>
    </p:spTree>
    <p:extLst>
      <p:ext uri="{BB962C8B-B14F-4D97-AF65-F5344CB8AC3E}">
        <p14:creationId xmlns:p14="http://schemas.microsoft.com/office/powerpoint/2010/main" val="4242146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A1FCAD-39A6-975B-B2F8-D1D7790BD40D}"/>
              </a:ext>
            </a:extLst>
          </p:cNvPr>
          <p:cNvSpPr>
            <a:spLocks noGrp="1"/>
          </p:cNvSpPr>
          <p:nvPr>
            <p:ph type="dt" sz="half" idx="10"/>
          </p:nvPr>
        </p:nvSpPr>
        <p:spPr/>
        <p:txBody>
          <a:bodyPr/>
          <a:lstStyle/>
          <a:p>
            <a:fld id="{95C844B4-CEDE-4BCA-9E32-52ABFDEBE491}" type="datetimeFigureOut">
              <a:rPr lang="en-US" smtClean="0"/>
              <a:t>8/6/2025</a:t>
            </a:fld>
            <a:endParaRPr lang="en-US"/>
          </a:p>
        </p:txBody>
      </p:sp>
      <p:sp>
        <p:nvSpPr>
          <p:cNvPr id="3" name="Footer Placeholder 2">
            <a:extLst>
              <a:ext uri="{FF2B5EF4-FFF2-40B4-BE49-F238E27FC236}">
                <a16:creationId xmlns:a16="http://schemas.microsoft.com/office/drawing/2014/main" id="{9000BECC-52B2-57AF-DAEE-3D834CA036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A4E02D-AB60-494D-046B-16C71C66347E}"/>
              </a:ext>
            </a:extLst>
          </p:cNvPr>
          <p:cNvSpPr>
            <a:spLocks noGrp="1"/>
          </p:cNvSpPr>
          <p:nvPr>
            <p:ph type="sldNum" sz="quarter" idx="12"/>
          </p:nvPr>
        </p:nvSpPr>
        <p:spPr/>
        <p:txBody>
          <a:bodyPr/>
          <a:lstStyle/>
          <a:p>
            <a:fld id="{A35593CD-8CB9-486D-B508-D395D3AAB61A}" type="slidenum">
              <a:rPr lang="en-US" smtClean="0"/>
              <a:t>‹#›</a:t>
            </a:fld>
            <a:endParaRPr lang="en-US"/>
          </a:p>
        </p:txBody>
      </p:sp>
    </p:spTree>
    <p:extLst>
      <p:ext uri="{BB962C8B-B14F-4D97-AF65-F5344CB8AC3E}">
        <p14:creationId xmlns:p14="http://schemas.microsoft.com/office/powerpoint/2010/main" val="318460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8FE02-D9C0-215F-AB66-D76FBE19B2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610263-C18C-667B-A36F-7BD1F2B1DA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4A41CD-496F-40C4-4446-293F844425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E54ED8-DE35-A2BD-983B-57F0385E759C}"/>
              </a:ext>
            </a:extLst>
          </p:cNvPr>
          <p:cNvSpPr>
            <a:spLocks noGrp="1"/>
          </p:cNvSpPr>
          <p:nvPr>
            <p:ph type="dt" sz="half" idx="10"/>
          </p:nvPr>
        </p:nvSpPr>
        <p:spPr/>
        <p:txBody>
          <a:bodyPr/>
          <a:lstStyle/>
          <a:p>
            <a:fld id="{95C844B4-CEDE-4BCA-9E32-52ABFDEBE491}" type="datetimeFigureOut">
              <a:rPr lang="en-US" smtClean="0"/>
              <a:t>8/6/2025</a:t>
            </a:fld>
            <a:endParaRPr lang="en-US"/>
          </a:p>
        </p:txBody>
      </p:sp>
      <p:sp>
        <p:nvSpPr>
          <p:cNvPr id="6" name="Footer Placeholder 5">
            <a:extLst>
              <a:ext uri="{FF2B5EF4-FFF2-40B4-BE49-F238E27FC236}">
                <a16:creationId xmlns:a16="http://schemas.microsoft.com/office/drawing/2014/main" id="{A6481F9C-8D0B-B884-FB93-8229A2256C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997C18-4736-53F7-1505-9838E3096F96}"/>
              </a:ext>
            </a:extLst>
          </p:cNvPr>
          <p:cNvSpPr>
            <a:spLocks noGrp="1"/>
          </p:cNvSpPr>
          <p:nvPr>
            <p:ph type="sldNum" sz="quarter" idx="12"/>
          </p:nvPr>
        </p:nvSpPr>
        <p:spPr/>
        <p:txBody>
          <a:bodyPr/>
          <a:lstStyle/>
          <a:p>
            <a:fld id="{A35593CD-8CB9-486D-B508-D395D3AAB61A}" type="slidenum">
              <a:rPr lang="en-US" smtClean="0"/>
              <a:t>‹#›</a:t>
            </a:fld>
            <a:endParaRPr lang="en-US"/>
          </a:p>
        </p:txBody>
      </p:sp>
    </p:spTree>
    <p:extLst>
      <p:ext uri="{BB962C8B-B14F-4D97-AF65-F5344CB8AC3E}">
        <p14:creationId xmlns:p14="http://schemas.microsoft.com/office/powerpoint/2010/main" val="2729971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E35E5-06A4-BF11-2F8F-134DA8F4F4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7EF071-4B47-FF1E-C154-3848C9F5B7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1F98FD-1451-D09D-A2E3-8EBD43982E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D93F20-17CC-E1D8-1B85-5B23BAB0074A}"/>
              </a:ext>
            </a:extLst>
          </p:cNvPr>
          <p:cNvSpPr>
            <a:spLocks noGrp="1"/>
          </p:cNvSpPr>
          <p:nvPr>
            <p:ph type="dt" sz="half" idx="10"/>
          </p:nvPr>
        </p:nvSpPr>
        <p:spPr/>
        <p:txBody>
          <a:bodyPr/>
          <a:lstStyle/>
          <a:p>
            <a:fld id="{95C844B4-CEDE-4BCA-9E32-52ABFDEBE491}" type="datetimeFigureOut">
              <a:rPr lang="en-US" smtClean="0"/>
              <a:t>8/6/2025</a:t>
            </a:fld>
            <a:endParaRPr lang="en-US"/>
          </a:p>
        </p:txBody>
      </p:sp>
      <p:sp>
        <p:nvSpPr>
          <p:cNvPr id="6" name="Footer Placeholder 5">
            <a:extLst>
              <a:ext uri="{FF2B5EF4-FFF2-40B4-BE49-F238E27FC236}">
                <a16:creationId xmlns:a16="http://schemas.microsoft.com/office/drawing/2014/main" id="{96155680-6AF9-B0AE-A527-D0F2A743E0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8CA838-6432-C2BC-3F29-B19A2D2EE814}"/>
              </a:ext>
            </a:extLst>
          </p:cNvPr>
          <p:cNvSpPr>
            <a:spLocks noGrp="1"/>
          </p:cNvSpPr>
          <p:nvPr>
            <p:ph type="sldNum" sz="quarter" idx="12"/>
          </p:nvPr>
        </p:nvSpPr>
        <p:spPr/>
        <p:txBody>
          <a:bodyPr/>
          <a:lstStyle/>
          <a:p>
            <a:fld id="{A35593CD-8CB9-486D-B508-D395D3AAB61A}" type="slidenum">
              <a:rPr lang="en-US" smtClean="0"/>
              <a:t>‹#›</a:t>
            </a:fld>
            <a:endParaRPr lang="en-US"/>
          </a:p>
        </p:txBody>
      </p:sp>
    </p:spTree>
    <p:extLst>
      <p:ext uri="{BB962C8B-B14F-4D97-AF65-F5344CB8AC3E}">
        <p14:creationId xmlns:p14="http://schemas.microsoft.com/office/powerpoint/2010/main" val="2006498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2B954F-D318-8045-6097-6B17AB89FD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A4CF0C-1D6E-465C-5ABF-E94F0B18DD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AF5E27-45C4-A3B3-1C72-4610899889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5C844B4-CEDE-4BCA-9E32-52ABFDEBE491}" type="datetimeFigureOut">
              <a:rPr lang="en-US" smtClean="0"/>
              <a:t>8/6/2025</a:t>
            </a:fld>
            <a:endParaRPr lang="en-US"/>
          </a:p>
        </p:txBody>
      </p:sp>
      <p:sp>
        <p:nvSpPr>
          <p:cNvPr id="5" name="Footer Placeholder 4">
            <a:extLst>
              <a:ext uri="{FF2B5EF4-FFF2-40B4-BE49-F238E27FC236}">
                <a16:creationId xmlns:a16="http://schemas.microsoft.com/office/drawing/2014/main" id="{4F1C9A46-EC94-AC55-6193-4572256D6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D7365DE-BC17-0D11-E9E8-851785F0F4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35593CD-8CB9-486D-B508-D395D3AAB61A}" type="slidenum">
              <a:rPr lang="en-US" smtClean="0"/>
              <a:t>‹#›</a:t>
            </a:fld>
            <a:endParaRPr lang="en-US"/>
          </a:p>
        </p:txBody>
      </p:sp>
    </p:spTree>
    <p:extLst>
      <p:ext uri="{BB962C8B-B14F-4D97-AF65-F5344CB8AC3E}">
        <p14:creationId xmlns:p14="http://schemas.microsoft.com/office/powerpoint/2010/main" val="61055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stjohns.edu/law"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svg"/><Relationship Id="rId7" Type="http://schemas.openxmlformats.org/officeDocument/2006/relationships/diagramColors" Target="../diagrams/colors1.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ABell@sulc.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54389-3908-A0AD-D6DD-FF140830998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6988444F-14FC-6866-FFE0-F0D6FEBBD95B}"/>
              </a:ext>
            </a:extLst>
          </p:cNvPr>
          <p:cNvSpPr>
            <a:spLocks noGrp="1"/>
          </p:cNvSpPr>
          <p:nvPr>
            <p:ph type="subTitle" idx="1"/>
          </p:nvPr>
        </p:nvSpPr>
        <p:spPr/>
        <p:txBody>
          <a:bodyPr/>
          <a:lstStyle/>
          <a:p>
            <a:endParaRPr lang="en-US"/>
          </a:p>
        </p:txBody>
      </p:sp>
      <p:pic>
        <p:nvPicPr>
          <p:cNvPr id="4" name="Picture 3" descr="A black and gold sign&#10;&#10;AI-generated content may be incorrect.">
            <a:extLst>
              <a:ext uri="{FF2B5EF4-FFF2-40B4-BE49-F238E27FC236}">
                <a16:creationId xmlns:a16="http://schemas.microsoft.com/office/drawing/2014/main" id="{7594FEAE-60B7-52A4-25C9-311D5EB97498}"/>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0713" y="100209"/>
            <a:ext cx="11903395" cy="6551112"/>
          </a:xfrm>
          <a:prstGeom prst="rect">
            <a:avLst/>
          </a:prstGeom>
          <a:noFill/>
          <a:ln>
            <a:noFill/>
          </a:ln>
        </p:spPr>
      </p:pic>
    </p:spTree>
    <p:extLst>
      <p:ext uri="{BB962C8B-B14F-4D97-AF65-F5344CB8AC3E}">
        <p14:creationId xmlns:p14="http://schemas.microsoft.com/office/powerpoint/2010/main" val="2727053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diagram of a company's process&#10;&#10;AI-generated content may be incorrect.">
            <a:extLst>
              <a:ext uri="{FF2B5EF4-FFF2-40B4-BE49-F238E27FC236}">
                <a16:creationId xmlns:a16="http://schemas.microsoft.com/office/drawing/2014/main" id="{26155BC5-D920-E6BA-D283-79C483A7CD82}"/>
              </a:ext>
            </a:extLst>
          </p:cNvPr>
          <p:cNvPicPr>
            <a:picLocks noGrp="1" noChangeAspect="1"/>
          </p:cNvPicPr>
          <p:nvPr>
            <p:ph idx="1"/>
          </p:nvPr>
        </p:nvPicPr>
        <p:blipFill>
          <a:blip r:embed="rId2"/>
          <a:stretch>
            <a:fillRect/>
          </a:stretch>
        </p:blipFill>
        <p:spPr>
          <a:xfrm>
            <a:off x="-11345" y="325677"/>
            <a:ext cx="12203345" cy="6438378"/>
          </a:xfrm>
          <a:prstGeom prst="rect">
            <a:avLst/>
          </a:prstGeom>
        </p:spPr>
      </p:pic>
    </p:spTree>
    <p:extLst>
      <p:ext uri="{BB962C8B-B14F-4D97-AF65-F5344CB8AC3E}">
        <p14:creationId xmlns:p14="http://schemas.microsoft.com/office/powerpoint/2010/main" val="3619915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 name="Rectangle 40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Rectangle 408">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Rectangle 409">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224C8F-41FF-5B98-49CA-B020D7E9C12B}"/>
              </a:ext>
            </a:extLst>
          </p:cNvPr>
          <p:cNvSpPr>
            <a:spLocks noGrp="1"/>
          </p:cNvSpPr>
          <p:nvPr>
            <p:ph idx="1"/>
          </p:nvPr>
        </p:nvSpPr>
        <p:spPr>
          <a:xfrm>
            <a:off x="237995" y="2056478"/>
            <a:ext cx="11724361" cy="4670000"/>
          </a:xfrm>
        </p:spPr>
        <p:txBody>
          <a:bodyPr>
            <a:normAutofit/>
          </a:bodyPr>
          <a:lstStyle/>
          <a:p>
            <a:pPr marL="0" indent="0">
              <a:buNone/>
            </a:pPr>
            <a:r>
              <a:rPr lang="en-US" sz="3600" dirty="0"/>
              <a:t>“Equity in the workplace means to intentionally and purposely and consciously ensure that everyone in the company has access to the support, resources, treatment and the opportunities they need to succeed in the workplace.”  </a:t>
            </a:r>
          </a:p>
          <a:p>
            <a:pPr marL="0" indent="0">
              <a:buNone/>
            </a:pPr>
            <a:r>
              <a:rPr lang="en-US" sz="2400" dirty="0"/>
              <a:t> </a:t>
            </a:r>
          </a:p>
          <a:p>
            <a:pPr marL="0" indent="0">
              <a:buNone/>
            </a:pPr>
            <a:r>
              <a:rPr lang="en-US" sz="2400" dirty="0"/>
              <a:t>						</a:t>
            </a:r>
            <a:r>
              <a:rPr lang="en-US" sz="3600" dirty="0"/>
              <a:t>-Daniel Herrera</a:t>
            </a:r>
          </a:p>
          <a:p>
            <a:pPr marL="0" indent="0">
              <a:buNone/>
            </a:pPr>
            <a:endParaRPr lang="en-US" sz="2400" dirty="0"/>
          </a:p>
        </p:txBody>
      </p:sp>
    </p:spTree>
    <p:extLst>
      <p:ext uri="{BB962C8B-B14F-4D97-AF65-F5344CB8AC3E}">
        <p14:creationId xmlns:p14="http://schemas.microsoft.com/office/powerpoint/2010/main" val="787262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BD1CE68-27CC-01FE-61C8-40FAD56F213B}"/>
              </a:ext>
            </a:extLst>
          </p:cNvPr>
          <p:cNvSpPr>
            <a:spLocks noGrp="1"/>
          </p:cNvSpPr>
          <p:nvPr>
            <p:ph idx="1"/>
          </p:nvPr>
        </p:nvSpPr>
        <p:spPr>
          <a:xfrm>
            <a:off x="695513" y="685800"/>
            <a:ext cx="10800972" cy="5486400"/>
          </a:xfrm>
        </p:spPr>
        <p:txBody>
          <a:bodyPr anchor="t">
            <a:normAutofit fontScale="32500" lnSpcReduction="20000"/>
          </a:bodyPr>
          <a:lstStyle/>
          <a:p>
            <a:pPr marL="0" indent="0">
              <a:buNone/>
            </a:pPr>
            <a:r>
              <a:rPr lang="en-US" sz="7000" dirty="0">
                <a:solidFill>
                  <a:schemeClr val="tx1">
                    <a:lumMod val="65000"/>
                    <a:lumOff val="35000"/>
                  </a:schemeClr>
                </a:solidFill>
                <a:hlinkClick r:id="rId2" tooltip="https://www.stjohns.edu/law"/>
              </a:rPr>
              <a:t>ST. JOHN’S UNIVERSITY SCHOOL OF LAW</a:t>
            </a:r>
            <a:r>
              <a:rPr lang="en-US" sz="7000" dirty="0">
                <a:solidFill>
                  <a:schemeClr val="tx1">
                    <a:lumMod val="65000"/>
                    <a:lumOff val="35000"/>
                  </a:schemeClr>
                </a:solidFill>
              </a:rPr>
              <a:t> seeks entry-level and lateral candidates to join our dynamic faculty. We are deeply committed to equity, inclusion, and anti-racism, and are particularly interested in candidates who will enrich the diversity of our faculty. We are open to a variety of teaching and scholarly interests, with particular needs in Torts, Trusts and Estates, Constitutional Law, Civil Rights, Administrative Law, Property, Immigration Law, and Environmental Law.</a:t>
            </a:r>
          </a:p>
          <a:p>
            <a:pPr marL="0" indent="0">
              <a:buNone/>
            </a:pPr>
            <a:r>
              <a:rPr lang="en-US" sz="7000" dirty="0">
                <a:solidFill>
                  <a:schemeClr val="tx1">
                    <a:lumMod val="65000"/>
                    <a:lumOff val="35000"/>
                  </a:schemeClr>
                </a:solidFill>
              </a:rPr>
              <a:t> </a:t>
            </a:r>
          </a:p>
          <a:p>
            <a:pPr marL="0" indent="0">
              <a:buNone/>
            </a:pPr>
            <a:r>
              <a:rPr lang="en-US" sz="7000" dirty="0">
                <a:solidFill>
                  <a:schemeClr val="tx1">
                    <a:lumMod val="65000"/>
                    <a:lumOff val="35000"/>
                  </a:schemeClr>
                </a:solidFill>
              </a:rPr>
              <a:t>St. John’s Law School is located in New York City…</a:t>
            </a:r>
          </a:p>
          <a:p>
            <a:pPr marL="0" indent="0">
              <a:buNone/>
            </a:pPr>
            <a:br>
              <a:rPr lang="en-US" sz="7000" dirty="0">
                <a:solidFill>
                  <a:schemeClr val="tx1">
                    <a:lumMod val="65000"/>
                    <a:lumOff val="35000"/>
                  </a:schemeClr>
                </a:solidFill>
              </a:rPr>
            </a:br>
            <a:r>
              <a:rPr lang="en-US" sz="7000" dirty="0">
                <a:solidFill>
                  <a:schemeClr val="tx1">
                    <a:lumMod val="65000"/>
                    <a:lumOff val="35000"/>
                  </a:schemeClr>
                </a:solidFill>
              </a:rPr>
              <a:t>					*****</a:t>
            </a:r>
          </a:p>
          <a:p>
            <a:pPr marL="0" indent="0">
              <a:buNone/>
            </a:pPr>
            <a:r>
              <a:rPr lang="en-US" sz="7000" dirty="0">
                <a:solidFill>
                  <a:schemeClr val="tx1">
                    <a:lumMod val="65000"/>
                    <a:lumOff val="35000"/>
                  </a:schemeClr>
                </a:solidFill>
              </a:rPr>
              <a:t>In compliance with New York City’s Pay Transparency Act, the annual hire-on rate for entry-level assistant professors is $145,000 - $155,000, plus additional compensation in the form of summer research stipends and supplemental publication awards.  Compensation for lateral candidates coming from faculty positions at other law schools is commensurate with the candidate’s experience. St. John's considers factors such as (but not limited to) scope and responsibilities of the position, candidate's work experience, education/training, key skills, and internal peer equity, as well as market and organizational considerations. </a:t>
            </a:r>
          </a:p>
          <a:p>
            <a:pPr marL="0" indent="0">
              <a:buNone/>
            </a:pPr>
            <a:endParaRPr lang="en-US" sz="1300" dirty="0">
              <a:solidFill>
                <a:schemeClr val="tx1">
                  <a:lumMod val="65000"/>
                  <a:lumOff val="35000"/>
                </a:schemeClr>
              </a:solidFill>
            </a:endParaRPr>
          </a:p>
        </p:txBody>
      </p:sp>
    </p:spTree>
    <p:extLst>
      <p:ext uri="{BB962C8B-B14F-4D97-AF65-F5344CB8AC3E}">
        <p14:creationId xmlns:p14="http://schemas.microsoft.com/office/powerpoint/2010/main" val="1004502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close-up of a document&#10;&#10;AI-generated content may be incorrect.">
            <a:extLst>
              <a:ext uri="{FF2B5EF4-FFF2-40B4-BE49-F238E27FC236}">
                <a16:creationId xmlns:a16="http://schemas.microsoft.com/office/drawing/2014/main" id="{A8C08B61-F031-4F23-9D4B-F226E963E37B}"/>
              </a:ext>
            </a:extLst>
          </p:cNvPr>
          <p:cNvPicPr>
            <a:picLocks noGrp="1" noChangeAspect="1"/>
          </p:cNvPicPr>
          <p:nvPr>
            <p:ph idx="1"/>
          </p:nvPr>
        </p:nvPicPr>
        <p:blipFill>
          <a:blip r:embed="rId2"/>
          <a:stretch>
            <a:fillRect/>
          </a:stretch>
        </p:blipFill>
        <p:spPr>
          <a:xfrm>
            <a:off x="1139868" y="0"/>
            <a:ext cx="7553195" cy="6857572"/>
          </a:xfrm>
          <a:prstGeom prst="rect">
            <a:avLst/>
          </a:prstGeom>
        </p:spPr>
      </p:pic>
    </p:spTree>
    <p:extLst>
      <p:ext uri="{BB962C8B-B14F-4D97-AF65-F5344CB8AC3E}">
        <p14:creationId xmlns:p14="http://schemas.microsoft.com/office/powerpoint/2010/main" val="2338003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Freeform: Shape 32">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drawing">
            <a:extLst>
              <a:ext uri="{FF2B5EF4-FFF2-40B4-BE49-F238E27FC236}">
                <a16:creationId xmlns:a16="http://schemas.microsoft.com/office/drawing/2014/main" id="{EFCB395D-7214-618D-429C-B42C35464DCB}"/>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27134" y="237995"/>
            <a:ext cx="5887233" cy="6463429"/>
          </a:xfrm>
          <a:prstGeom prst="rect">
            <a:avLst/>
          </a:prstGeom>
        </p:spPr>
      </p:pic>
      <p:grpSp>
        <p:nvGrpSpPr>
          <p:cNvPr id="29" name="Group 28">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30"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31"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51881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ti-discrimination Labor Laws and How They Protect You — Dress for ...">
            <a:extLst>
              <a:ext uri="{FF2B5EF4-FFF2-40B4-BE49-F238E27FC236}">
                <a16:creationId xmlns:a16="http://schemas.microsoft.com/office/drawing/2014/main" id="{0FA98160-42BE-84B6-9CFB-626433E91851}"/>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826717" y="-964503"/>
            <a:ext cx="14086034" cy="8502110"/>
          </a:xfrm>
          <a:prstGeom prst="rect">
            <a:avLst/>
          </a:prstGeom>
          <a:noFill/>
          <a:ln>
            <a:noFill/>
          </a:ln>
        </p:spPr>
      </p:pic>
    </p:spTree>
    <p:extLst>
      <p:ext uri="{BB962C8B-B14F-4D97-AF65-F5344CB8AC3E}">
        <p14:creationId xmlns:p14="http://schemas.microsoft.com/office/powerpoint/2010/main" val="977179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graphing Civil Rights, Up North and Beyond Dixie - The New York Times">
            <a:extLst>
              <a:ext uri="{FF2B5EF4-FFF2-40B4-BE49-F238E27FC236}">
                <a16:creationId xmlns:a16="http://schemas.microsoft.com/office/drawing/2014/main" id="{CA1E5000-5D23-3A8C-8B69-E2F230B585B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27133" y="-552451"/>
            <a:ext cx="14254618" cy="8180801"/>
          </a:xfrm>
          <a:prstGeom prst="rect">
            <a:avLst/>
          </a:prstGeom>
          <a:noFill/>
          <a:ln>
            <a:noFill/>
          </a:ln>
        </p:spPr>
      </p:pic>
    </p:spTree>
    <p:extLst>
      <p:ext uri="{BB962C8B-B14F-4D97-AF65-F5344CB8AC3E}">
        <p14:creationId xmlns:p14="http://schemas.microsoft.com/office/powerpoint/2010/main" val="3467832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images white only segregartion signs white only blacks civil rights era">
            <a:extLst>
              <a:ext uri="{FF2B5EF4-FFF2-40B4-BE49-F238E27FC236}">
                <a16:creationId xmlns:a16="http://schemas.microsoft.com/office/drawing/2014/main" id="{9BAEB6D0-E7BE-9514-97D8-215AE041DF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8723" y="-651353"/>
            <a:ext cx="7059669" cy="4192835"/>
          </a:xfrm>
          <a:prstGeom prst="rect">
            <a:avLst/>
          </a:prstGeom>
          <a:noFill/>
          <a:ln>
            <a:noFill/>
          </a:ln>
        </p:spPr>
      </p:pic>
      <p:pic>
        <p:nvPicPr>
          <p:cNvPr id="5" name="Picture 4" descr="How exclusionary zoning laws contribute to housing segregation ...">
            <a:extLst>
              <a:ext uri="{FF2B5EF4-FFF2-40B4-BE49-F238E27FC236}">
                <a16:creationId xmlns:a16="http://schemas.microsoft.com/office/drawing/2014/main" id="{02C5292C-B210-189B-4F38-5677F58AC97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0946" y="-651353"/>
            <a:ext cx="6355706" cy="4318096"/>
          </a:xfrm>
          <a:prstGeom prst="rect">
            <a:avLst/>
          </a:prstGeom>
          <a:noFill/>
          <a:ln>
            <a:noFill/>
          </a:ln>
        </p:spPr>
      </p:pic>
      <p:pic>
        <p:nvPicPr>
          <p:cNvPr id="6" name="Picture 5" descr="Voting Rights Milestones in America: A Timeline | HISTORY">
            <a:extLst>
              <a:ext uri="{FF2B5EF4-FFF2-40B4-BE49-F238E27FC236}">
                <a16:creationId xmlns:a16="http://schemas.microsoft.com/office/drawing/2014/main" id="{FABA4A8B-47B8-1EE9-204F-29EF53DAC27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723" y="3523998"/>
            <a:ext cx="7059669" cy="3440473"/>
          </a:xfrm>
          <a:prstGeom prst="rect">
            <a:avLst/>
          </a:prstGeom>
          <a:noFill/>
          <a:ln>
            <a:noFill/>
          </a:ln>
        </p:spPr>
      </p:pic>
      <p:pic>
        <p:nvPicPr>
          <p:cNvPr id="7" name="Picture 6" descr="Types of segregation/ discrimination - Civil rights movement">
            <a:extLst>
              <a:ext uri="{FF2B5EF4-FFF2-40B4-BE49-F238E27FC236}">
                <a16:creationId xmlns:a16="http://schemas.microsoft.com/office/drawing/2014/main" id="{3D834975-8DF5-2444-55E9-603A15CE46C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70946" y="3666744"/>
            <a:ext cx="6355706" cy="3297727"/>
          </a:xfrm>
          <a:prstGeom prst="rect">
            <a:avLst/>
          </a:prstGeom>
          <a:noFill/>
          <a:ln>
            <a:noFill/>
          </a:ln>
        </p:spPr>
      </p:pic>
    </p:spTree>
    <p:extLst>
      <p:ext uri="{BB962C8B-B14F-4D97-AF65-F5344CB8AC3E}">
        <p14:creationId xmlns:p14="http://schemas.microsoft.com/office/powerpoint/2010/main" val="3736658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7" name="Freeform: Shape 16">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Graphic 8" descr="Judge">
            <a:extLst>
              <a:ext uri="{FF2B5EF4-FFF2-40B4-BE49-F238E27FC236}">
                <a16:creationId xmlns:a16="http://schemas.microsoft.com/office/drawing/2014/main" id="{BDD6A777-BB17-04E4-71AB-A131FE4ED5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graphicFrame>
        <p:nvGraphicFramePr>
          <p:cNvPr id="22" name="TextBox 4">
            <a:extLst>
              <a:ext uri="{FF2B5EF4-FFF2-40B4-BE49-F238E27FC236}">
                <a16:creationId xmlns:a16="http://schemas.microsoft.com/office/drawing/2014/main" id="{1F1754D4-F301-2817-B8C5-87871CC9C59F}"/>
              </a:ext>
            </a:extLst>
          </p:cNvPr>
          <p:cNvGraphicFramePr/>
          <p:nvPr/>
        </p:nvGraphicFramePr>
        <p:xfrm>
          <a:off x="-1" y="0"/>
          <a:ext cx="6225437" cy="66852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49290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w companies are fulfilling promises made after George Floyd's murder">
            <a:extLst>
              <a:ext uri="{FF2B5EF4-FFF2-40B4-BE49-F238E27FC236}">
                <a16:creationId xmlns:a16="http://schemas.microsoft.com/office/drawing/2014/main" id="{61D76398-BB73-48BA-A93B-7E4FE48D23C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07" y="313151"/>
            <a:ext cx="10754796" cy="6049019"/>
          </a:xfrm>
          <a:prstGeom prst="rect">
            <a:avLst/>
          </a:prstGeom>
          <a:noFill/>
          <a:ln>
            <a:noFill/>
          </a:ln>
        </p:spPr>
      </p:pic>
    </p:spTree>
    <p:extLst>
      <p:ext uri="{BB962C8B-B14F-4D97-AF65-F5344CB8AC3E}">
        <p14:creationId xmlns:p14="http://schemas.microsoft.com/office/powerpoint/2010/main" val="1796761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92F3AC-F3C2-BC08-B326-680122113D5E}"/>
              </a:ext>
            </a:extLst>
          </p:cNvPr>
          <p:cNvSpPr>
            <a:spLocks noGrp="1"/>
          </p:cNvSpPr>
          <p:nvPr>
            <p:ph idx="1"/>
          </p:nvPr>
        </p:nvSpPr>
        <p:spPr>
          <a:xfrm>
            <a:off x="175364" y="125260"/>
            <a:ext cx="11862148" cy="6513535"/>
          </a:xfrm>
        </p:spPr>
        <p:txBody>
          <a:bodyPr>
            <a:normAutofit/>
          </a:bodyPr>
          <a:lstStyle/>
          <a:p>
            <a:pPr marL="457200" indent="457200" algn="just">
              <a:lnSpc>
                <a:spcPct val="107000"/>
              </a:lnSpc>
              <a:spcAft>
                <a:spcPts val="800"/>
              </a:spcAft>
              <a:buNone/>
            </a:pPr>
            <a:r>
              <a:rPr lang="en-US" sz="4000" b="1" kern="100" dirty="0">
                <a:solidFill>
                  <a:srgbClr val="333333"/>
                </a:solidFill>
                <a:effectLst/>
                <a:latin typeface="Georgia" panose="02040502050405020303" pitchFamily="18" charset="0"/>
                <a:ea typeface="Aptos" panose="020B0004020202020204" pitchFamily="34" charset="0"/>
                <a:cs typeface="Times New Roman" panose="02020603050405020304" pitchFamily="18" charset="0"/>
              </a:rPr>
              <a:t> </a:t>
            </a:r>
            <a:r>
              <a:rPr lang="en-US" b="1" kern="100" dirty="0">
                <a:solidFill>
                  <a:srgbClr val="333333"/>
                </a:solidFill>
                <a:latin typeface="Georgia" panose="02040502050405020303" pitchFamily="18" charset="0"/>
                <a:ea typeface="Aptos" panose="020B0004020202020204" pitchFamily="34" charset="0"/>
                <a:cs typeface="Times New Roman" panose="02020603050405020304" pitchFamily="18" charset="0"/>
              </a:rPr>
              <a:t>“Equity-Focused Leadership as a Form of  Resistance”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indent="457200" algn="just">
              <a:lnSpc>
                <a:spcPct val="107000"/>
              </a:lnSpc>
              <a:spcAft>
                <a:spcPts val="800"/>
              </a:spcAft>
              <a:buNone/>
            </a:pP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3600" b="1" kern="100" dirty="0">
                <a:solidFill>
                  <a:srgbClr val="000000"/>
                </a:solidFill>
                <a:effectLst/>
                <a:latin typeface="Georgia" panose="02040502050405020303" pitchFamily="18" charset="0"/>
                <a:ea typeface="Aptos" panose="020B0004020202020204" pitchFamily="34" charset="0"/>
                <a:cs typeface="Times New Roman" panose="02020603050405020304" pitchFamily="18" charset="0"/>
              </a:rPr>
              <a:t>Angela A. Allen-Bell</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2800" kern="100" dirty="0">
                <a:solidFill>
                  <a:srgbClr val="000000"/>
                </a:solidFill>
                <a:effectLst/>
                <a:latin typeface="Georgia" panose="02040502050405020303" pitchFamily="18" charset="0"/>
                <a:ea typeface="Aptos" panose="020B0004020202020204" pitchFamily="34" charset="0"/>
                <a:cs typeface="Calibri" panose="020F0502020204030204" pitchFamily="34" charset="0"/>
              </a:rPr>
              <a:t>B. K. Agnihotri Endowed Professor</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2800" kern="100" dirty="0">
                <a:solidFill>
                  <a:srgbClr val="000000"/>
                </a:solidFill>
                <a:effectLst/>
                <a:latin typeface="Georgia" panose="02040502050405020303" pitchFamily="18" charset="0"/>
                <a:ea typeface="Aptos" panose="020B0004020202020204" pitchFamily="34" charset="0"/>
                <a:cs typeface="Times New Roman" panose="02020603050405020304" pitchFamily="18" charset="0"/>
              </a:rPr>
              <a:t>Southern University Law Center</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2800" kern="100" dirty="0">
                <a:solidFill>
                  <a:srgbClr val="000000"/>
                </a:solidFill>
                <a:effectLst/>
                <a:latin typeface="Georgia" panose="02040502050405020303" pitchFamily="18" charset="0"/>
                <a:ea typeface="Aptos" panose="020B0004020202020204" pitchFamily="34" charset="0"/>
                <a:cs typeface="Times New Roman" panose="02020603050405020304" pitchFamily="18" charset="0"/>
              </a:rPr>
              <a:t>Post Office Box 9294</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2800" kern="100" dirty="0">
                <a:solidFill>
                  <a:srgbClr val="000000"/>
                </a:solidFill>
                <a:effectLst/>
                <a:latin typeface="Georgia" panose="02040502050405020303" pitchFamily="18" charset="0"/>
                <a:ea typeface="Aptos" panose="020B0004020202020204" pitchFamily="34" charset="0"/>
                <a:cs typeface="Times New Roman" panose="02020603050405020304" pitchFamily="18" charset="0"/>
              </a:rPr>
              <a:t>Baton Rouge, Louisiana 70813-9294</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2800" u="none" strike="noStrike" kern="100" dirty="0">
                <a:solidFill>
                  <a:srgbClr val="000000"/>
                </a:solidFill>
                <a:effectLst/>
                <a:latin typeface="Georgia" panose="02040502050405020303" pitchFamily="18" charset="0"/>
                <a:ea typeface="Aptos" panose="020B0004020202020204" pitchFamily="34" charset="0"/>
                <a:cs typeface="Calibri" panose="020F0502020204030204" pitchFamily="34" charset="0"/>
                <a:hlinkClick r:id="rId2"/>
              </a:rPr>
              <a:t>ABell@sulc.edu</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42339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4A3727F-26A5-A0E0-0980-3601D3CEDF5E}"/>
              </a:ext>
            </a:extLst>
          </p:cNvPr>
          <p:cNvPicPr>
            <a:picLocks noChangeAspect="1"/>
          </p:cNvPicPr>
          <p:nvPr/>
        </p:nvPicPr>
        <p:blipFill>
          <a:blip r:embed="rId2" cstate="print">
            <a:extLst>
              <a:ext uri="{28A0092B-C50C-407E-A947-70E740481C1C}">
                <a14:useLocalDpi xmlns:a14="http://schemas.microsoft.com/office/drawing/2010/main" val="0"/>
              </a:ext>
            </a:extLst>
          </a:blip>
          <a:srcRect b="20141"/>
          <a:stretch>
            <a:fillRect/>
          </a:stretch>
        </p:blipFill>
        <p:spPr>
          <a:xfrm>
            <a:off x="-1" y="-2"/>
            <a:ext cx="5410198" cy="6858002"/>
          </a:xfrm>
          <a:prstGeom prst="rect">
            <a:avLst/>
          </a:prstGeom>
        </p:spPr>
      </p:pic>
      <p:sp useBgFill="1">
        <p:nvSpPr>
          <p:cNvPr id="13" name="Rectangle 12">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0675610-BFCD-C06B-EA6C-75EFFF98B277}"/>
              </a:ext>
            </a:extLst>
          </p:cNvPr>
          <p:cNvSpPr txBox="1"/>
          <p:nvPr/>
        </p:nvSpPr>
        <p:spPr>
          <a:xfrm>
            <a:off x="5410196" y="0"/>
            <a:ext cx="6781803" cy="6858000"/>
          </a:xfrm>
          <a:prstGeom prst="rect">
            <a:avLst/>
          </a:prstGeom>
        </p:spPr>
        <p:txBody>
          <a:bodyPr vert="horz" lIns="91440" tIns="45720" rIns="91440" bIns="45720" rtlCol="0" anchor="ctr">
            <a:normAutofit/>
          </a:bodyPr>
          <a:lstStyle/>
          <a:p>
            <a:pPr marR="0">
              <a:lnSpc>
                <a:spcPct val="90000"/>
              </a:lnSpc>
              <a:spcAft>
                <a:spcPts val="800"/>
              </a:spcAft>
            </a:pPr>
            <a:r>
              <a:rPr lang="en-US" sz="1600" dirty="0">
                <a:effectLst/>
              </a:rPr>
              <a:t>“</a:t>
            </a:r>
            <a:r>
              <a:rPr lang="en-US" sz="2400" dirty="0">
                <a:effectLst/>
              </a:rPr>
              <a:t>A leader desires a change that can be accomplished in a season whereas the revolutionary measures victory in incremental terms and is prepared to wait for cumulative gains to ferment over time. In the interim the revolutionary does his or her best to redefine what is normal. </a:t>
            </a:r>
          </a:p>
          <a:p>
            <a:pPr marR="0">
              <a:lnSpc>
                <a:spcPct val="90000"/>
              </a:lnSpc>
              <a:spcAft>
                <a:spcPts val="800"/>
              </a:spcAft>
            </a:pPr>
            <a:r>
              <a:rPr lang="en-US" sz="2400" dirty="0">
                <a:effectLst/>
              </a:rPr>
              <a:t>The revolutionary continuously causes a shift in what the public once thought was the best that man could achieve and the revolutionary makes it uncomfortable for his contenders to function by breathing the stifling air of mediocrity.</a:t>
            </a:r>
          </a:p>
          <a:p>
            <a:pPr marR="0">
              <a:lnSpc>
                <a:spcPct val="90000"/>
              </a:lnSpc>
              <a:spcAft>
                <a:spcPts val="800"/>
              </a:spcAft>
            </a:pPr>
            <a:endParaRPr lang="en-US" sz="2400" dirty="0">
              <a:effectLst/>
            </a:endParaRPr>
          </a:p>
          <a:p>
            <a:pPr marR="0">
              <a:lnSpc>
                <a:spcPct val="90000"/>
              </a:lnSpc>
              <a:spcAft>
                <a:spcPts val="800"/>
              </a:spcAft>
            </a:pPr>
            <a:r>
              <a:rPr lang="en-US" sz="2400" dirty="0">
                <a:effectLst/>
              </a:rPr>
              <a:t>The appetite of a revolutionary is quenched by evidence of a struggle. The recognition of time as a reservoir of rectitude sustains them….” </a:t>
            </a:r>
          </a:p>
        </p:txBody>
      </p:sp>
    </p:spTree>
    <p:extLst>
      <p:ext uri="{BB962C8B-B14F-4D97-AF65-F5344CB8AC3E}">
        <p14:creationId xmlns:p14="http://schemas.microsoft.com/office/powerpoint/2010/main" val="4226801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person posing for a picture&#10;&#10;AI-generated content may be incorrect.">
            <a:extLst>
              <a:ext uri="{FF2B5EF4-FFF2-40B4-BE49-F238E27FC236}">
                <a16:creationId xmlns:a16="http://schemas.microsoft.com/office/drawing/2014/main" id="{CAFFFFDD-75B2-B724-F15D-3893963015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096000" cy="3194137"/>
          </a:xfrm>
          <a:prstGeom prst="rect">
            <a:avLst/>
          </a:prstGeom>
        </p:spPr>
      </p:pic>
      <p:pic>
        <p:nvPicPr>
          <p:cNvPr id="5" name="Picture 4" descr="A group of people in a room&#10;&#10;AI-generated content may be incorrect.">
            <a:extLst>
              <a:ext uri="{FF2B5EF4-FFF2-40B4-BE49-F238E27FC236}">
                <a16:creationId xmlns:a16="http://schemas.microsoft.com/office/drawing/2014/main" id="{FE8568B6-04FF-1D44-C854-A74D80C3EB7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546932" y="-1450931"/>
            <a:ext cx="3194135" cy="6096000"/>
          </a:xfrm>
          <a:prstGeom prst="rect">
            <a:avLst/>
          </a:prstGeom>
          <a:noFill/>
          <a:ln>
            <a:noFill/>
          </a:ln>
        </p:spPr>
      </p:pic>
      <p:pic>
        <p:nvPicPr>
          <p:cNvPr id="6" name="Picture 5" descr="A screen with a picture of two people&#10;&#10;AI-generated content may be incorrect.">
            <a:extLst>
              <a:ext uri="{FF2B5EF4-FFF2-40B4-BE49-F238E27FC236}">
                <a16:creationId xmlns:a16="http://schemas.microsoft.com/office/drawing/2014/main" id="{3779FFA4-1772-101F-E17E-9FD75376258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194137"/>
            <a:ext cx="12192000" cy="3663861"/>
          </a:xfrm>
          <a:prstGeom prst="rect">
            <a:avLst/>
          </a:prstGeom>
          <a:noFill/>
          <a:ln>
            <a:noFill/>
          </a:ln>
        </p:spPr>
      </p:pic>
    </p:spTree>
    <p:extLst>
      <p:ext uri="{BB962C8B-B14F-4D97-AF65-F5344CB8AC3E}">
        <p14:creationId xmlns:p14="http://schemas.microsoft.com/office/powerpoint/2010/main" val="3424915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close-up of a newspaper&#10;&#10;Description automatically generated">
            <a:extLst>
              <a:ext uri="{FF2B5EF4-FFF2-40B4-BE49-F238E27FC236}">
                <a16:creationId xmlns:a16="http://schemas.microsoft.com/office/drawing/2014/main" id="{E3738ED7-596E-68E7-D52E-A7BC18374757}"/>
              </a:ext>
            </a:extLst>
          </p:cNvPr>
          <p:cNvPicPr>
            <a:picLocks noChangeAspect="1"/>
          </p:cNvPicPr>
          <p:nvPr/>
        </p:nvPicPr>
        <p:blipFill>
          <a:blip r:embed="rId2"/>
          <a:stretch>
            <a:fillRect/>
          </a:stretch>
        </p:blipFill>
        <p:spPr>
          <a:xfrm>
            <a:off x="933189" y="0"/>
            <a:ext cx="4171167" cy="6857998"/>
          </a:xfrm>
          <a:prstGeom prst="rect">
            <a:avLst/>
          </a:prstGeom>
        </p:spPr>
      </p:pic>
      <p:grpSp>
        <p:nvGrpSpPr>
          <p:cNvPr id="13" name="Group 12">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4"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5"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pic>
        <p:nvPicPr>
          <p:cNvPr id="5" name="Picture 4" descr="A close-up of a scale&#10;&#10;AI-generated content may be incorrect.">
            <a:extLst>
              <a:ext uri="{FF2B5EF4-FFF2-40B4-BE49-F238E27FC236}">
                <a16:creationId xmlns:a16="http://schemas.microsoft.com/office/drawing/2014/main" id="{6BC07A09-1790-AD14-9F5E-3CF5EB38568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89940" y="-1"/>
            <a:ext cx="4417238" cy="6857999"/>
          </a:xfrm>
          <a:prstGeom prst="rect">
            <a:avLst/>
          </a:prstGeom>
        </p:spPr>
      </p:pic>
    </p:spTree>
    <p:extLst>
      <p:ext uri="{BB962C8B-B14F-4D97-AF65-F5344CB8AC3E}">
        <p14:creationId xmlns:p14="http://schemas.microsoft.com/office/powerpoint/2010/main" val="237189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B6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a book&#10;&#10;AI-generated content may be incorrect.">
            <a:extLst>
              <a:ext uri="{FF2B5EF4-FFF2-40B4-BE49-F238E27FC236}">
                <a16:creationId xmlns:a16="http://schemas.microsoft.com/office/drawing/2014/main" id="{28E4960E-3FC9-9B61-88EC-BE385FA1D6E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auto">
          <a:xfrm rot="5400000">
            <a:off x="3283328" y="-1775565"/>
            <a:ext cx="5571066" cy="10409132"/>
          </a:xfrm>
          <a:prstGeom prst="rect">
            <a:avLst/>
          </a:prstGeom>
          <a:noFill/>
        </p:spPr>
      </p:pic>
    </p:spTree>
    <p:extLst>
      <p:ext uri="{BB962C8B-B14F-4D97-AF65-F5344CB8AC3E}">
        <p14:creationId xmlns:p14="http://schemas.microsoft.com/office/powerpoint/2010/main" val="1512642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black and white text on a black background&#10;&#10;AI-generated content may be incorrect.">
            <a:extLst>
              <a:ext uri="{FF2B5EF4-FFF2-40B4-BE49-F238E27FC236}">
                <a16:creationId xmlns:a16="http://schemas.microsoft.com/office/drawing/2014/main" id="{B9A61609-1E5E-6329-4C82-06CA3992EAF2}"/>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rcRect/>
          <a:stretch>
            <a:fillRect/>
          </a:stretch>
        </p:blipFill>
        <p:spPr bwMode="auto">
          <a:xfrm>
            <a:off x="134128" y="112734"/>
            <a:ext cx="11940961" cy="6588691"/>
          </a:xfrm>
          <a:prstGeom prst="rect">
            <a:avLst/>
          </a:prstGeom>
          <a:noFill/>
          <a:ln>
            <a:noFill/>
          </a:ln>
        </p:spPr>
      </p:pic>
    </p:spTree>
    <p:extLst>
      <p:ext uri="{BB962C8B-B14F-4D97-AF65-F5344CB8AC3E}">
        <p14:creationId xmlns:p14="http://schemas.microsoft.com/office/powerpoint/2010/main" val="762577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black and white text on a white background&#10;&#10;AI-generated content may be incorrect.">
            <a:extLst>
              <a:ext uri="{FF2B5EF4-FFF2-40B4-BE49-F238E27FC236}">
                <a16:creationId xmlns:a16="http://schemas.microsoft.com/office/drawing/2014/main" id="{5F9B7C3F-24AA-DD9D-0DEE-E3799BF8BE8B}"/>
              </a:ext>
            </a:extLst>
          </p:cNvPr>
          <p:cNvPicPr>
            <a:picLocks noGrp="1" noChangeAspect="1"/>
          </p:cNvPicPr>
          <p:nvPr>
            <p:ph idx="1"/>
          </p:nvPr>
        </p:nvPicPr>
        <p:blipFill>
          <a:blip r:embed="rId2"/>
          <a:stretch>
            <a:fillRect/>
          </a:stretch>
        </p:blipFill>
        <p:spPr>
          <a:xfrm>
            <a:off x="225468" y="158902"/>
            <a:ext cx="11824570" cy="6517584"/>
          </a:xfrm>
          <a:prstGeom prst="rect">
            <a:avLst/>
          </a:prstGeom>
        </p:spPr>
      </p:pic>
    </p:spTree>
    <p:extLst>
      <p:ext uri="{BB962C8B-B14F-4D97-AF65-F5344CB8AC3E}">
        <p14:creationId xmlns:p14="http://schemas.microsoft.com/office/powerpoint/2010/main" val="1075130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ystems of Oppression Definition Sign | Zazzle">
            <a:extLst>
              <a:ext uri="{FF2B5EF4-FFF2-40B4-BE49-F238E27FC236}">
                <a16:creationId xmlns:a16="http://schemas.microsoft.com/office/drawing/2014/main" id="{37ECF3DE-3D43-B292-D097-3339B4BB144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3096" y="318052"/>
            <a:ext cx="11052313" cy="6157903"/>
          </a:xfrm>
          <a:prstGeom prst="rect">
            <a:avLst/>
          </a:prstGeom>
          <a:noFill/>
          <a:ln>
            <a:noFill/>
          </a:ln>
        </p:spPr>
      </p:pic>
    </p:spTree>
    <p:extLst>
      <p:ext uri="{BB962C8B-B14F-4D97-AF65-F5344CB8AC3E}">
        <p14:creationId xmlns:p14="http://schemas.microsoft.com/office/powerpoint/2010/main" val="1891961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A close-up of a scale&#10;&#10;AI-generated content may be incorrect.">
            <a:extLst>
              <a:ext uri="{FF2B5EF4-FFF2-40B4-BE49-F238E27FC236}">
                <a16:creationId xmlns:a16="http://schemas.microsoft.com/office/drawing/2014/main" id="{441849D1-1340-8C42-2876-43B2FA3273F4}"/>
              </a:ext>
            </a:extLst>
          </p:cNvPr>
          <p:cNvPicPr>
            <a:picLocks noGrp="1" noChangeAspect="1"/>
          </p:cNvPicPr>
          <p:nvPr>
            <p:ph idx="1"/>
          </p:nvPr>
        </p:nvPicPr>
        <p:blipFill>
          <a:blip r:embed="rId2"/>
          <a:srcRect t="15443" b="7780"/>
          <a:stretch>
            <a:fillRect/>
          </a:stretch>
        </p:blipFill>
        <p:spPr>
          <a:xfrm>
            <a:off x="20" y="1282"/>
            <a:ext cx="12191980" cy="6856718"/>
          </a:xfrm>
          <a:prstGeom prst="rect">
            <a:avLst/>
          </a:prstGeom>
        </p:spPr>
      </p:pic>
    </p:spTree>
    <p:extLst>
      <p:ext uri="{BB962C8B-B14F-4D97-AF65-F5344CB8AC3E}">
        <p14:creationId xmlns:p14="http://schemas.microsoft.com/office/powerpoint/2010/main" val="4212744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ursday Thought — On Violence, Resistance, and Power in Language by Dr ...">
            <a:extLst>
              <a:ext uri="{FF2B5EF4-FFF2-40B4-BE49-F238E27FC236}">
                <a16:creationId xmlns:a16="http://schemas.microsoft.com/office/drawing/2014/main" id="{911AF346-4D22-E56E-BA16-7773B9BD13F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0522" y="189040"/>
            <a:ext cx="11711834" cy="6494558"/>
          </a:xfrm>
          <a:prstGeom prst="rect">
            <a:avLst/>
          </a:prstGeom>
          <a:noFill/>
          <a:ln>
            <a:noFill/>
          </a:ln>
        </p:spPr>
      </p:pic>
    </p:spTree>
    <p:extLst>
      <p:ext uri="{BB962C8B-B14F-4D97-AF65-F5344CB8AC3E}">
        <p14:creationId xmlns:p14="http://schemas.microsoft.com/office/powerpoint/2010/main" val="3028175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group of people in a courtroom&#10;&#10;AI-generated content may be incorrect.">
            <a:extLst>
              <a:ext uri="{FF2B5EF4-FFF2-40B4-BE49-F238E27FC236}">
                <a16:creationId xmlns:a16="http://schemas.microsoft.com/office/drawing/2014/main" id="{0B1E18FA-A7FB-BD7B-B9F3-E6F5EAB47B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4087" y="363538"/>
            <a:ext cx="10546915" cy="6325361"/>
          </a:xfrm>
          <a:prstGeom prst="rect">
            <a:avLst/>
          </a:prstGeom>
        </p:spPr>
      </p:pic>
    </p:spTree>
    <p:extLst>
      <p:ext uri="{BB962C8B-B14F-4D97-AF65-F5344CB8AC3E}">
        <p14:creationId xmlns:p14="http://schemas.microsoft.com/office/powerpoint/2010/main" val="1462038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quity Vs. Equality In The Workplace: Why They’re Important In 2023">
            <a:extLst>
              <a:ext uri="{FF2B5EF4-FFF2-40B4-BE49-F238E27FC236}">
                <a16:creationId xmlns:a16="http://schemas.microsoft.com/office/drawing/2014/main" id="{2662AF7E-1FCB-DC46-BD3E-A9710F2E3B3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0937" y="288100"/>
            <a:ext cx="11311003" cy="6300590"/>
          </a:xfrm>
          <a:prstGeom prst="rect">
            <a:avLst/>
          </a:prstGeom>
          <a:noFill/>
          <a:ln>
            <a:noFill/>
          </a:ln>
        </p:spPr>
      </p:pic>
    </p:spTree>
    <p:extLst>
      <p:ext uri="{BB962C8B-B14F-4D97-AF65-F5344CB8AC3E}">
        <p14:creationId xmlns:p14="http://schemas.microsoft.com/office/powerpoint/2010/main" val="1565656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65</TotalTime>
  <Words>463</Words>
  <Application>Microsoft Office PowerPoint</Application>
  <PresentationFormat>Widescreen</PresentationFormat>
  <Paragraphs>31</Paragraphs>
  <Slides>23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Aptos</vt:lpstr>
      <vt:lpstr>Aptos Display</vt:lpstr>
      <vt:lpstr>Arial</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carl cavalier</dc:creator>
  <cp:lastModifiedBy>carl cavalier</cp:lastModifiedBy>
  <cp:revision>1</cp:revision>
  <dcterms:created xsi:type="dcterms:W3CDTF">2025-08-06T17:59:49Z</dcterms:created>
  <dcterms:modified xsi:type="dcterms:W3CDTF">2025-08-06T19:05:05Z</dcterms:modified>
</cp:coreProperties>
</file>