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78"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6" r:id="rId21"/>
    <p:sldId id="274" r:id="rId22"/>
    <p:sldId id="275" r:id="rId2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3" autoAdjust="0"/>
    <p:restoredTop sz="69976" autoAdjust="0"/>
  </p:normalViewPr>
  <p:slideViewPr>
    <p:cSldViewPr snapToGrid="0">
      <p:cViewPr varScale="1">
        <p:scale>
          <a:sx n="77" d="100"/>
          <a:sy n="77" d="100"/>
        </p:scale>
        <p:origin x="852" y="90"/>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viewProps" Target="viewProps.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presProps" Target="presProps.xml" Id="rId25"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notesMaster" Target="notesMasters/notesMaster1.xml" Id="rId24"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tableStyles" Target="tableStyles.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theme" Target="theme/theme1.xml" Id="rId27"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cotusblog.com/2023/01/no-ruth-bader-ginsburg-did-not-dissent-in-obergefell-and-other-things-chatgpt-gets-wrong-about-the-supreme-court/"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pnas.org/doi/10.1073/pnas.2018340118"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cSld>
  <p:clrMapOvr>
    <a:masterClrMapping/>
  </p:clrMapOvr>
</p:notes>
</file>

<file path=ppt/notesSlides/notesSlide2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5822993"/>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1.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2.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9.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video" Target="https://www.youtube.com/embed/yfIwbP4zpQw?feature=oembed" TargetMode="Externa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9.png"/><Relationship Id="rId7"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descr="" title=""/>
        <p:cNvGrpSpPr/>
        <p:nvPr/>
      </p:nvGrpSpPr>
      <p:grpSpPr>
        <a:xfrm>
          <a:off x="0" y="0"/>
          <a:ext cx="0" cy="0"/>
          <a:chOff x="0" y="0"/>
          <a:chExt cx="0" cy="0"/>
        </a:xfrm>
      </p:grpSpPr>
      <p:sp>
        <p:nvSpPr>
          <p:cNvPr id="2" name="Shape 0" descr="" title=""/>
          <p:cNvSpPr/>
          <p:nvPr/>
        </p:nvSpPr>
        <p:spPr>
          <a:xfrm>
            <a:off x="0" y="0"/>
            <a:ext cx="12191695" cy="6858000"/>
          </a:xfrm>
          <a:prstGeom prst="rect">
            <a:avLst/>
          </a:prstGeom>
          <a:solidFill>
            <a:srgbClr val="4A0E18">
              <a:alpha val="62000"/>
            </a:srgbClr>
          </a:solidFill>
          <a:ln/>
        </p:spPr>
        <p:txBody>
          <a:bodyPr/>
          <a:lstStyle/>
          <a:p>
            <a:endParaRPr lang="en-US"/>
          </a:p>
        </p:txBody>
      </p:sp>
      <p:sp>
        <p:nvSpPr>
          <p:cNvPr id="3" name="Shape 1" descr="" title=""/>
          <p:cNvSpPr/>
          <p:nvPr/>
        </p:nvSpPr>
        <p:spPr>
          <a:xfrm>
            <a:off x="0" y="2103120"/>
            <a:ext cx="12191695" cy="2834640"/>
          </a:xfrm>
          <a:prstGeom prst="rect">
            <a:avLst/>
          </a:prstGeom>
          <a:solidFill>
            <a:srgbClr val="1A0508">
              <a:alpha val="55000"/>
            </a:srgbClr>
          </a:solidFill>
          <a:ln/>
        </p:spPr>
        <p:txBody>
          <a:bodyPr/>
          <a:lstStyle/>
          <a:p>
            <a:endParaRPr lang="en-US"/>
          </a:p>
        </p:txBody>
      </p:sp>
      <p:sp>
        <p:nvSpPr>
          <p:cNvPr id="4" name="Text 2" descr="" title=""/>
          <p:cNvSpPr/>
          <p:nvPr/>
        </p:nvSpPr>
        <p:spPr>
          <a:xfrm>
            <a:off x="822960" y="2286000"/>
            <a:ext cx="10515600" cy="365760"/>
          </a:xfrm>
          <a:prstGeom prst="rect">
            <a:avLst/>
          </a:prstGeom>
          <a:noFill/>
          <a:ln/>
        </p:spPr>
        <p:txBody>
          <a:bodyPr wrap="square" lIns="0" tIns="0" rIns="0" bIns="0" rtlCol="0" anchor="ctr"/>
          <a:lstStyle/>
          <a:p>
            <a:pPr marL="0" indent="0" algn="l">
              <a:buNone/>
            </a:pPr>
            <a:r>
              <a:rPr lang="en-US" sz="1400" b="1" kern="0" spc="500" dirty="0">
                <a:solidFill>
                  <a:srgbClr val="C9A85E"/>
                </a:solidFill>
                <a:latin typeface="Calibri" pitchFamily="34" charset="0"/>
                <a:ea typeface="Calibri" pitchFamily="34" charset="-122"/>
                <a:cs typeface="Calibri" pitchFamily="34" charset="-120"/>
              </a:rPr>
              <a:t>CONTINUING LEGAL EDUCATION</a:t>
            </a:r>
            <a:endParaRPr lang="en-US" sz="1400" dirty="0"/>
          </a:p>
        </p:txBody>
      </p:sp>
      <p:sp>
        <p:nvSpPr>
          <p:cNvPr id="5" name="Text 3" descr="" title=""/>
          <p:cNvSpPr/>
          <p:nvPr/>
        </p:nvSpPr>
        <p:spPr>
          <a:xfrm>
            <a:off x="822960" y="2697480"/>
            <a:ext cx="10607040" cy="914400"/>
          </a:xfrm>
          <a:prstGeom prst="rect">
            <a:avLst/>
          </a:prstGeom>
          <a:noFill/>
          <a:ln/>
        </p:spPr>
        <p:txBody>
          <a:bodyPr wrap="square" lIns="0" tIns="0" rIns="0" bIns="0" rtlCol="0" anchor="ctr"/>
          <a:lstStyle/>
          <a:p>
            <a:pPr marL="0" indent="0" algn="l">
              <a:buNone/>
            </a:pPr>
            <a:r>
              <a:rPr lang="en-US" sz="4400" b="1" dirty="0">
                <a:solidFill>
                  <a:srgbClr val="FFFFFF"/>
                </a:solidFill>
                <a:latin typeface="Georgia" pitchFamily="34" charset="0"/>
                <a:ea typeface="Georgia" pitchFamily="34" charset="-122"/>
                <a:cs typeface="Georgia" pitchFamily="34" charset="-120"/>
              </a:rPr>
              <a:t>Artificial Intelligence in Legal Practice</a:t>
            </a:r>
            <a:endParaRPr lang="en-US" sz="4400" dirty="0"/>
          </a:p>
        </p:txBody>
      </p:sp>
      <p:sp>
        <p:nvSpPr>
          <p:cNvPr id="6" name="Text 4" descr="" title=""/>
          <p:cNvSpPr/>
          <p:nvPr/>
        </p:nvSpPr>
        <p:spPr>
          <a:xfrm>
            <a:off x="822960" y="3657600"/>
            <a:ext cx="10515600" cy="548640"/>
          </a:xfrm>
          <a:prstGeom prst="rect">
            <a:avLst/>
          </a:prstGeom>
          <a:noFill/>
          <a:ln/>
        </p:spPr>
        <p:txBody>
          <a:bodyPr wrap="square" lIns="0" tIns="0" rIns="0" bIns="0" rtlCol="0" anchor="ctr"/>
          <a:lstStyle/>
          <a:p>
            <a:pPr marL="0" indent="0" algn="l">
              <a:buNone/>
            </a:pPr>
            <a:r>
              <a:rPr lang="en-US" sz="2000" i="1" dirty="0">
                <a:solidFill>
                  <a:srgbClr val="F0E4CC"/>
                </a:solidFill>
                <a:latin typeface="Georgia" pitchFamily="34" charset="0"/>
                <a:ea typeface="Georgia" pitchFamily="34" charset="-122"/>
                <a:cs typeface="Georgia" pitchFamily="34" charset="-120"/>
              </a:rPr>
              <a:t>Tools, Ethics, and Accountability with a Louisiana Focus</a:t>
            </a:r>
            <a:endParaRPr lang="en-US" sz="2000" dirty="0"/>
          </a:p>
        </p:txBody>
      </p:sp>
      <p:sp>
        <p:nvSpPr>
          <p:cNvPr id="7" name="Text 5" descr="" title=""/>
          <p:cNvSpPr/>
          <p:nvPr/>
        </p:nvSpPr>
        <p:spPr>
          <a:xfrm>
            <a:off x="822960" y="4343400"/>
            <a:ext cx="10515600" cy="365760"/>
          </a:xfrm>
          <a:prstGeom prst="rect">
            <a:avLst/>
          </a:prstGeom>
          <a:noFill/>
          <a:ln/>
        </p:spPr>
        <p:txBody>
          <a:bodyPr wrap="square" lIns="0" tIns="0" rIns="0" bIns="0" rtlCol="0" anchor="ctr"/>
          <a:lstStyle/>
          <a:p>
            <a:pPr marL="0" indent="0" algn="l">
              <a:buNone/>
            </a:pPr>
            <a:r>
              <a:rPr lang="en-US" sz="1400" dirty="0">
                <a:solidFill>
                  <a:srgbClr val="D9CBB0"/>
                </a:solidFill>
                <a:latin typeface="Calibri" pitchFamily="34" charset="0"/>
                <a:ea typeface="Calibri" pitchFamily="34" charset="-122"/>
                <a:cs typeface="Calibri" pitchFamily="34" charset="-120"/>
              </a:rPr>
              <a:t>A practical guide for new and experienced attorneys</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NATIONAL GUIDANCE</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ABA Formal Opinion 512</a:t>
            </a:r>
            <a:endParaRPr lang="en-US" sz="3000" dirty="0"/>
          </a:p>
        </p:txBody>
      </p:sp>
      <p:sp>
        <p:nvSpPr>
          <p:cNvPr id="6" name="Shape 3" descr="" title=""/>
          <p:cNvSpPr/>
          <p:nvPr/>
        </p:nvSpPr>
        <p:spPr>
          <a:xfrm>
            <a:off x="548640" y="1691640"/>
            <a:ext cx="3840480" cy="4206240"/>
          </a:xfrm>
          <a:prstGeom prst="rect">
            <a:avLst/>
          </a:prstGeom>
          <a:solidFill>
            <a:srgbClr val="6E1423"/>
          </a:solidFill>
          <a:ln/>
          <a:effectLst>
            <a:outerShdw blurRad="88900" dist="38100" dir="8100000" algn="bl" rotWithShape="0">
              <a:srgbClr val="000000">
                <a:alpha val="16000"/>
              </a:srgbClr>
            </a:outerShdw>
          </a:effectLst>
        </p:spPr>
        <p:txBody>
          <a:bodyPr/>
          <a:lstStyle/>
          <a:p>
            <a:endParaRPr lang="en-US"/>
          </a:p>
        </p:txBody>
      </p:sp>
      <p:pic>
        <p:nvPicPr>
          <p:cNvPr id="7" name="Image 1" descr="" title=""/>
          <p:cNvPicPr>
            <a:picLocks noChangeAspect="1"/>
          </p:cNvPicPr>
          <p:nvPr/>
        </p:nvPicPr>
        <p:blipFill>
          <a:blip r:embed="rId4"/>
          <a:stretch>
            <a:fillRect/>
          </a:stretch>
        </p:blipFill>
        <p:spPr>
          <a:xfrm>
            <a:off x="2148840" y="2057400"/>
            <a:ext cx="640080" cy="640080"/>
          </a:xfrm>
          <a:prstGeom prst="rect">
            <a:avLst/>
          </a:prstGeom>
        </p:spPr>
      </p:pic>
      <p:sp>
        <p:nvSpPr>
          <p:cNvPr id="8" name="Text 4" descr="" title=""/>
          <p:cNvSpPr/>
          <p:nvPr/>
        </p:nvSpPr>
        <p:spPr>
          <a:xfrm>
            <a:off x="731520" y="2880360"/>
            <a:ext cx="3474720" cy="457200"/>
          </a:xfrm>
          <a:prstGeom prst="rect">
            <a:avLst/>
          </a:prstGeom>
          <a:noFill/>
          <a:ln/>
        </p:spPr>
        <p:txBody>
          <a:bodyPr wrap="square" lIns="0" tIns="0" rIns="0" bIns="0" rtlCol="0" anchor="ctr"/>
          <a:lstStyle/>
          <a:p>
            <a:pPr marL="0" indent="0" algn="ctr">
              <a:buNone/>
            </a:pPr>
            <a:r>
              <a:rPr lang="en-US" sz="2600" b="1" dirty="0">
                <a:solidFill>
                  <a:srgbClr val="FFFFFF"/>
                </a:solidFill>
                <a:latin typeface="Georgia" pitchFamily="34" charset="0"/>
                <a:ea typeface="Georgia" pitchFamily="34" charset="-122"/>
                <a:cs typeface="Georgia" pitchFamily="34" charset="-120"/>
              </a:rPr>
              <a:t>July 29, 2024</a:t>
            </a:r>
            <a:endParaRPr lang="en-US" sz="2600" dirty="0"/>
          </a:p>
        </p:txBody>
      </p:sp>
      <p:sp>
        <p:nvSpPr>
          <p:cNvPr id="9" name="Text 5" descr="" title=""/>
          <p:cNvSpPr/>
          <p:nvPr/>
        </p:nvSpPr>
        <p:spPr>
          <a:xfrm>
            <a:off x="777240" y="3429000"/>
            <a:ext cx="3383280" cy="731520"/>
          </a:xfrm>
          <a:prstGeom prst="rect">
            <a:avLst/>
          </a:prstGeom>
          <a:noFill/>
          <a:ln/>
        </p:spPr>
        <p:txBody>
          <a:bodyPr wrap="square" lIns="0" tIns="0" rIns="0" bIns="0" rtlCol="0" anchor="ctr"/>
          <a:lstStyle/>
          <a:p>
            <a:pPr marL="0" indent="0" algn="ctr">
              <a:lnSpc>
                <a:spcPct val="105000"/>
              </a:lnSpc>
              <a:buNone/>
            </a:pPr>
            <a:r>
              <a:rPr lang="en-US" sz="1350" dirty="0">
                <a:solidFill>
                  <a:srgbClr val="F0E4CC"/>
                </a:solidFill>
                <a:latin typeface="Calibri" pitchFamily="34" charset="0"/>
                <a:ea typeface="Calibri" pitchFamily="34" charset="-122"/>
                <a:cs typeface="Calibri" pitchFamily="34" charset="-120"/>
              </a:rPr>
              <a:t>The ABA’s first formal ethics opinion on generative AI</a:t>
            </a:r>
            <a:endParaRPr lang="en-US" sz="1350" dirty="0"/>
          </a:p>
        </p:txBody>
      </p:sp>
      <p:sp>
        <p:nvSpPr>
          <p:cNvPr id="10" name="Text 6" descr="" title=""/>
          <p:cNvSpPr/>
          <p:nvPr/>
        </p:nvSpPr>
        <p:spPr>
          <a:xfrm>
            <a:off x="777240" y="4297680"/>
            <a:ext cx="3383280" cy="822960"/>
          </a:xfrm>
          <a:prstGeom prst="rect">
            <a:avLst/>
          </a:prstGeom>
          <a:noFill/>
          <a:ln/>
        </p:spPr>
        <p:txBody>
          <a:bodyPr wrap="square" lIns="0" tIns="0" rIns="0" bIns="0" rtlCol="0" anchor="ctr"/>
          <a:lstStyle/>
          <a:p>
            <a:pPr marL="0" indent="0" algn="ctr">
              <a:lnSpc>
                <a:spcPct val="105000"/>
              </a:lnSpc>
              <a:buNone/>
            </a:pPr>
            <a:r>
              <a:rPr lang="en-US" sz="1150" i="1" dirty="0">
                <a:solidFill>
                  <a:srgbClr val="C9A85E"/>
                </a:solidFill>
                <a:latin typeface="Calibri" pitchFamily="34" charset="0"/>
                <a:ea typeface="Calibri" pitchFamily="34" charset="-122"/>
                <a:cs typeface="Calibri" pitchFamily="34" charset="-120"/>
              </a:rPr>
              <a:t>Issued by the Standing Committee on Ethics &amp; Professional Responsibility</a:t>
            </a:r>
            <a:endParaRPr lang="en-US" sz="1150" dirty="0"/>
          </a:p>
        </p:txBody>
      </p:sp>
      <p:sp>
        <p:nvSpPr>
          <p:cNvPr id="11" name="Shape 7" descr="" title=""/>
          <p:cNvSpPr/>
          <p:nvPr/>
        </p:nvSpPr>
        <p:spPr>
          <a:xfrm>
            <a:off x="4663440" y="1691640"/>
            <a:ext cx="6976872" cy="42062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2" name="Shape 8" descr="" title=""/>
          <p:cNvSpPr/>
          <p:nvPr/>
        </p:nvSpPr>
        <p:spPr>
          <a:xfrm>
            <a:off x="4937760" y="1947672"/>
            <a:ext cx="566928" cy="566928"/>
          </a:xfrm>
          <a:prstGeom prst="ellipse">
            <a:avLst/>
          </a:prstGeom>
          <a:solidFill>
            <a:srgbClr val="B0883C"/>
          </a:solidFill>
          <a:ln/>
        </p:spPr>
        <p:txBody>
          <a:bodyPr/>
          <a:lstStyle/>
          <a:p>
            <a:endParaRPr lang="en-US"/>
          </a:p>
        </p:txBody>
      </p:sp>
      <p:pic>
        <p:nvPicPr>
          <p:cNvPr id="13" name="Image 2" descr="" title=""/>
          <p:cNvPicPr>
            <a:picLocks noChangeAspect="1"/>
          </p:cNvPicPr>
          <p:nvPr/>
        </p:nvPicPr>
        <p:blipFill>
          <a:blip r:embed="rId5"/>
          <a:stretch>
            <a:fillRect/>
          </a:stretch>
        </p:blipFill>
        <p:spPr>
          <a:xfrm>
            <a:off x="5065776" y="2075688"/>
            <a:ext cx="310896" cy="310896"/>
          </a:xfrm>
          <a:prstGeom prst="rect">
            <a:avLst/>
          </a:prstGeom>
        </p:spPr>
      </p:pic>
      <p:sp>
        <p:nvSpPr>
          <p:cNvPr id="14" name="Text 9" descr="" title=""/>
          <p:cNvSpPr/>
          <p:nvPr/>
        </p:nvSpPr>
        <p:spPr>
          <a:xfrm>
            <a:off x="4937760" y="2715768"/>
            <a:ext cx="6428232"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Key Takeaways for Practitioners</a:t>
            </a:r>
            <a:endParaRPr lang="en-US" sz="1600" dirty="0"/>
          </a:p>
        </p:txBody>
      </p:sp>
      <p:sp>
        <p:nvSpPr>
          <p:cNvPr id="15" name="Text 10" descr="" title=""/>
          <p:cNvSpPr/>
          <p:nvPr/>
        </p:nvSpPr>
        <p:spPr>
          <a:xfrm>
            <a:off x="4937760" y="3136392"/>
            <a:ext cx="6428232" cy="2578608"/>
          </a:xfrm>
          <a:prstGeom prst="rect">
            <a:avLst/>
          </a:prstGeom>
          <a:noFill/>
          <a:ln/>
        </p:spPr>
        <p:txBody>
          <a:bodyPr wrap="square" lIns="0" tIns="0" rIns="0" bIns="0" rtlCol="0" anchor="t"/>
          <a:lstStyle/>
          <a:p>
            <a:pPr marL="342900" indent="-342900" algn="l">
              <a:lnSpc>
                <a:spcPct val="104000"/>
              </a:lnSpc>
              <a:spcAft>
                <a:spcPts val="1000"/>
              </a:spcAft>
              <a:buSzPct val="100000"/>
              <a:buChar char="•"/>
            </a:pPr>
            <a:r>
              <a:rPr lang="en-US" sz="1350" dirty="0">
                <a:solidFill>
                  <a:srgbClr val="3A2E25"/>
                </a:solidFill>
                <a:latin typeface="Calibri" pitchFamily="34" charset="0"/>
                <a:ea typeface="Calibri" pitchFamily="34" charset="-122"/>
                <a:cs typeface="Calibri" pitchFamily="34" charset="-120"/>
              </a:rPr>
              <a:t>Lawyers must fully consider applicable ethical duties before using GenAI: competence, confidentiality, communication, candor, supervision, and fees.</a:t>
            </a:r>
            <a:endParaRPr lang="en-US" sz="1350" dirty="0"/>
          </a:p>
          <a:p>
            <a:pPr marL="342900" indent="-342900" algn="l">
              <a:lnSpc>
                <a:spcPct val="104000"/>
              </a:lnSpc>
              <a:spcAft>
                <a:spcPts val="1000"/>
              </a:spcAft>
              <a:buSzPct val="100000"/>
              <a:buChar char="•"/>
            </a:pPr>
            <a:r>
              <a:rPr lang="en-US" sz="1350" dirty="0">
                <a:solidFill>
                  <a:srgbClr val="3A2E25"/>
                </a:solidFill>
                <a:latin typeface="Calibri" pitchFamily="34" charset="0"/>
                <a:ea typeface="Calibri" pitchFamily="34" charset="-122"/>
                <a:cs typeface="Calibri" pitchFamily="34" charset="-120"/>
              </a:rPr>
              <a:t>A self-learning tool that trains on inputs can threaten confidentiality so evaluate the tool before entering client data.</a:t>
            </a:r>
            <a:endParaRPr lang="en-US" sz="1350" dirty="0"/>
          </a:p>
          <a:p>
            <a:pPr marL="342900" indent="-342900" algn="l">
              <a:lnSpc>
                <a:spcPct val="104000"/>
              </a:lnSpc>
              <a:spcAft>
                <a:spcPts val="1000"/>
              </a:spcAft>
              <a:buSzPct val="100000"/>
              <a:buChar char="•"/>
            </a:pPr>
            <a:r>
              <a:rPr lang="en-US" sz="1350" dirty="0">
                <a:solidFill>
                  <a:srgbClr val="3A2E25"/>
                </a:solidFill>
                <a:latin typeface="Calibri" pitchFamily="34" charset="0"/>
                <a:ea typeface="Calibri" pitchFamily="34" charset="-122"/>
                <a:cs typeface="Calibri" pitchFamily="34" charset="-120"/>
              </a:rPr>
              <a:t>Output must be independently verified by a human, competence is not delegable to a machine.</a:t>
            </a:r>
          </a:p>
          <a:p>
            <a:pPr marL="342900" indent="-342900" algn="l">
              <a:lnSpc>
                <a:spcPct val="104000"/>
              </a:lnSpc>
              <a:spcAft>
                <a:spcPts val="1000"/>
              </a:spcAft>
              <a:buSzPct val="100000"/>
              <a:buChar char="•"/>
            </a:pPr>
            <a:r>
              <a:rPr lang="en-US" sz="1350" dirty="0">
                <a:solidFill>
                  <a:srgbClr val="3A2E25"/>
                </a:solidFill>
                <a:latin typeface="Calibri" pitchFamily="34" charset="0"/>
                <a:ea typeface="Calibri" pitchFamily="34" charset="-122"/>
                <a:cs typeface="Calibri" pitchFamily="34" charset="-120"/>
              </a:rPr>
              <a:t>Be mindful of billing restrictions.</a:t>
            </a:r>
          </a:p>
          <a:p>
            <a:pPr marL="342900" indent="-342900" algn="l">
              <a:lnSpc>
                <a:spcPct val="104000"/>
              </a:lnSpc>
              <a:spcAft>
                <a:spcPts val="1000"/>
              </a:spcAft>
              <a:buSzPct val="100000"/>
              <a:buChar char="•"/>
            </a:pPr>
            <a:r>
              <a:rPr lang="en-US" sz="1350" dirty="0">
                <a:solidFill>
                  <a:srgbClr val="3A2E25"/>
                </a:solidFill>
                <a:latin typeface="Calibri" pitchFamily="34" charset="0"/>
                <a:ea typeface="Calibri" pitchFamily="34" charset="-122"/>
                <a:cs typeface="Calibri" pitchFamily="34" charset="-120"/>
              </a:rPr>
              <a:t>Determine disclosure obligations</a:t>
            </a:r>
            <a:endParaRPr lang="en-US" sz="1350" dirty="0"/>
          </a:p>
          <a:p>
            <a:pPr marL="342900" indent="-342900" algn="l">
              <a:lnSpc>
                <a:spcPct val="104000"/>
              </a:lnSpc>
              <a:spcAft>
                <a:spcPts val="300"/>
              </a:spcAft>
              <a:buSzPct val="100000"/>
              <a:buChar char="•"/>
            </a:pPr>
            <a:r>
              <a:rPr lang="en-US" sz="1350" dirty="0">
                <a:solidFill>
                  <a:srgbClr val="3A2E25"/>
                </a:solidFill>
                <a:latin typeface="Calibri" pitchFamily="34" charset="0"/>
                <a:ea typeface="Calibri" pitchFamily="34" charset="-122"/>
                <a:cs typeface="Calibri" pitchFamily="34" charset="-120"/>
              </a:rPr>
              <a:t>Many states have followed: California, Florida (Op. 24-1), Texas (Op. 705), and New York have issued their own AI guidance.</a:t>
            </a:r>
            <a:endParaRPr lang="en-US" sz="1350" dirty="0"/>
          </a:p>
        </p:txBody>
      </p:sp>
      <p:sp>
        <p:nvSpPr>
          <p:cNvPr id="16" name="Shape 11" descr="" title=""/>
          <p:cNvSpPr/>
          <p:nvPr/>
        </p:nvSpPr>
        <p:spPr>
          <a:xfrm>
            <a:off x="0" y="6565392"/>
            <a:ext cx="12191695" cy="292608"/>
          </a:xfrm>
          <a:prstGeom prst="rect">
            <a:avLst/>
          </a:prstGeom>
          <a:solidFill>
            <a:srgbClr val="EADFC8"/>
          </a:solidFill>
          <a:ln/>
        </p:spPr>
        <p:txBody>
          <a:bodyPr/>
          <a:lstStyle/>
          <a:p>
            <a:endParaRPr lang="en-US"/>
          </a:p>
        </p:txBody>
      </p:sp>
      <p:sp>
        <p:nvSpPr>
          <p:cNvPr id="17" name="Text 12"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18" name="Text 13"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LOUISIANA FOCUS</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The Louisiana Supreme Court’s Position</a:t>
            </a:r>
            <a:endParaRPr lang="en-US" sz="3000" dirty="0"/>
          </a:p>
        </p:txBody>
      </p:sp>
      <p:sp>
        <p:nvSpPr>
          <p:cNvPr id="6" name="Shape 3" descr="" title=""/>
          <p:cNvSpPr/>
          <p:nvPr/>
        </p:nvSpPr>
        <p:spPr>
          <a:xfrm>
            <a:off x="548640" y="1645920"/>
            <a:ext cx="11091672" cy="1280160"/>
          </a:xfrm>
          <a:prstGeom prst="rect">
            <a:avLst/>
          </a:prstGeom>
          <a:solidFill>
            <a:srgbClr val="EADFC8"/>
          </a:solidFill>
          <a:ln w="12700">
            <a:solidFill>
              <a:srgbClr val="D8C9AC"/>
            </a:solidFill>
            <a:prstDash val="solid"/>
          </a:ln>
        </p:spPr>
        <p:txBody>
          <a:bodyPr/>
          <a:lstStyle/>
          <a:p>
            <a:endParaRPr lang="en-US"/>
          </a:p>
        </p:txBody>
      </p:sp>
      <p:pic>
        <p:nvPicPr>
          <p:cNvPr id="7" name="Image 1" descr="" title=""/>
          <p:cNvPicPr>
            <a:picLocks noChangeAspect="1"/>
          </p:cNvPicPr>
          <p:nvPr/>
        </p:nvPicPr>
        <p:blipFill>
          <a:blip r:embed="rId4"/>
          <a:stretch>
            <a:fillRect/>
          </a:stretch>
        </p:blipFill>
        <p:spPr>
          <a:xfrm>
            <a:off x="777240" y="1874520"/>
            <a:ext cx="502920" cy="502920"/>
          </a:xfrm>
          <a:prstGeom prst="rect">
            <a:avLst/>
          </a:prstGeom>
        </p:spPr>
      </p:pic>
      <p:sp>
        <p:nvSpPr>
          <p:cNvPr id="8" name="Text 4" descr="" title=""/>
          <p:cNvSpPr/>
          <p:nvPr/>
        </p:nvSpPr>
        <p:spPr>
          <a:xfrm>
            <a:off x="1463040" y="1737360"/>
            <a:ext cx="9966960" cy="1097280"/>
          </a:xfrm>
          <a:prstGeom prst="rect">
            <a:avLst/>
          </a:prstGeom>
          <a:noFill/>
          <a:ln/>
        </p:spPr>
        <p:txBody>
          <a:bodyPr wrap="square" lIns="0" tIns="0" rIns="0" bIns="0" rtlCol="0" anchor="ctr"/>
          <a:lstStyle/>
          <a:p>
            <a:pPr marL="0" indent="0" algn="l">
              <a:lnSpc>
                <a:spcPct val="100000"/>
              </a:lnSpc>
              <a:buNone/>
            </a:pPr>
            <a:r>
              <a:rPr lang="en-US" sz="1500" i="1" dirty="0">
                <a:solidFill>
                  <a:srgbClr val="4A0E18"/>
                </a:solidFill>
                <a:latin typeface="Georgia" pitchFamily="34" charset="0"/>
                <a:ea typeface="Georgia" pitchFamily="34" charset="-122"/>
                <a:cs typeface="Georgia" pitchFamily="34" charset="-120"/>
              </a:rPr>
              <a:t>“The rules governing the bench and the Bar are not new… they are robust and broad enough to cover the landscape of issues presented by AI.”
</a:t>
            </a:r>
            <a:endParaRPr lang="en-US" sz="1500" dirty="0"/>
          </a:p>
          <a:p>
            <a:pPr marL="0" indent="0" algn="l">
              <a:lnSpc>
                <a:spcPct val="100000"/>
              </a:lnSpc>
              <a:buNone/>
            </a:pPr>
            <a:r>
              <a:rPr lang="en-US" sz="1150" dirty="0">
                <a:solidFill>
                  <a:srgbClr val="75675A"/>
                </a:solidFill>
                <a:latin typeface="Georgia" pitchFamily="34" charset="0"/>
                <a:ea typeface="Georgia" pitchFamily="34" charset="-122"/>
                <a:cs typeface="Georgia" pitchFamily="34" charset="-120"/>
              </a:rPr>
              <a:t>— Louisiana Supreme Court, letter to the LSBA, January 22, 2024</a:t>
            </a:r>
            <a:endParaRPr lang="en-US" sz="1500" dirty="0"/>
          </a:p>
        </p:txBody>
      </p:sp>
      <p:sp>
        <p:nvSpPr>
          <p:cNvPr id="9" name="Shape 5" descr="" title=""/>
          <p:cNvSpPr/>
          <p:nvPr/>
        </p:nvSpPr>
        <p:spPr>
          <a:xfrm>
            <a:off x="548640" y="3127248"/>
            <a:ext cx="5394960" cy="27889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0" name="Shape 6" descr="" title=""/>
          <p:cNvSpPr/>
          <p:nvPr/>
        </p:nvSpPr>
        <p:spPr>
          <a:xfrm>
            <a:off x="822960" y="3383280"/>
            <a:ext cx="566928" cy="566928"/>
          </a:xfrm>
          <a:prstGeom prst="ellipse">
            <a:avLst/>
          </a:prstGeom>
          <a:solidFill>
            <a:srgbClr val="6E1423"/>
          </a:solidFill>
          <a:ln/>
        </p:spPr>
        <p:txBody>
          <a:bodyPr/>
          <a:lstStyle/>
          <a:p>
            <a:endParaRPr lang="en-US"/>
          </a:p>
        </p:txBody>
      </p:sp>
      <p:pic>
        <p:nvPicPr>
          <p:cNvPr id="11" name="Image 2" descr="" title=""/>
          <p:cNvPicPr>
            <a:picLocks noChangeAspect="1"/>
          </p:cNvPicPr>
          <p:nvPr/>
        </p:nvPicPr>
        <p:blipFill>
          <a:blip r:embed="rId5"/>
          <a:stretch>
            <a:fillRect/>
          </a:stretch>
        </p:blipFill>
        <p:spPr>
          <a:xfrm>
            <a:off x="950976" y="3511296"/>
            <a:ext cx="310896" cy="310896"/>
          </a:xfrm>
          <a:prstGeom prst="rect">
            <a:avLst/>
          </a:prstGeom>
        </p:spPr>
      </p:pic>
      <p:sp>
        <p:nvSpPr>
          <p:cNvPr id="12" name="Text 7" descr="" title=""/>
          <p:cNvSpPr/>
          <p:nvPr/>
        </p:nvSpPr>
        <p:spPr>
          <a:xfrm>
            <a:off x="822960" y="4151376"/>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Rules the Court Cited</a:t>
            </a:r>
            <a:endParaRPr lang="en-US" sz="1600" dirty="0"/>
          </a:p>
        </p:txBody>
      </p:sp>
      <p:sp>
        <p:nvSpPr>
          <p:cNvPr id="13" name="Text 8" descr="" title=""/>
          <p:cNvSpPr/>
          <p:nvPr/>
        </p:nvSpPr>
        <p:spPr>
          <a:xfrm>
            <a:off x="822960" y="4572000"/>
            <a:ext cx="4846320" cy="1161288"/>
          </a:xfrm>
          <a:prstGeom prst="rect">
            <a:avLst/>
          </a:prstGeom>
          <a:noFill/>
          <a:ln/>
        </p:spPr>
        <p:txBody>
          <a:bodyPr wrap="square" lIns="0" tIns="0" rIns="0" bIns="0" rtlCol="0" anchor="t"/>
          <a:lstStyle/>
          <a:p>
            <a:pPr marL="342900" indent="-342900" algn="l">
              <a:lnSpc>
                <a:spcPct val="104000"/>
              </a:lnSpc>
              <a:spcAft>
                <a:spcPts val="800"/>
              </a:spcAft>
              <a:buSzPct val="100000"/>
              <a:buChar char="•"/>
            </a:pPr>
            <a:r>
              <a:rPr lang="en-US" sz="1250" dirty="0">
                <a:solidFill>
                  <a:srgbClr val="3A2E25"/>
                </a:solidFill>
                <a:latin typeface="Calibri" pitchFamily="34" charset="0"/>
                <a:ea typeface="Calibri" pitchFamily="34" charset="-122"/>
                <a:cs typeface="Calibri" pitchFamily="34" charset="-120"/>
              </a:rPr>
              <a:t>La. Rules of Prof. Conduct 1.1, 1.3, 1.4, 1.6, 1.15, 3.1, 3.3 &amp; 5.3</a:t>
            </a:r>
            <a:endParaRPr lang="en-US" sz="1250" dirty="0"/>
          </a:p>
          <a:p>
            <a:pPr marL="342900" indent="-342900" algn="l">
              <a:lnSpc>
                <a:spcPct val="104000"/>
              </a:lnSpc>
              <a:spcAft>
                <a:spcPts val="800"/>
              </a:spcAft>
              <a:buSzPct val="100000"/>
              <a:buChar char="•"/>
            </a:pPr>
            <a:r>
              <a:rPr lang="en-US" sz="1250" dirty="0">
                <a:solidFill>
                  <a:srgbClr val="3A2E25"/>
                </a:solidFill>
                <a:latin typeface="Calibri" pitchFamily="34" charset="0"/>
                <a:ea typeface="Calibri" pitchFamily="34" charset="-122"/>
                <a:cs typeface="Calibri" pitchFamily="34" charset="-120"/>
              </a:rPr>
              <a:t>La. Code of Civil Procedure arts. 371 &amp; 863</a:t>
            </a:r>
            <a:endParaRPr lang="en-US" sz="1250" dirty="0"/>
          </a:p>
          <a:p>
            <a:pPr marL="342900" indent="-342900" algn="l">
              <a:lnSpc>
                <a:spcPct val="104000"/>
              </a:lnSpc>
              <a:spcAft>
                <a:spcPts val="300"/>
              </a:spcAft>
              <a:buSzPct val="100000"/>
              <a:buChar char="•"/>
            </a:pPr>
            <a:r>
              <a:rPr lang="en-US" sz="1250" dirty="0">
                <a:solidFill>
                  <a:srgbClr val="3A2E25"/>
                </a:solidFill>
                <a:latin typeface="Calibri" pitchFamily="34" charset="0"/>
                <a:ea typeface="Calibri" pitchFamily="34" charset="-122"/>
                <a:cs typeface="Calibri" pitchFamily="34" charset="-120"/>
              </a:rPr>
              <a:t>Code of Judicial Conduct Canons 1, 2 &amp; 3 for judges</a:t>
            </a:r>
            <a:endParaRPr lang="en-US" sz="1250" dirty="0"/>
          </a:p>
        </p:txBody>
      </p:sp>
      <p:sp>
        <p:nvSpPr>
          <p:cNvPr id="14" name="Shape 9" descr="" title=""/>
          <p:cNvSpPr/>
          <p:nvPr/>
        </p:nvSpPr>
        <p:spPr>
          <a:xfrm>
            <a:off x="6236208" y="3127248"/>
            <a:ext cx="5394960" cy="27889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5" name="Shape 10" descr="" title=""/>
          <p:cNvSpPr/>
          <p:nvPr/>
        </p:nvSpPr>
        <p:spPr>
          <a:xfrm>
            <a:off x="6510528" y="3383280"/>
            <a:ext cx="566928" cy="566928"/>
          </a:xfrm>
          <a:prstGeom prst="ellipse">
            <a:avLst/>
          </a:prstGeom>
          <a:solidFill>
            <a:srgbClr val="B0883C"/>
          </a:solidFill>
          <a:ln/>
        </p:spPr>
        <p:txBody>
          <a:bodyPr/>
          <a:lstStyle/>
          <a:p>
            <a:endParaRPr lang="en-US"/>
          </a:p>
        </p:txBody>
      </p:sp>
      <p:pic>
        <p:nvPicPr>
          <p:cNvPr id="16" name="Image 3" descr="" title=""/>
          <p:cNvPicPr>
            <a:picLocks noChangeAspect="1"/>
          </p:cNvPicPr>
          <p:nvPr/>
        </p:nvPicPr>
        <p:blipFill>
          <a:blip r:embed="rId6"/>
          <a:stretch>
            <a:fillRect/>
          </a:stretch>
        </p:blipFill>
        <p:spPr>
          <a:xfrm>
            <a:off x="6638544" y="3511296"/>
            <a:ext cx="310896" cy="310896"/>
          </a:xfrm>
          <a:prstGeom prst="rect">
            <a:avLst/>
          </a:prstGeom>
        </p:spPr>
      </p:pic>
      <p:sp>
        <p:nvSpPr>
          <p:cNvPr id="17" name="Text 11" descr="" title=""/>
          <p:cNvSpPr/>
          <p:nvPr/>
        </p:nvSpPr>
        <p:spPr>
          <a:xfrm>
            <a:off x="6510528" y="4151376"/>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Related Formal Guidance</a:t>
            </a:r>
            <a:endParaRPr lang="en-US" sz="1600" dirty="0"/>
          </a:p>
        </p:txBody>
      </p:sp>
      <p:sp>
        <p:nvSpPr>
          <p:cNvPr id="18" name="Text 12" descr="" title=""/>
          <p:cNvSpPr/>
          <p:nvPr/>
        </p:nvSpPr>
        <p:spPr>
          <a:xfrm>
            <a:off x="6510528" y="4572000"/>
            <a:ext cx="4846320" cy="1161288"/>
          </a:xfrm>
          <a:prstGeom prst="rect">
            <a:avLst/>
          </a:prstGeom>
          <a:noFill/>
          <a:ln/>
        </p:spPr>
        <p:txBody>
          <a:bodyPr wrap="square" lIns="0" tIns="0" rIns="0" bIns="0" rtlCol="0" anchor="t"/>
          <a:lstStyle/>
          <a:p>
            <a:pPr marL="342900" indent="-342900" algn="l">
              <a:lnSpc>
                <a:spcPct val="104000"/>
              </a:lnSpc>
              <a:spcAft>
                <a:spcPts val="800"/>
              </a:spcAft>
              <a:buSzPct val="100000"/>
              <a:buChar char="•"/>
            </a:pPr>
            <a:r>
              <a:rPr lang="en-US" sz="1250" dirty="0">
                <a:solidFill>
                  <a:srgbClr val="3A2E25"/>
                </a:solidFill>
                <a:latin typeface="Calibri" pitchFamily="34" charset="0"/>
                <a:ea typeface="Calibri" pitchFamily="34" charset="-122"/>
                <a:cs typeface="Calibri" pitchFamily="34" charset="-120"/>
              </a:rPr>
              <a:t>LSBA Public Opinion 19-RPCC-021 (2019) on technology competence.</a:t>
            </a:r>
            <a:endParaRPr lang="en-US" sz="1250" dirty="0"/>
          </a:p>
          <a:p>
            <a:pPr marL="342900" indent="-342900" algn="l">
              <a:lnSpc>
                <a:spcPct val="104000"/>
              </a:lnSpc>
              <a:spcAft>
                <a:spcPts val="800"/>
              </a:spcAft>
              <a:buSzPct val="100000"/>
              <a:buChar char="•"/>
            </a:pPr>
            <a:r>
              <a:rPr lang="en-US" sz="1250" dirty="0">
                <a:solidFill>
                  <a:srgbClr val="3A2E25"/>
                </a:solidFill>
                <a:latin typeface="Calibri" pitchFamily="34" charset="0"/>
                <a:ea typeface="Calibri" pitchFamily="34" charset="-122"/>
                <a:cs typeface="Calibri" pitchFamily="34" charset="-120"/>
              </a:rPr>
              <a:t>Lawyers must understand the privacy policy and terms of service of any platform handling client data, including AI.</a:t>
            </a:r>
            <a:endParaRPr lang="en-US" sz="1250" dirty="0"/>
          </a:p>
        </p:txBody>
      </p:sp>
      <p:sp>
        <p:nvSpPr>
          <p:cNvPr id="19" name="Shape 13" descr="" title=""/>
          <p:cNvSpPr/>
          <p:nvPr/>
        </p:nvSpPr>
        <p:spPr>
          <a:xfrm>
            <a:off x="0" y="6565392"/>
            <a:ext cx="12191695" cy="292608"/>
          </a:xfrm>
          <a:prstGeom prst="rect">
            <a:avLst/>
          </a:prstGeom>
          <a:solidFill>
            <a:srgbClr val="EADFC8"/>
          </a:solidFill>
          <a:ln/>
        </p:spPr>
        <p:txBody>
          <a:bodyPr/>
          <a:lstStyle/>
          <a:p>
            <a:endParaRPr lang="en-US"/>
          </a:p>
        </p:txBody>
      </p:sp>
      <p:sp>
        <p:nvSpPr>
          <p:cNvPr id="20" name="Text 14"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21" name="Text 15"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10</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LOUISIANA FOCUS</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Louisiana Act 250</a:t>
            </a:r>
            <a:endParaRPr lang="en-US" sz="3000" dirty="0"/>
          </a:p>
        </p:txBody>
      </p:sp>
      <p:sp>
        <p:nvSpPr>
          <p:cNvPr id="6" name="Text 3" descr="" title=""/>
          <p:cNvSpPr/>
          <p:nvPr/>
        </p:nvSpPr>
        <p:spPr>
          <a:xfrm>
            <a:off x="548640" y="1554480"/>
            <a:ext cx="11064240" cy="457200"/>
          </a:xfrm>
          <a:prstGeom prst="rect">
            <a:avLst/>
          </a:prstGeom>
          <a:noFill/>
          <a:ln/>
        </p:spPr>
        <p:txBody>
          <a:bodyPr wrap="square" lIns="0" tIns="0" rIns="0" bIns="0" rtlCol="0" anchor="ctr"/>
          <a:lstStyle/>
          <a:p>
            <a:pPr marL="0" indent="0" algn="l">
              <a:buNone/>
            </a:pPr>
            <a:r>
              <a:rPr lang="en-US" sz="1350" i="1" dirty="0">
                <a:solidFill>
                  <a:srgbClr val="75675A"/>
                </a:solidFill>
                <a:latin typeface="Calibri" pitchFamily="34" charset="0"/>
                <a:ea typeface="Calibri" pitchFamily="34" charset="-122"/>
                <a:cs typeface="Calibri" pitchFamily="34" charset="-120"/>
              </a:rPr>
              <a:t>As the only U.S. civil-law (Napoleonic Code) state, Louisiana codified its AI duties rather than relying solely on a bar opinion.</a:t>
            </a:r>
            <a:endParaRPr lang="en-US" sz="1350" dirty="0"/>
          </a:p>
        </p:txBody>
      </p:sp>
      <p:sp>
        <p:nvSpPr>
          <p:cNvPr id="7" name="Shape 4" descr="" title=""/>
          <p:cNvSpPr/>
          <p:nvPr/>
        </p:nvSpPr>
        <p:spPr>
          <a:xfrm>
            <a:off x="548640" y="2057400"/>
            <a:ext cx="4937760" cy="3840480"/>
          </a:xfrm>
          <a:prstGeom prst="rect">
            <a:avLst/>
          </a:prstGeom>
          <a:solidFill>
            <a:srgbClr val="6E1423"/>
          </a:solidFill>
          <a:ln/>
          <a:effectLst>
            <a:outerShdw blurRad="88900" dist="38100" dir="8100000" algn="bl" rotWithShape="0">
              <a:srgbClr val="000000">
                <a:alpha val="16000"/>
              </a:srgbClr>
            </a:outerShdw>
          </a:effectLst>
        </p:spPr>
        <p:txBody>
          <a:bodyPr/>
          <a:lstStyle/>
          <a:p>
            <a:endParaRPr lang="en-US"/>
          </a:p>
        </p:txBody>
      </p:sp>
      <p:sp>
        <p:nvSpPr>
          <p:cNvPr id="8" name="Text 5" descr="" title=""/>
          <p:cNvSpPr/>
          <p:nvPr/>
        </p:nvSpPr>
        <p:spPr>
          <a:xfrm>
            <a:off x="777240" y="2286000"/>
            <a:ext cx="4480560" cy="457200"/>
          </a:xfrm>
          <a:prstGeom prst="rect">
            <a:avLst/>
          </a:prstGeom>
          <a:noFill/>
          <a:ln/>
        </p:spPr>
        <p:txBody>
          <a:bodyPr wrap="square" lIns="0" tIns="0" rIns="0" bIns="0" rtlCol="0" anchor="ctr"/>
          <a:lstStyle/>
          <a:p>
            <a:pPr marL="0" indent="0" algn="l">
              <a:buNone/>
            </a:pPr>
            <a:r>
              <a:rPr lang="en-US" sz="2100" b="1" dirty="0">
                <a:solidFill>
                  <a:srgbClr val="FFFFFF"/>
                </a:solidFill>
                <a:latin typeface="Georgia" pitchFamily="34" charset="0"/>
                <a:ea typeface="Georgia" pitchFamily="34" charset="-122"/>
                <a:cs typeface="Georgia" pitchFamily="34" charset="-120"/>
              </a:rPr>
              <a:t>La. C.C.P. art. 371(C)</a:t>
            </a:r>
            <a:endParaRPr lang="en-US" sz="2100" dirty="0"/>
          </a:p>
        </p:txBody>
      </p:sp>
      <p:sp>
        <p:nvSpPr>
          <p:cNvPr id="9" name="Text 6" descr="" title=""/>
          <p:cNvSpPr/>
          <p:nvPr/>
        </p:nvSpPr>
        <p:spPr>
          <a:xfrm>
            <a:off x="777240" y="2743200"/>
            <a:ext cx="4480560" cy="320040"/>
          </a:xfrm>
          <a:prstGeom prst="rect">
            <a:avLst/>
          </a:prstGeom>
          <a:noFill/>
          <a:ln/>
        </p:spPr>
        <p:txBody>
          <a:bodyPr wrap="square" lIns="0" tIns="0" rIns="0" bIns="0" rtlCol="0" anchor="ctr"/>
          <a:lstStyle/>
          <a:p>
            <a:pPr marL="0" indent="0" algn="l">
              <a:buNone/>
            </a:pPr>
            <a:r>
              <a:rPr lang="en-US" sz="1200" i="1" dirty="0">
                <a:solidFill>
                  <a:srgbClr val="C9A85E"/>
                </a:solidFill>
                <a:latin typeface="Calibri" pitchFamily="34" charset="0"/>
                <a:ea typeface="Calibri" pitchFamily="34" charset="-122"/>
                <a:cs typeface="Calibri" pitchFamily="34" charset="-120"/>
              </a:rPr>
              <a:t>Enacted by Act 250 · Effective August 1, 2025</a:t>
            </a:r>
            <a:endParaRPr lang="en-US" sz="1200" dirty="0"/>
          </a:p>
        </p:txBody>
      </p:sp>
      <p:sp>
        <p:nvSpPr>
          <p:cNvPr id="10" name="Text 7" descr="" title=""/>
          <p:cNvSpPr/>
          <p:nvPr/>
        </p:nvSpPr>
        <p:spPr>
          <a:xfrm>
            <a:off x="777240" y="3200400"/>
            <a:ext cx="4480560" cy="822960"/>
          </a:xfrm>
          <a:prstGeom prst="rect">
            <a:avLst/>
          </a:prstGeom>
          <a:noFill/>
          <a:ln/>
        </p:spPr>
        <p:txBody>
          <a:bodyPr wrap="square" lIns="0" tIns="0" rIns="0" bIns="0" rtlCol="0" anchor="t"/>
          <a:lstStyle/>
          <a:p>
            <a:pPr marL="0" indent="0" algn="l">
              <a:lnSpc>
                <a:spcPct val="108000"/>
              </a:lnSpc>
              <a:buNone/>
            </a:pPr>
            <a:r>
              <a:rPr lang="en-US" sz="1400" b="1" dirty="0">
                <a:solidFill>
                  <a:srgbClr val="F4ECDD"/>
                </a:solidFill>
                <a:latin typeface="Calibri" pitchFamily="34" charset="0"/>
                <a:ea typeface="Calibri" pitchFamily="34" charset="-122"/>
                <a:cs typeface="Calibri" pitchFamily="34" charset="-120"/>
              </a:rPr>
              <a:t>Attorneys must use reasonable diligence</a:t>
            </a:r>
            <a:endParaRPr lang="en-US" sz="1400" dirty="0"/>
          </a:p>
          <a:p>
            <a:pPr marL="0" indent="0" algn="l">
              <a:lnSpc>
                <a:spcPct val="108000"/>
              </a:lnSpc>
              <a:buNone/>
            </a:pPr>
            <a:r>
              <a:rPr lang="en-US" sz="1400" dirty="0">
                <a:solidFill>
                  <a:srgbClr val="F4ECDD"/>
                </a:solidFill>
                <a:latin typeface="Calibri" pitchFamily="34" charset="0"/>
                <a:ea typeface="Calibri" pitchFamily="34" charset="-122"/>
                <a:cs typeface="Calibri" pitchFamily="34" charset="-120"/>
              </a:rPr>
              <a:t>to verify the authenticity of evidence.</a:t>
            </a:r>
            <a:endParaRPr lang="en-US" sz="1400" dirty="0"/>
          </a:p>
        </p:txBody>
      </p:sp>
      <p:sp>
        <p:nvSpPr>
          <p:cNvPr id="11" name="Text 8" descr="" title=""/>
          <p:cNvSpPr/>
          <p:nvPr/>
        </p:nvSpPr>
        <p:spPr>
          <a:xfrm>
            <a:off x="777240" y="4160520"/>
            <a:ext cx="4480560" cy="1554480"/>
          </a:xfrm>
          <a:prstGeom prst="rect">
            <a:avLst/>
          </a:prstGeom>
          <a:noFill/>
          <a:ln/>
        </p:spPr>
        <p:txBody>
          <a:bodyPr wrap="square" lIns="0" tIns="0" rIns="0" bIns="0" rtlCol="0" anchor="t"/>
          <a:lstStyle/>
          <a:p>
            <a:pPr marL="0" indent="0" algn="l">
              <a:lnSpc>
                <a:spcPct val="108000"/>
              </a:lnSpc>
              <a:buNone/>
            </a:pPr>
            <a:r>
              <a:rPr lang="en-US" sz="1300" dirty="0">
                <a:solidFill>
                  <a:srgbClr val="F4ECDD"/>
                </a:solidFill>
                <a:latin typeface="Calibri" pitchFamily="34" charset="0"/>
                <a:ea typeface="Calibri" pitchFamily="34" charset="-122"/>
                <a:cs typeface="Calibri" pitchFamily="34" charset="-120"/>
              </a:rPr>
              <a:t>A violation occurs where a lawyer “knew or should have known” evidence was false or AI-manipulated and offered it without disclosure (knowing or reckless submission).</a:t>
            </a:r>
            <a:endParaRPr lang="en-US" sz="1300" dirty="0"/>
          </a:p>
        </p:txBody>
      </p:sp>
      <p:sp>
        <p:nvSpPr>
          <p:cNvPr id="12" name="Shape 9" descr="" title=""/>
          <p:cNvSpPr/>
          <p:nvPr/>
        </p:nvSpPr>
        <p:spPr>
          <a:xfrm>
            <a:off x="5779008" y="2057400"/>
            <a:ext cx="5852160" cy="18288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3" name="Shape 10" descr="" title=""/>
          <p:cNvSpPr/>
          <p:nvPr/>
        </p:nvSpPr>
        <p:spPr>
          <a:xfrm>
            <a:off x="6053328" y="2313432"/>
            <a:ext cx="512064" cy="512064"/>
          </a:xfrm>
          <a:prstGeom prst="ellipse">
            <a:avLst/>
          </a:prstGeom>
          <a:solidFill>
            <a:srgbClr val="B0883C"/>
          </a:solidFill>
          <a:ln/>
        </p:spPr>
        <p:txBody>
          <a:bodyPr/>
          <a:lstStyle/>
          <a:p>
            <a:endParaRPr lang="en-US"/>
          </a:p>
        </p:txBody>
      </p:sp>
      <p:pic>
        <p:nvPicPr>
          <p:cNvPr id="14" name="Image 1" descr="" title=""/>
          <p:cNvPicPr>
            <a:picLocks noChangeAspect="1"/>
          </p:cNvPicPr>
          <p:nvPr/>
        </p:nvPicPr>
        <p:blipFill>
          <a:blip r:embed="rId4"/>
          <a:stretch>
            <a:fillRect/>
          </a:stretch>
        </p:blipFill>
        <p:spPr>
          <a:xfrm>
            <a:off x="6163056" y="2423160"/>
            <a:ext cx="292608" cy="292608"/>
          </a:xfrm>
          <a:prstGeom prst="rect">
            <a:avLst/>
          </a:prstGeom>
        </p:spPr>
      </p:pic>
      <p:sp>
        <p:nvSpPr>
          <p:cNvPr id="15" name="Text 11" descr="" title=""/>
          <p:cNvSpPr/>
          <p:nvPr/>
        </p:nvSpPr>
        <p:spPr>
          <a:xfrm>
            <a:off x="6693408" y="2276856"/>
            <a:ext cx="4709160" cy="585216"/>
          </a:xfrm>
          <a:prstGeom prst="rect">
            <a:avLst/>
          </a:prstGeom>
          <a:noFill/>
          <a:ln/>
        </p:spPr>
        <p:txBody>
          <a:bodyPr wrap="square" lIns="0" tIns="0" rIns="0" bIns="0" rtlCol="0" anchor="ctr"/>
          <a:lstStyle/>
          <a:p>
            <a:pPr marL="0" indent="0" algn="l">
              <a:buNone/>
            </a:pPr>
            <a:r>
              <a:rPr lang="en-US" sz="1600" b="1" dirty="0">
                <a:solidFill>
                  <a:srgbClr val="6E1423"/>
                </a:solidFill>
                <a:latin typeface="Georgia" pitchFamily="34" charset="0"/>
                <a:ea typeface="Georgia" pitchFamily="34" charset="-122"/>
                <a:cs typeface="Georgia" pitchFamily="34" charset="-120"/>
              </a:rPr>
              <a:t>Court Technology Guidance</a:t>
            </a:r>
            <a:endParaRPr lang="en-US" sz="1600" dirty="0"/>
          </a:p>
        </p:txBody>
      </p:sp>
      <p:sp>
        <p:nvSpPr>
          <p:cNvPr id="16" name="Text 12" descr="" title=""/>
          <p:cNvSpPr/>
          <p:nvPr/>
        </p:nvSpPr>
        <p:spPr>
          <a:xfrm>
            <a:off x="6053328" y="2971800"/>
            <a:ext cx="5303520" cy="731520"/>
          </a:xfrm>
          <a:prstGeom prst="rect">
            <a:avLst/>
          </a:prstGeom>
          <a:noFill/>
          <a:ln/>
        </p:spPr>
        <p:txBody>
          <a:bodyPr wrap="square" lIns="0" tIns="0" rIns="0" bIns="0" rtlCol="0" anchor="t"/>
          <a:lstStyle/>
          <a:p>
            <a:pPr marL="0" indent="0" algn="l">
              <a:lnSpc>
                <a:spcPct val="104000"/>
              </a:lnSpc>
              <a:spcAft>
                <a:spcPts val="300"/>
              </a:spcAft>
              <a:buNone/>
            </a:pPr>
            <a:r>
              <a:rPr lang="en-US" sz="1300" dirty="0">
                <a:solidFill>
                  <a:srgbClr val="3A2E25"/>
                </a:solidFill>
                <a:latin typeface="Calibri" pitchFamily="34" charset="0"/>
                <a:ea typeface="Calibri" pitchFamily="34" charset="-122"/>
                <a:cs typeface="Calibri" pitchFamily="34" charset="-120"/>
              </a:rPr>
              <a:t>The Louisiana Supreme Court Technology Commission issued Generative AI Guidelines for judges (October 2025) to govern AI use on the bench.</a:t>
            </a:r>
            <a:endParaRPr lang="en-US" sz="1300" dirty="0"/>
          </a:p>
        </p:txBody>
      </p:sp>
      <p:sp>
        <p:nvSpPr>
          <p:cNvPr id="17" name="Shape 13" descr="" title=""/>
          <p:cNvSpPr/>
          <p:nvPr/>
        </p:nvSpPr>
        <p:spPr>
          <a:xfrm>
            <a:off x="5779008" y="4069080"/>
            <a:ext cx="5852160" cy="18288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8" name="Shape 14" descr="" title=""/>
          <p:cNvSpPr/>
          <p:nvPr/>
        </p:nvSpPr>
        <p:spPr>
          <a:xfrm>
            <a:off x="6053328" y="4325112"/>
            <a:ext cx="512064" cy="512064"/>
          </a:xfrm>
          <a:prstGeom prst="ellipse">
            <a:avLst/>
          </a:prstGeom>
          <a:solidFill>
            <a:srgbClr val="6E1423"/>
          </a:solidFill>
          <a:ln/>
        </p:spPr>
        <p:txBody>
          <a:bodyPr/>
          <a:lstStyle/>
          <a:p>
            <a:endParaRPr lang="en-US"/>
          </a:p>
        </p:txBody>
      </p:sp>
      <p:pic>
        <p:nvPicPr>
          <p:cNvPr id="19" name="Image 2" descr="" title=""/>
          <p:cNvPicPr>
            <a:picLocks noChangeAspect="1"/>
          </p:cNvPicPr>
          <p:nvPr/>
        </p:nvPicPr>
        <p:blipFill>
          <a:blip r:embed="rId5"/>
          <a:stretch>
            <a:fillRect/>
          </a:stretch>
        </p:blipFill>
        <p:spPr>
          <a:xfrm>
            <a:off x="6163056" y="4434840"/>
            <a:ext cx="292608" cy="292608"/>
          </a:xfrm>
          <a:prstGeom prst="rect">
            <a:avLst/>
          </a:prstGeom>
        </p:spPr>
      </p:pic>
      <p:sp>
        <p:nvSpPr>
          <p:cNvPr id="20" name="Text 15" descr="" title=""/>
          <p:cNvSpPr/>
          <p:nvPr/>
        </p:nvSpPr>
        <p:spPr>
          <a:xfrm>
            <a:off x="6693408" y="4288536"/>
            <a:ext cx="4709160" cy="585216"/>
          </a:xfrm>
          <a:prstGeom prst="rect">
            <a:avLst/>
          </a:prstGeom>
          <a:noFill/>
          <a:ln/>
        </p:spPr>
        <p:txBody>
          <a:bodyPr wrap="square" lIns="0" tIns="0" rIns="0" bIns="0" rtlCol="0" anchor="ctr"/>
          <a:lstStyle/>
          <a:p>
            <a:pPr marL="0" indent="0" algn="l">
              <a:buNone/>
            </a:pPr>
            <a:r>
              <a:rPr lang="en-US" sz="1600" b="1" dirty="0">
                <a:solidFill>
                  <a:srgbClr val="6E1423"/>
                </a:solidFill>
                <a:latin typeface="Georgia" pitchFamily="34" charset="0"/>
                <a:ea typeface="Georgia" pitchFamily="34" charset="-122"/>
                <a:cs typeface="Georgia" pitchFamily="34" charset="-120"/>
              </a:rPr>
              <a:t>What This Means for You</a:t>
            </a:r>
            <a:endParaRPr lang="en-US" sz="1600" dirty="0"/>
          </a:p>
        </p:txBody>
      </p:sp>
      <p:sp>
        <p:nvSpPr>
          <p:cNvPr id="21" name="Text 16" descr="" title=""/>
          <p:cNvSpPr/>
          <p:nvPr/>
        </p:nvSpPr>
        <p:spPr>
          <a:xfrm>
            <a:off x="6080760" y="4910328"/>
            <a:ext cx="5303520" cy="731520"/>
          </a:xfrm>
          <a:prstGeom prst="rect">
            <a:avLst/>
          </a:prstGeom>
          <a:noFill/>
          <a:ln/>
        </p:spPr>
        <p:txBody>
          <a:bodyPr wrap="square" lIns="0" tIns="0" rIns="0" bIns="0" rtlCol="0" anchor="t"/>
          <a:lstStyle/>
          <a:p>
            <a:pPr marL="342900" indent="-342900" algn="l">
              <a:lnSpc>
                <a:spcPct val="104000"/>
              </a:lnSpc>
              <a:spcAft>
                <a:spcPts val="600"/>
              </a:spcAft>
              <a:buSzPct val="100000"/>
              <a:buChar char="•"/>
            </a:pPr>
            <a:r>
              <a:rPr lang="en-US" sz="1200" dirty="0">
                <a:solidFill>
                  <a:srgbClr val="3A2E25"/>
                </a:solidFill>
                <a:latin typeface="Calibri" pitchFamily="34" charset="0"/>
                <a:ea typeface="Calibri" pitchFamily="34" charset="-122"/>
                <a:cs typeface="Calibri" pitchFamily="34" charset="-120"/>
              </a:rPr>
              <a:t>Use AI s a supplemental tool</a:t>
            </a:r>
          </a:p>
          <a:p>
            <a:pPr marL="342900" indent="-342900" algn="l">
              <a:lnSpc>
                <a:spcPct val="104000"/>
              </a:lnSpc>
              <a:spcAft>
                <a:spcPts val="600"/>
              </a:spcAft>
              <a:buSzPct val="100000"/>
              <a:buChar char="•"/>
            </a:pPr>
            <a:r>
              <a:rPr lang="en-US" sz="1200" dirty="0">
                <a:solidFill>
                  <a:srgbClr val="3A2E25"/>
                </a:solidFill>
                <a:latin typeface="Calibri" pitchFamily="34" charset="0"/>
                <a:ea typeface="Calibri" pitchFamily="34" charset="-122"/>
                <a:cs typeface="Calibri" pitchFamily="34" charset="-120"/>
              </a:rPr>
              <a:t>Keep a written AI-use policy and if necessary, a log.</a:t>
            </a:r>
          </a:p>
          <a:p>
            <a:pPr marL="342900" indent="-342900" algn="l">
              <a:lnSpc>
                <a:spcPct val="104000"/>
              </a:lnSpc>
              <a:spcAft>
                <a:spcPts val="600"/>
              </a:spcAft>
              <a:buSzPct val="100000"/>
              <a:buChar char="•"/>
            </a:pPr>
            <a:r>
              <a:rPr lang="en-US" sz="1200" dirty="0">
                <a:solidFill>
                  <a:srgbClr val="3A2E25"/>
                </a:solidFill>
                <a:latin typeface="Calibri" pitchFamily="34" charset="0"/>
                <a:ea typeface="Calibri" pitchFamily="34" charset="-122"/>
                <a:cs typeface="Calibri" pitchFamily="34" charset="-120"/>
              </a:rPr>
              <a:t>Conduct vendor due diligence for any AI tool.</a:t>
            </a:r>
            <a:endParaRPr lang="en-US" sz="1200" dirty="0"/>
          </a:p>
          <a:p>
            <a:pPr marL="342900" indent="-342900" algn="l">
              <a:lnSpc>
                <a:spcPct val="104000"/>
              </a:lnSpc>
              <a:spcAft>
                <a:spcPts val="300"/>
              </a:spcAft>
              <a:buSzPct val="100000"/>
              <a:buChar char="•"/>
            </a:pPr>
            <a:r>
              <a:rPr lang="en-US" sz="1200" dirty="0">
                <a:solidFill>
                  <a:srgbClr val="3A2E25"/>
                </a:solidFill>
                <a:latin typeface="Calibri" pitchFamily="34" charset="0"/>
                <a:ea typeface="Calibri" pitchFamily="34" charset="-122"/>
                <a:cs typeface="Calibri" pitchFamily="34" charset="-120"/>
              </a:rPr>
              <a:t>AI obligations now have a statutory backbone in Louisiana.</a:t>
            </a:r>
            <a:endParaRPr lang="en-US" sz="1200" dirty="0"/>
          </a:p>
        </p:txBody>
      </p:sp>
      <p:sp>
        <p:nvSpPr>
          <p:cNvPr id="22" name="Shape 17" descr="" title=""/>
          <p:cNvSpPr/>
          <p:nvPr/>
        </p:nvSpPr>
        <p:spPr>
          <a:xfrm>
            <a:off x="0" y="6565392"/>
            <a:ext cx="12191695" cy="292608"/>
          </a:xfrm>
          <a:prstGeom prst="rect">
            <a:avLst/>
          </a:prstGeom>
          <a:solidFill>
            <a:srgbClr val="EADFC8"/>
          </a:solidFill>
          <a:ln/>
        </p:spPr>
        <p:txBody>
          <a:bodyPr/>
          <a:lstStyle/>
          <a:p>
            <a:endParaRPr lang="en-US"/>
          </a:p>
        </p:txBody>
      </p:sp>
      <p:sp>
        <p:nvSpPr>
          <p:cNvPr id="23" name="Text 18"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24" name="Text 19"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11</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FIRM POLICY</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Building an AI Governance Framework</a:t>
            </a:r>
            <a:endParaRPr lang="en-US" sz="3000" dirty="0"/>
          </a:p>
        </p:txBody>
      </p:sp>
      <p:sp>
        <p:nvSpPr>
          <p:cNvPr id="6" name="Text 3" descr="" title=""/>
          <p:cNvSpPr/>
          <p:nvPr/>
        </p:nvSpPr>
        <p:spPr>
          <a:xfrm>
            <a:off x="548640" y="1554480"/>
            <a:ext cx="11064240" cy="457200"/>
          </a:xfrm>
          <a:prstGeom prst="rect">
            <a:avLst/>
          </a:prstGeom>
          <a:noFill/>
          <a:ln/>
        </p:spPr>
        <p:txBody>
          <a:bodyPr wrap="square" lIns="0" tIns="0" rIns="0" bIns="0" rtlCol="0" anchor="ctr"/>
          <a:lstStyle/>
          <a:p>
            <a:pPr marL="0" indent="0" algn="l">
              <a:buNone/>
            </a:pPr>
            <a:r>
              <a:rPr lang="en-US" sz="1350" i="1" dirty="0">
                <a:solidFill>
                  <a:srgbClr val="75675A"/>
                </a:solidFill>
                <a:latin typeface="Calibri" pitchFamily="34" charset="0"/>
                <a:ea typeface="Calibri" pitchFamily="34" charset="-122"/>
                <a:cs typeface="Calibri" pitchFamily="34" charset="-120"/>
              </a:rPr>
              <a:t>Blanket bans fail — they create “Shadow AI.” AI is already in Westlaw, Lexis+, and Microsoft 365. Adopt guardrails, not prohibition.</a:t>
            </a:r>
            <a:endParaRPr lang="en-US" sz="1350" dirty="0"/>
          </a:p>
        </p:txBody>
      </p:sp>
      <p:sp>
        <p:nvSpPr>
          <p:cNvPr id="7" name="Shape 4" descr="" title=""/>
          <p:cNvSpPr/>
          <p:nvPr/>
        </p:nvSpPr>
        <p:spPr>
          <a:xfrm>
            <a:off x="548640" y="2148840"/>
            <a:ext cx="2587752" cy="27889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8" name="Shape 5" descr="" title=""/>
          <p:cNvSpPr/>
          <p:nvPr/>
        </p:nvSpPr>
        <p:spPr>
          <a:xfrm>
            <a:off x="822960" y="2404872"/>
            <a:ext cx="566928" cy="566928"/>
          </a:xfrm>
          <a:prstGeom prst="ellipse">
            <a:avLst/>
          </a:prstGeom>
          <a:solidFill>
            <a:srgbClr val="6E1423"/>
          </a:solidFill>
          <a:ln/>
        </p:spPr>
        <p:txBody>
          <a:bodyPr/>
          <a:lstStyle/>
          <a:p>
            <a:endParaRPr lang="en-US"/>
          </a:p>
        </p:txBody>
      </p:sp>
      <p:pic>
        <p:nvPicPr>
          <p:cNvPr id="9" name="Image 1" descr="" title=""/>
          <p:cNvPicPr>
            <a:picLocks noChangeAspect="1"/>
          </p:cNvPicPr>
          <p:nvPr/>
        </p:nvPicPr>
        <p:blipFill>
          <a:blip r:embed="rId4"/>
          <a:stretch>
            <a:fillRect/>
          </a:stretch>
        </p:blipFill>
        <p:spPr>
          <a:xfrm>
            <a:off x="950976" y="2532888"/>
            <a:ext cx="310896" cy="310896"/>
          </a:xfrm>
          <a:prstGeom prst="rect">
            <a:avLst/>
          </a:prstGeom>
        </p:spPr>
      </p:pic>
      <p:sp>
        <p:nvSpPr>
          <p:cNvPr id="10" name="Text 6" descr="" title=""/>
          <p:cNvSpPr/>
          <p:nvPr/>
        </p:nvSpPr>
        <p:spPr>
          <a:xfrm>
            <a:off x="822960" y="3172968"/>
            <a:ext cx="2039112" cy="365760"/>
          </a:xfrm>
          <a:prstGeom prst="rect">
            <a:avLst/>
          </a:prstGeom>
          <a:noFill/>
          <a:ln/>
        </p:spPr>
        <p:txBody>
          <a:bodyPr wrap="square" lIns="0" tIns="0" rIns="0" bIns="0" rtlCol="0" anchor="t"/>
          <a:lstStyle/>
          <a:p>
            <a:pPr marL="0" indent="0" algn="l">
              <a:buNone/>
            </a:pPr>
            <a:r>
              <a:rPr lang="en-US" sz="1500" b="1" dirty="0">
                <a:solidFill>
                  <a:srgbClr val="6E1423"/>
                </a:solidFill>
                <a:latin typeface="Georgia" pitchFamily="34" charset="0"/>
                <a:ea typeface="Georgia" pitchFamily="34" charset="-122"/>
                <a:cs typeface="Georgia" pitchFamily="34" charset="-120"/>
              </a:rPr>
              <a:t>Data Security</a:t>
            </a:r>
            <a:endParaRPr lang="en-US" sz="1500" dirty="0"/>
          </a:p>
        </p:txBody>
      </p:sp>
      <p:sp>
        <p:nvSpPr>
          <p:cNvPr id="11" name="Text 7" descr="" title=""/>
          <p:cNvSpPr/>
          <p:nvPr/>
        </p:nvSpPr>
        <p:spPr>
          <a:xfrm>
            <a:off x="822960" y="3593592"/>
            <a:ext cx="2039112" cy="1161288"/>
          </a:xfrm>
          <a:prstGeom prst="rect">
            <a:avLst/>
          </a:prstGeom>
          <a:noFill/>
          <a:ln/>
        </p:spPr>
        <p:txBody>
          <a:bodyPr wrap="square" lIns="0" tIns="0" rIns="0" bIns="0" rtlCol="0" anchor="t"/>
          <a:lstStyle/>
          <a:p>
            <a:pPr marL="0" indent="0" algn="l">
              <a:lnSpc>
                <a:spcPct val="104000"/>
              </a:lnSpc>
              <a:spcAft>
                <a:spcPts val="300"/>
              </a:spcAft>
              <a:buNone/>
            </a:pPr>
            <a:r>
              <a:rPr lang="en-US" sz="1250" dirty="0">
                <a:solidFill>
                  <a:srgbClr val="3A2E25"/>
                </a:solidFill>
                <a:latin typeface="Calibri" pitchFamily="34" charset="0"/>
                <a:ea typeface="Calibri" pitchFamily="34" charset="-122"/>
                <a:cs typeface="Calibri" pitchFamily="34" charset="-120"/>
              </a:rPr>
              <a:t>Role-based access controls; secure, compliant environments; protect privileged data.</a:t>
            </a:r>
            <a:endParaRPr lang="en-US" sz="1250" dirty="0"/>
          </a:p>
        </p:txBody>
      </p:sp>
      <p:sp>
        <p:nvSpPr>
          <p:cNvPr id="12" name="Shape 8" descr="" title=""/>
          <p:cNvSpPr/>
          <p:nvPr/>
        </p:nvSpPr>
        <p:spPr>
          <a:xfrm>
            <a:off x="3383280" y="2148840"/>
            <a:ext cx="2587752" cy="27889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3" name="Shape 9" descr="" title=""/>
          <p:cNvSpPr/>
          <p:nvPr/>
        </p:nvSpPr>
        <p:spPr>
          <a:xfrm>
            <a:off x="3657600" y="2404872"/>
            <a:ext cx="566928" cy="566928"/>
          </a:xfrm>
          <a:prstGeom prst="ellipse">
            <a:avLst/>
          </a:prstGeom>
          <a:solidFill>
            <a:srgbClr val="6E1423"/>
          </a:solidFill>
          <a:ln/>
        </p:spPr>
        <p:txBody>
          <a:bodyPr/>
          <a:lstStyle/>
          <a:p>
            <a:endParaRPr lang="en-US"/>
          </a:p>
        </p:txBody>
      </p:sp>
      <p:pic>
        <p:nvPicPr>
          <p:cNvPr id="14" name="Image 2" descr="" title=""/>
          <p:cNvPicPr>
            <a:picLocks noChangeAspect="1"/>
          </p:cNvPicPr>
          <p:nvPr/>
        </p:nvPicPr>
        <p:blipFill>
          <a:blip r:embed="rId5"/>
          <a:stretch>
            <a:fillRect/>
          </a:stretch>
        </p:blipFill>
        <p:spPr>
          <a:xfrm>
            <a:off x="3785616" y="2532888"/>
            <a:ext cx="310896" cy="310896"/>
          </a:xfrm>
          <a:prstGeom prst="rect">
            <a:avLst/>
          </a:prstGeom>
        </p:spPr>
      </p:pic>
      <p:sp>
        <p:nvSpPr>
          <p:cNvPr id="15" name="Text 10" descr="" title=""/>
          <p:cNvSpPr/>
          <p:nvPr/>
        </p:nvSpPr>
        <p:spPr>
          <a:xfrm>
            <a:off x="3657600" y="3172968"/>
            <a:ext cx="2039112" cy="365760"/>
          </a:xfrm>
          <a:prstGeom prst="rect">
            <a:avLst/>
          </a:prstGeom>
          <a:noFill/>
          <a:ln/>
        </p:spPr>
        <p:txBody>
          <a:bodyPr wrap="square" lIns="0" tIns="0" rIns="0" bIns="0" rtlCol="0" anchor="t"/>
          <a:lstStyle/>
          <a:p>
            <a:pPr marL="0" indent="0" algn="l">
              <a:buNone/>
            </a:pPr>
            <a:r>
              <a:rPr lang="en-US" sz="1500" b="1" dirty="0">
                <a:solidFill>
                  <a:srgbClr val="6E1423"/>
                </a:solidFill>
                <a:latin typeface="Georgia" pitchFamily="34" charset="0"/>
                <a:ea typeface="Georgia" pitchFamily="34" charset="-122"/>
                <a:cs typeface="Georgia" pitchFamily="34" charset="-120"/>
              </a:rPr>
              <a:t>Vendor Diligence</a:t>
            </a:r>
            <a:endParaRPr lang="en-US" sz="1500" dirty="0"/>
          </a:p>
        </p:txBody>
      </p:sp>
      <p:sp>
        <p:nvSpPr>
          <p:cNvPr id="16" name="Text 11" descr="" title=""/>
          <p:cNvSpPr/>
          <p:nvPr/>
        </p:nvSpPr>
        <p:spPr>
          <a:xfrm>
            <a:off x="3657600" y="3593592"/>
            <a:ext cx="2039112" cy="1161288"/>
          </a:xfrm>
          <a:prstGeom prst="rect">
            <a:avLst/>
          </a:prstGeom>
          <a:noFill/>
          <a:ln/>
        </p:spPr>
        <p:txBody>
          <a:bodyPr wrap="square" lIns="0" tIns="0" rIns="0" bIns="0" rtlCol="0" anchor="t"/>
          <a:lstStyle/>
          <a:p>
            <a:pPr marL="0" indent="0" algn="l">
              <a:lnSpc>
                <a:spcPct val="104000"/>
              </a:lnSpc>
              <a:spcAft>
                <a:spcPts val="300"/>
              </a:spcAft>
              <a:buNone/>
            </a:pPr>
            <a:r>
              <a:rPr lang="en-US" sz="1250" dirty="0">
                <a:solidFill>
                  <a:srgbClr val="3A2E25"/>
                </a:solidFill>
                <a:latin typeface="Calibri" pitchFamily="34" charset="0"/>
                <a:ea typeface="Calibri" pitchFamily="34" charset="-122"/>
                <a:cs typeface="Calibri" pitchFamily="34" charset="-120"/>
              </a:rPr>
              <a:t>Vet tools for security, data retention and data flow, and legal compliance before adoption.</a:t>
            </a:r>
            <a:endParaRPr lang="en-US" sz="1250" dirty="0"/>
          </a:p>
        </p:txBody>
      </p:sp>
      <p:sp>
        <p:nvSpPr>
          <p:cNvPr id="17" name="Shape 12" descr="" title=""/>
          <p:cNvSpPr/>
          <p:nvPr/>
        </p:nvSpPr>
        <p:spPr>
          <a:xfrm>
            <a:off x="6217920" y="2148840"/>
            <a:ext cx="2587752" cy="27889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8" name="Shape 13" descr="" title=""/>
          <p:cNvSpPr/>
          <p:nvPr/>
        </p:nvSpPr>
        <p:spPr>
          <a:xfrm>
            <a:off x="6492240" y="2404872"/>
            <a:ext cx="566928" cy="566928"/>
          </a:xfrm>
          <a:prstGeom prst="ellipse">
            <a:avLst/>
          </a:prstGeom>
          <a:solidFill>
            <a:srgbClr val="6E1423"/>
          </a:solidFill>
          <a:ln/>
        </p:spPr>
        <p:txBody>
          <a:bodyPr/>
          <a:lstStyle/>
          <a:p>
            <a:endParaRPr lang="en-US"/>
          </a:p>
        </p:txBody>
      </p:sp>
      <p:pic>
        <p:nvPicPr>
          <p:cNvPr id="19" name="Image 3" descr="" title=""/>
          <p:cNvPicPr>
            <a:picLocks noChangeAspect="1"/>
          </p:cNvPicPr>
          <p:nvPr/>
        </p:nvPicPr>
        <p:blipFill>
          <a:blip r:embed="rId6"/>
          <a:stretch>
            <a:fillRect/>
          </a:stretch>
        </p:blipFill>
        <p:spPr>
          <a:xfrm>
            <a:off x="6620256" y="2532888"/>
            <a:ext cx="310896" cy="310896"/>
          </a:xfrm>
          <a:prstGeom prst="rect">
            <a:avLst/>
          </a:prstGeom>
        </p:spPr>
      </p:pic>
      <p:sp>
        <p:nvSpPr>
          <p:cNvPr id="20" name="Text 14" descr="" title=""/>
          <p:cNvSpPr/>
          <p:nvPr/>
        </p:nvSpPr>
        <p:spPr>
          <a:xfrm>
            <a:off x="6492240" y="3172968"/>
            <a:ext cx="2039112" cy="365760"/>
          </a:xfrm>
          <a:prstGeom prst="rect">
            <a:avLst/>
          </a:prstGeom>
          <a:noFill/>
          <a:ln/>
        </p:spPr>
        <p:txBody>
          <a:bodyPr wrap="square" lIns="0" tIns="0" rIns="0" bIns="0" rtlCol="0" anchor="t"/>
          <a:lstStyle/>
          <a:p>
            <a:pPr marL="0" indent="0" algn="l">
              <a:buNone/>
            </a:pPr>
            <a:r>
              <a:rPr lang="en-US" sz="1500" b="1" dirty="0">
                <a:solidFill>
                  <a:srgbClr val="6E1423"/>
                </a:solidFill>
                <a:latin typeface="Georgia" pitchFamily="34" charset="0"/>
                <a:ea typeface="Georgia" pitchFamily="34" charset="-122"/>
                <a:cs typeface="Georgia" pitchFamily="34" charset="-120"/>
              </a:rPr>
              <a:t>Verification Standards</a:t>
            </a:r>
            <a:endParaRPr lang="en-US" sz="1500" dirty="0"/>
          </a:p>
        </p:txBody>
      </p:sp>
      <p:sp>
        <p:nvSpPr>
          <p:cNvPr id="21" name="Text 15" descr="" title=""/>
          <p:cNvSpPr/>
          <p:nvPr/>
        </p:nvSpPr>
        <p:spPr>
          <a:xfrm>
            <a:off x="6492240" y="3739896"/>
            <a:ext cx="2039112" cy="1161288"/>
          </a:xfrm>
          <a:prstGeom prst="rect">
            <a:avLst/>
          </a:prstGeom>
          <a:noFill/>
          <a:ln/>
        </p:spPr>
        <p:txBody>
          <a:bodyPr wrap="square" lIns="0" tIns="0" rIns="0" bIns="0" rtlCol="0" anchor="t"/>
          <a:lstStyle/>
          <a:p>
            <a:pPr marL="0" indent="0" algn="l">
              <a:lnSpc>
                <a:spcPct val="104000"/>
              </a:lnSpc>
              <a:spcAft>
                <a:spcPts val="300"/>
              </a:spcAft>
              <a:buNone/>
            </a:pPr>
            <a:r>
              <a:rPr lang="en-US" sz="1250" dirty="0">
                <a:solidFill>
                  <a:srgbClr val="3A2E25"/>
                </a:solidFill>
                <a:latin typeface="Calibri" pitchFamily="34" charset="0"/>
                <a:ea typeface="Calibri" pitchFamily="34" charset="-122"/>
                <a:cs typeface="Calibri" pitchFamily="34" charset="-120"/>
              </a:rPr>
              <a:t>Mandate human review of every AI output and keep necessary documentation.</a:t>
            </a:r>
            <a:endParaRPr lang="en-US" sz="1250" dirty="0"/>
          </a:p>
        </p:txBody>
      </p:sp>
      <p:sp>
        <p:nvSpPr>
          <p:cNvPr id="22" name="Shape 16" descr="" title=""/>
          <p:cNvSpPr/>
          <p:nvPr/>
        </p:nvSpPr>
        <p:spPr>
          <a:xfrm>
            <a:off x="9052560" y="2148840"/>
            <a:ext cx="2587752" cy="27889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3" name="Shape 17" descr="" title=""/>
          <p:cNvSpPr/>
          <p:nvPr/>
        </p:nvSpPr>
        <p:spPr>
          <a:xfrm>
            <a:off x="9326880" y="2404872"/>
            <a:ext cx="566928" cy="566928"/>
          </a:xfrm>
          <a:prstGeom prst="ellipse">
            <a:avLst/>
          </a:prstGeom>
          <a:solidFill>
            <a:srgbClr val="6E1423"/>
          </a:solidFill>
          <a:ln/>
        </p:spPr>
        <p:txBody>
          <a:bodyPr/>
          <a:lstStyle/>
          <a:p>
            <a:endParaRPr lang="en-US"/>
          </a:p>
        </p:txBody>
      </p:sp>
      <p:pic>
        <p:nvPicPr>
          <p:cNvPr id="24" name="Image 4" descr="" title=""/>
          <p:cNvPicPr>
            <a:picLocks noChangeAspect="1"/>
          </p:cNvPicPr>
          <p:nvPr/>
        </p:nvPicPr>
        <p:blipFill>
          <a:blip r:embed="rId7"/>
          <a:stretch>
            <a:fillRect/>
          </a:stretch>
        </p:blipFill>
        <p:spPr>
          <a:xfrm>
            <a:off x="9454896" y="2532888"/>
            <a:ext cx="310896" cy="310896"/>
          </a:xfrm>
          <a:prstGeom prst="rect">
            <a:avLst/>
          </a:prstGeom>
        </p:spPr>
      </p:pic>
      <p:sp>
        <p:nvSpPr>
          <p:cNvPr id="25" name="Text 18" descr="" title=""/>
          <p:cNvSpPr/>
          <p:nvPr/>
        </p:nvSpPr>
        <p:spPr>
          <a:xfrm>
            <a:off x="9326880" y="3172968"/>
            <a:ext cx="2039112" cy="365760"/>
          </a:xfrm>
          <a:prstGeom prst="rect">
            <a:avLst/>
          </a:prstGeom>
          <a:noFill/>
          <a:ln/>
        </p:spPr>
        <p:txBody>
          <a:bodyPr wrap="square" lIns="0" tIns="0" rIns="0" bIns="0" rtlCol="0" anchor="t"/>
          <a:lstStyle/>
          <a:p>
            <a:pPr marL="0" indent="0" algn="l">
              <a:buNone/>
            </a:pPr>
            <a:r>
              <a:rPr lang="en-US" sz="1500" b="1" dirty="0">
                <a:solidFill>
                  <a:srgbClr val="6E1423"/>
                </a:solidFill>
                <a:latin typeface="Georgia" pitchFamily="34" charset="0"/>
                <a:ea typeface="Georgia" pitchFamily="34" charset="-122"/>
                <a:cs typeface="Georgia" pitchFamily="34" charset="-120"/>
              </a:rPr>
              <a:t>Written Policy</a:t>
            </a:r>
            <a:endParaRPr lang="en-US" sz="1500" dirty="0"/>
          </a:p>
        </p:txBody>
      </p:sp>
      <p:sp>
        <p:nvSpPr>
          <p:cNvPr id="26" name="Text 19" descr="" title=""/>
          <p:cNvSpPr/>
          <p:nvPr/>
        </p:nvSpPr>
        <p:spPr>
          <a:xfrm>
            <a:off x="9326880" y="3593592"/>
            <a:ext cx="2039112" cy="1161288"/>
          </a:xfrm>
          <a:prstGeom prst="rect">
            <a:avLst/>
          </a:prstGeom>
          <a:noFill/>
          <a:ln/>
        </p:spPr>
        <p:txBody>
          <a:bodyPr wrap="square" lIns="0" tIns="0" rIns="0" bIns="0" rtlCol="0" anchor="t"/>
          <a:lstStyle/>
          <a:p>
            <a:pPr marL="0" indent="0" algn="l">
              <a:lnSpc>
                <a:spcPct val="104000"/>
              </a:lnSpc>
              <a:spcAft>
                <a:spcPts val="300"/>
              </a:spcAft>
              <a:buNone/>
            </a:pPr>
            <a:r>
              <a:rPr lang="en-US" sz="1250" dirty="0">
                <a:solidFill>
                  <a:srgbClr val="3A2E25"/>
                </a:solidFill>
                <a:latin typeface="Calibri" pitchFamily="34" charset="0"/>
                <a:ea typeface="Calibri" pitchFamily="34" charset="-122"/>
                <a:cs typeface="Calibri" pitchFamily="34" charset="-120"/>
              </a:rPr>
              <a:t>A clear, approved AI-use policy that accounts for real world usage, disclosure and compliance enforcement.</a:t>
            </a:r>
            <a:endParaRPr lang="en-US" sz="1250" dirty="0"/>
          </a:p>
        </p:txBody>
      </p:sp>
      <p:sp>
        <p:nvSpPr>
          <p:cNvPr id="27" name="Text 20" descr="" title=""/>
          <p:cNvSpPr/>
          <p:nvPr/>
        </p:nvSpPr>
        <p:spPr>
          <a:xfrm>
            <a:off x="548640" y="5212080"/>
            <a:ext cx="11091672" cy="640080"/>
          </a:xfrm>
          <a:prstGeom prst="rect">
            <a:avLst/>
          </a:prstGeom>
          <a:noFill/>
          <a:ln/>
        </p:spPr>
        <p:txBody>
          <a:bodyPr wrap="square" lIns="0" tIns="0" rIns="0" bIns="0" rtlCol="0" anchor="ctr"/>
          <a:lstStyle/>
          <a:p>
            <a:pPr marL="0" indent="0" algn="l">
              <a:lnSpc>
                <a:spcPct val="104000"/>
              </a:lnSpc>
              <a:buNone/>
            </a:pPr>
            <a:r>
              <a:rPr lang="en-US" sz="1200" dirty="0">
                <a:solidFill>
                  <a:srgbClr val="6E1423"/>
                </a:solidFill>
                <a:latin typeface="Calibri" pitchFamily="34" charset="0"/>
                <a:ea typeface="Calibri" pitchFamily="34" charset="-122"/>
                <a:cs typeface="Calibri" pitchFamily="34" charset="-120"/>
              </a:rPr>
              <a:t>Model in practice: the New Orleans City Attorney’s office adopted an AI policy (effective March 27, 2026) requiring disclosure of prior AI use and annual certification of compliance.</a:t>
            </a:r>
            <a:endParaRPr lang="en-US" sz="1200" dirty="0"/>
          </a:p>
        </p:txBody>
      </p:sp>
      <p:sp>
        <p:nvSpPr>
          <p:cNvPr id="28" name="Shape 21" descr="" title=""/>
          <p:cNvSpPr/>
          <p:nvPr/>
        </p:nvSpPr>
        <p:spPr>
          <a:xfrm>
            <a:off x="0" y="6565392"/>
            <a:ext cx="12191695" cy="292608"/>
          </a:xfrm>
          <a:prstGeom prst="rect">
            <a:avLst/>
          </a:prstGeom>
          <a:solidFill>
            <a:srgbClr val="EADFC8"/>
          </a:solidFill>
          <a:ln/>
        </p:spPr>
        <p:txBody>
          <a:bodyPr/>
          <a:lstStyle/>
          <a:p>
            <a:endParaRPr lang="en-US"/>
          </a:p>
        </p:txBody>
      </p:sp>
      <p:sp>
        <p:nvSpPr>
          <p:cNvPr id="29" name="Text 22"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30" name="Text 23"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12</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THE COURTROOM</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79909" y="713232"/>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Court Standing Orders on AI (estimates, constantly evolving)</a:t>
            </a:r>
            <a:endParaRPr lang="en-US" sz="3000" dirty="0"/>
          </a:p>
        </p:txBody>
      </p:sp>
      <p:sp>
        <p:nvSpPr>
          <p:cNvPr id="6" name="Shape 3" descr="" title=""/>
          <p:cNvSpPr/>
          <p:nvPr/>
        </p:nvSpPr>
        <p:spPr>
          <a:xfrm>
            <a:off x="548640" y="1691640"/>
            <a:ext cx="2587752" cy="219456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7" name="Shape 4" descr="" title=""/>
          <p:cNvSpPr/>
          <p:nvPr/>
        </p:nvSpPr>
        <p:spPr>
          <a:xfrm>
            <a:off x="1559052" y="1929384"/>
            <a:ext cx="566928" cy="566928"/>
          </a:xfrm>
          <a:prstGeom prst="ellipse">
            <a:avLst/>
          </a:prstGeom>
          <a:solidFill>
            <a:srgbClr val="6E1423"/>
          </a:solidFill>
          <a:ln/>
        </p:spPr>
        <p:txBody>
          <a:bodyPr/>
          <a:lstStyle/>
          <a:p>
            <a:endParaRPr lang="en-US"/>
          </a:p>
        </p:txBody>
      </p:sp>
      <p:pic>
        <p:nvPicPr>
          <p:cNvPr id="8" name="Image 1" descr="" title=""/>
          <p:cNvPicPr>
            <a:picLocks noChangeAspect="1"/>
          </p:cNvPicPr>
          <p:nvPr/>
        </p:nvPicPr>
        <p:blipFill>
          <a:blip r:embed="rId4"/>
          <a:stretch>
            <a:fillRect/>
          </a:stretch>
        </p:blipFill>
        <p:spPr>
          <a:xfrm>
            <a:off x="1687068" y="2057400"/>
            <a:ext cx="310896" cy="310896"/>
          </a:xfrm>
          <a:prstGeom prst="rect">
            <a:avLst/>
          </a:prstGeom>
        </p:spPr>
      </p:pic>
      <p:sp>
        <p:nvSpPr>
          <p:cNvPr id="9" name="Text 5" descr="" title=""/>
          <p:cNvSpPr/>
          <p:nvPr/>
        </p:nvSpPr>
        <p:spPr>
          <a:xfrm>
            <a:off x="685800" y="2560320"/>
            <a:ext cx="2313432" cy="640080"/>
          </a:xfrm>
          <a:prstGeom prst="rect">
            <a:avLst/>
          </a:prstGeom>
          <a:noFill/>
          <a:ln/>
        </p:spPr>
        <p:txBody>
          <a:bodyPr wrap="square" lIns="0" tIns="0" rIns="0" bIns="0" rtlCol="0" anchor="ctr"/>
          <a:lstStyle/>
          <a:p>
            <a:pPr marL="0" indent="0" algn="ctr">
              <a:buNone/>
            </a:pPr>
            <a:r>
              <a:rPr lang="en-US" sz="4000" b="1" dirty="0">
                <a:solidFill>
                  <a:srgbClr val="6E1423"/>
                </a:solidFill>
                <a:latin typeface="Georgia" pitchFamily="34" charset="0"/>
                <a:ea typeface="Georgia" pitchFamily="34" charset="-122"/>
                <a:cs typeface="Georgia" pitchFamily="34" charset="-120"/>
              </a:rPr>
              <a:t>39</a:t>
            </a:r>
            <a:endParaRPr lang="en-US" sz="4000" dirty="0"/>
          </a:p>
        </p:txBody>
      </p:sp>
      <p:sp>
        <p:nvSpPr>
          <p:cNvPr id="10" name="Text 6" descr="" title=""/>
          <p:cNvSpPr/>
          <p:nvPr/>
        </p:nvSpPr>
        <p:spPr>
          <a:xfrm>
            <a:off x="731520" y="3227832"/>
            <a:ext cx="2221992" cy="594360"/>
          </a:xfrm>
          <a:prstGeom prst="rect">
            <a:avLst/>
          </a:prstGeom>
          <a:noFill/>
          <a:ln/>
        </p:spPr>
        <p:txBody>
          <a:bodyPr wrap="square" lIns="0" tIns="0" rIns="0" bIns="0" rtlCol="0" anchor="t"/>
          <a:lstStyle/>
          <a:p>
            <a:pPr marL="0" indent="0" algn="ctr">
              <a:lnSpc>
                <a:spcPct val="100000"/>
              </a:lnSpc>
              <a:buNone/>
            </a:pPr>
            <a:r>
              <a:rPr lang="en-US" sz="1100" dirty="0">
                <a:solidFill>
                  <a:srgbClr val="75675A"/>
                </a:solidFill>
                <a:latin typeface="Calibri" pitchFamily="34" charset="0"/>
                <a:ea typeface="Calibri" pitchFamily="34" charset="-122"/>
                <a:cs typeface="Calibri" pitchFamily="34" charset="-120"/>
              </a:rPr>
              <a:t>federal judges had issued AI standing orders by April 2025</a:t>
            </a:r>
            <a:endParaRPr lang="en-US" sz="1100" dirty="0"/>
          </a:p>
        </p:txBody>
      </p:sp>
      <p:sp>
        <p:nvSpPr>
          <p:cNvPr id="11" name="Shape 7" descr="" title=""/>
          <p:cNvSpPr/>
          <p:nvPr/>
        </p:nvSpPr>
        <p:spPr>
          <a:xfrm>
            <a:off x="3383280" y="1691640"/>
            <a:ext cx="2587752" cy="219456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2" name="Shape 8" descr="" title=""/>
          <p:cNvSpPr/>
          <p:nvPr/>
        </p:nvSpPr>
        <p:spPr>
          <a:xfrm>
            <a:off x="4393692" y="1929384"/>
            <a:ext cx="566928" cy="566928"/>
          </a:xfrm>
          <a:prstGeom prst="ellipse">
            <a:avLst/>
          </a:prstGeom>
          <a:solidFill>
            <a:srgbClr val="6E1423"/>
          </a:solidFill>
          <a:ln/>
        </p:spPr>
        <p:txBody>
          <a:bodyPr/>
          <a:lstStyle/>
          <a:p>
            <a:endParaRPr lang="en-US"/>
          </a:p>
        </p:txBody>
      </p:sp>
      <p:pic>
        <p:nvPicPr>
          <p:cNvPr id="13" name="Image 2" descr="" title=""/>
          <p:cNvPicPr>
            <a:picLocks noChangeAspect="1"/>
          </p:cNvPicPr>
          <p:nvPr/>
        </p:nvPicPr>
        <p:blipFill>
          <a:blip r:embed="rId3"/>
          <a:stretch>
            <a:fillRect/>
          </a:stretch>
        </p:blipFill>
        <p:spPr>
          <a:xfrm>
            <a:off x="4521708" y="2057400"/>
            <a:ext cx="310896" cy="310896"/>
          </a:xfrm>
          <a:prstGeom prst="rect">
            <a:avLst/>
          </a:prstGeom>
        </p:spPr>
      </p:pic>
      <p:sp>
        <p:nvSpPr>
          <p:cNvPr id="14" name="Text 9" descr="" title=""/>
          <p:cNvSpPr/>
          <p:nvPr/>
        </p:nvSpPr>
        <p:spPr>
          <a:xfrm>
            <a:off x="3520440" y="2560320"/>
            <a:ext cx="2313432" cy="640080"/>
          </a:xfrm>
          <a:prstGeom prst="rect">
            <a:avLst/>
          </a:prstGeom>
          <a:noFill/>
          <a:ln/>
        </p:spPr>
        <p:txBody>
          <a:bodyPr wrap="square" lIns="0" tIns="0" rIns="0" bIns="0" rtlCol="0" anchor="ctr"/>
          <a:lstStyle/>
          <a:p>
            <a:pPr marL="0" indent="0" algn="ctr">
              <a:buNone/>
            </a:pPr>
            <a:r>
              <a:rPr lang="en-US" sz="4000" b="1" dirty="0">
                <a:solidFill>
                  <a:srgbClr val="6E1423"/>
                </a:solidFill>
                <a:latin typeface="Georgia" pitchFamily="34" charset="0"/>
                <a:ea typeface="Georgia" pitchFamily="34" charset="-122"/>
                <a:cs typeface="Georgia" pitchFamily="34" charset="-120"/>
              </a:rPr>
              <a:t>113</a:t>
            </a:r>
            <a:endParaRPr lang="en-US" sz="4000" dirty="0"/>
          </a:p>
        </p:txBody>
      </p:sp>
      <p:sp>
        <p:nvSpPr>
          <p:cNvPr id="15" name="Text 10" descr="" title=""/>
          <p:cNvSpPr/>
          <p:nvPr/>
        </p:nvSpPr>
        <p:spPr>
          <a:xfrm>
            <a:off x="3566160" y="3227832"/>
            <a:ext cx="2221992" cy="594360"/>
          </a:xfrm>
          <a:prstGeom prst="rect">
            <a:avLst/>
          </a:prstGeom>
          <a:noFill/>
          <a:ln/>
        </p:spPr>
        <p:txBody>
          <a:bodyPr wrap="square" lIns="0" tIns="0" rIns="0" bIns="0" rtlCol="0" anchor="t"/>
          <a:lstStyle/>
          <a:p>
            <a:pPr marL="0" indent="0" algn="ctr">
              <a:lnSpc>
                <a:spcPct val="100000"/>
              </a:lnSpc>
              <a:buNone/>
            </a:pPr>
            <a:r>
              <a:rPr lang="en-US" sz="1100" dirty="0">
                <a:solidFill>
                  <a:srgbClr val="75675A"/>
                </a:solidFill>
                <a:latin typeface="Calibri" pitchFamily="34" charset="0"/>
                <a:ea typeface="Calibri" pitchFamily="34" charset="-122"/>
                <a:cs typeface="Calibri" pitchFamily="34" charset="-120"/>
              </a:rPr>
              <a:t>active court orders bind attorney filings on AI use</a:t>
            </a:r>
            <a:endParaRPr lang="en-US" sz="1100" dirty="0"/>
          </a:p>
        </p:txBody>
      </p:sp>
      <p:sp>
        <p:nvSpPr>
          <p:cNvPr id="16" name="Shape 11" descr="" title=""/>
          <p:cNvSpPr/>
          <p:nvPr/>
        </p:nvSpPr>
        <p:spPr>
          <a:xfrm>
            <a:off x="6217920" y="1691640"/>
            <a:ext cx="2587752" cy="219456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7" name="Shape 12" descr="" title=""/>
          <p:cNvSpPr/>
          <p:nvPr/>
        </p:nvSpPr>
        <p:spPr>
          <a:xfrm>
            <a:off x="7228332" y="1929384"/>
            <a:ext cx="566928" cy="566928"/>
          </a:xfrm>
          <a:prstGeom prst="ellipse">
            <a:avLst/>
          </a:prstGeom>
          <a:solidFill>
            <a:srgbClr val="6E1423"/>
          </a:solidFill>
          <a:ln/>
        </p:spPr>
        <p:txBody>
          <a:bodyPr/>
          <a:lstStyle/>
          <a:p>
            <a:endParaRPr lang="en-US"/>
          </a:p>
        </p:txBody>
      </p:sp>
      <p:pic>
        <p:nvPicPr>
          <p:cNvPr id="18" name="Image 3" descr="" title=""/>
          <p:cNvPicPr>
            <a:picLocks noChangeAspect="1"/>
          </p:cNvPicPr>
          <p:nvPr/>
        </p:nvPicPr>
        <p:blipFill>
          <a:blip r:embed="rId5"/>
          <a:stretch>
            <a:fillRect/>
          </a:stretch>
        </p:blipFill>
        <p:spPr>
          <a:xfrm>
            <a:off x="7356348" y="2057400"/>
            <a:ext cx="310896" cy="310896"/>
          </a:xfrm>
          <a:prstGeom prst="rect">
            <a:avLst/>
          </a:prstGeom>
        </p:spPr>
      </p:pic>
      <p:sp>
        <p:nvSpPr>
          <p:cNvPr id="19" name="Text 13" descr="" title=""/>
          <p:cNvSpPr/>
          <p:nvPr/>
        </p:nvSpPr>
        <p:spPr>
          <a:xfrm>
            <a:off x="6355080" y="2560320"/>
            <a:ext cx="2313432" cy="640080"/>
          </a:xfrm>
          <a:prstGeom prst="rect">
            <a:avLst/>
          </a:prstGeom>
          <a:noFill/>
          <a:ln/>
        </p:spPr>
        <p:txBody>
          <a:bodyPr wrap="square" lIns="0" tIns="0" rIns="0" bIns="0" rtlCol="0" anchor="ctr"/>
          <a:lstStyle/>
          <a:p>
            <a:pPr marL="0" indent="0" algn="ctr">
              <a:buNone/>
            </a:pPr>
            <a:r>
              <a:rPr lang="en-US" sz="4000" b="1" dirty="0">
                <a:solidFill>
                  <a:srgbClr val="6E1423"/>
                </a:solidFill>
                <a:latin typeface="Georgia" pitchFamily="34" charset="0"/>
                <a:ea typeface="Georgia" pitchFamily="34" charset="-122"/>
                <a:cs typeface="Georgia" pitchFamily="34" charset="-120"/>
              </a:rPr>
              <a:t>82</a:t>
            </a:r>
            <a:endParaRPr lang="en-US" sz="4000" dirty="0"/>
          </a:p>
        </p:txBody>
      </p:sp>
      <p:sp>
        <p:nvSpPr>
          <p:cNvPr id="20" name="Text 14" descr="" title=""/>
          <p:cNvSpPr/>
          <p:nvPr/>
        </p:nvSpPr>
        <p:spPr>
          <a:xfrm>
            <a:off x="6400800" y="3227832"/>
            <a:ext cx="2221992" cy="594360"/>
          </a:xfrm>
          <a:prstGeom prst="rect">
            <a:avLst/>
          </a:prstGeom>
          <a:noFill/>
          <a:ln/>
        </p:spPr>
        <p:txBody>
          <a:bodyPr wrap="square" lIns="0" tIns="0" rIns="0" bIns="0" rtlCol="0" anchor="t"/>
          <a:lstStyle/>
          <a:p>
            <a:pPr marL="0" indent="0" algn="ctr">
              <a:lnSpc>
                <a:spcPct val="100000"/>
              </a:lnSpc>
              <a:buNone/>
            </a:pPr>
            <a:r>
              <a:rPr lang="en-US" sz="1100" dirty="0">
                <a:solidFill>
                  <a:srgbClr val="75675A"/>
                </a:solidFill>
                <a:latin typeface="Calibri" pitchFamily="34" charset="0"/>
                <a:ea typeface="Calibri" pitchFamily="34" charset="-122"/>
                <a:cs typeface="Calibri" pitchFamily="34" charset="-120"/>
              </a:rPr>
              <a:t>of those orders require AI disclosure or verification</a:t>
            </a:r>
            <a:endParaRPr lang="en-US" sz="1100" dirty="0"/>
          </a:p>
        </p:txBody>
      </p:sp>
      <p:sp>
        <p:nvSpPr>
          <p:cNvPr id="21" name="Shape 15" descr="" title=""/>
          <p:cNvSpPr/>
          <p:nvPr/>
        </p:nvSpPr>
        <p:spPr>
          <a:xfrm>
            <a:off x="9052560" y="1691640"/>
            <a:ext cx="2587752" cy="219456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2" name="Shape 16" descr="" title=""/>
          <p:cNvSpPr/>
          <p:nvPr/>
        </p:nvSpPr>
        <p:spPr>
          <a:xfrm>
            <a:off x="10062972" y="1929384"/>
            <a:ext cx="566928" cy="566928"/>
          </a:xfrm>
          <a:prstGeom prst="ellipse">
            <a:avLst/>
          </a:prstGeom>
          <a:solidFill>
            <a:srgbClr val="6E1423"/>
          </a:solidFill>
          <a:ln/>
        </p:spPr>
        <p:txBody>
          <a:bodyPr/>
          <a:lstStyle/>
          <a:p>
            <a:endParaRPr lang="en-US"/>
          </a:p>
        </p:txBody>
      </p:sp>
      <p:pic>
        <p:nvPicPr>
          <p:cNvPr id="23" name="Image 4" descr="" title=""/>
          <p:cNvPicPr>
            <a:picLocks noChangeAspect="1"/>
          </p:cNvPicPr>
          <p:nvPr/>
        </p:nvPicPr>
        <p:blipFill>
          <a:blip r:embed="rId6"/>
          <a:stretch>
            <a:fillRect/>
          </a:stretch>
        </p:blipFill>
        <p:spPr>
          <a:xfrm>
            <a:off x="10190988" y="2057400"/>
            <a:ext cx="310896" cy="310896"/>
          </a:xfrm>
          <a:prstGeom prst="rect">
            <a:avLst/>
          </a:prstGeom>
        </p:spPr>
      </p:pic>
      <p:sp>
        <p:nvSpPr>
          <p:cNvPr id="24" name="Text 17" descr="" title=""/>
          <p:cNvSpPr/>
          <p:nvPr/>
        </p:nvSpPr>
        <p:spPr>
          <a:xfrm>
            <a:off x="9189720" y="2560320"/>
            <a:ext cx="2313432" cy="640080"/>
          </a:xfrm>
          <a:prstGeom prst="rect">
            <a:avLst/>
          </a:prstGeom>
          <a:noFill/>
          <a:ln/>
        </p:spPr>
        <p:txBody>
          <a:bodyPr wrap="square" lIns="0" tIns="0" rIns="0" bIns="0" rtlCol="0" anchor="ctr"/>
          <a:lstStyle/>
          <a:p>
            <a:pPr marL="0" indent="0" algn="ctr">
              <a:buNone/>
            </a:pPr>
            <a:r>
              <a:rPr lang="en-US" sz="4000" b="1" dirty="0">
                <a:solidFill>
                  <a:srgbClr val="6E1423"/>
                </a:solidFill>
                <a:latin typeface="Georgia" pitchFamily="34" charset="0"/>
                <a:ea typeface="Georgia" pitchFamily="34" charset="-122"/>
                <a:cs typeface="Georgia" pitchFamily="34" charset="-120"/>
              </a:rPr>
              <a:t>10</a:t>
            </a:r>
            <a:endParaRPr lang="en-US" sz="4000" dirty="0"/>
          </a:p>
        </p:txBody>
      </p:sp>
      <p:sp>
        <p:nvSpPr>
          <p:cNvPr id="25" name="Text 18" descr="" title=""/>
          <p:cNvSpPr/>
          <p:nvPr/>
        </p:nvSpPr>
        <p:spPr>
          <a:xfrm>
            <a:off x="9235440" y="3227832"/>
            <a:ext cx="2221992" cy="594360"/>
          </a:xfrm>
          <a:prstGeom prst="rect">
            <a:avLst/>
          </a:prstGeom>
          <a:noFill/>
          <a:ln/>
        </p:spPr>
        <p:txBody>
          <a:bodyPr wrap="square" lIns="0" tIns="0" rIns="0" bIns="0" rtlCol="0" anchor="t"/>
          <a:lstStyle/>
          <a:p>
            <a:pPr marL="0" indent="0" algn="ctr">
              <a:lnSpc>
                <a:spcPct val="100000"/>
              </a:lnSpc>
              <a:buNone/>
            </a:pPr>
            <a:r>
              <a:rPr lang="en-US" sz="1100" dirty="0">
                <a:solidFill>
                  <a:srgbClr val="75675A"/>
                </a:solidFill>
                <a:latin typeface="Calibri" pitchFamily="34" charset="0"/>
                <a:ea typeface="Calibri" pitchFamily="34" charset="-122"/>
                <a:cs typeface="Calibri" pitchFamily="34" charset="-120"/>
              </a:rPr>
              <a:t>orders prohibit generative AI use outright</a:t>
            </a:r>
            <a:endParaRPr lang="en-US" sz="1100" dirty="0"/>
          </a:p>
        </p:txBody>
      </p:sp>
      <p:sp>
        <p:nvSpPr>
          <p:cNvPr id="26" name="Shape 19" descr="" title=""/>
          <p:cNvSpPr/>
          <p:nvPr/>
        </p:nvSpPr>
        <p:spPr>
          <a:xfrm>
            <a:off x="548640" y="4069080"/>
            <a:ext cx="11091672" cy="18288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7" name="Shape 20" descr="" title=""/>
          <p:cNvSpPr/>
          <p:nvPr/>
        </p:nvSpPr>
        <p:spPr>
          <a:xfrm>
            <a:off x="822960" y="4325112"/>
            <a:ext cx="512064" cy="512064"/>
          </a:xfrm>
          <a:prstGeom prst="ellipse">
            <a:avLst/>
          </a:prstGeom>
          <a:solidFill>
            <a:srgbClr val="B0883C"/>
          </a:solidFill>
          <a:ln/>
        </p:spPr>
        <p:txBody>
          <a:bodyPr/>
          <a:lstStyle/>
          <a:p>
            <a:endParaRPr lang="en-US"/>
          </a:p>
        </p:txBody>
      </p:sp>
      <p:pic>
        <p:nvPicPr>
          <p:cNvPr id="28" name="Image 5" descr="" title=""/>
          <p:cNvPicPr>
            <a:picLocks noChangeAspect="1"/>
          </p:cNvPicPr>
          <p:nvPr/>
        </p:nvPicPr>
        <p:blipFill>
          <a:blip r:embed="rId7"/>
          <a:stretch>
            <a:fillRect/>
          </a:stretch>
        </p:blipFill>
        <p:spPr>
          <a:xfrm>
            <a:off x="932688" y="4434840"/>
            <a:ext cx="292608" cy="292608"/>
          </a:xfrm>
          <a:prstGeom prst="rect">
            <a:avLst/>
          </a:prstGeom>
        </p:spPr>
      </p:pic>
      <p:sp>
        <p:nvSpPr>
          <p:cNvPr id="29" name="Text 21" descr="" title=""/>
          <p:cNvSpPr/>
          <p:nvPr/>
        </p:nvSpPr>
        <p:spPr>
          <a:xfrm>
            <a:off x="1463040" y="4288536"/>
            <a:ext cx="9948672" cy="585216"/>
          </a:xfrm>
          <a:prstGeom prst="rect">
            <a:avLst/>
          </a:prstGeom>
          <a:noFill/>
          <a:ln/>
        </p:spPr>
        <p:txBody>
          <a:bodyPr wrap="square" lIns="0" tIns="0" rIns="0" bIns="0" rtlCol="0" anchor="ctr"/>
          <a:lstStyle/>
          <a:p>
            <a:pPr marL="0" indent="0" algn="l">
              <a:buNone/>
            </a:pPr>
            <a:r>
              <a:rPr lang="en-US" sz="1600" b="1" dirty="0">
                <a:solidFill>
                  <a:srgbClr val="6E1423"/>
                </a:solidFill>
                <a:latin typeface="Georgia" pitchFamily="34" charset="0"/>
                <a:ea typeface="Georgia" pitchFamily="34" charset="-122"/>
                <a:cs typeface="Georgia" pitchFamily="34" charset="-120"/>
              </a:rPr>
              <a:t>The Original Standing Order</a:t>
            </a:r>
            <a:endParaRPr lang="en-US" sz="1600" dirty="0"/>
          </a:p>
        </p:txBody>
      </p:sp>
      <p:sp>
        <p:nvSpPr>
          <p:cNvPr id="30" name="Text 22" descr="" title=""/>
          <p:cNvSpPr/>
          <p:nvPr/>
        </p:nvSpPr>
        <p:spPr>
          <a:xfrm>
            <a:off x="822960" y="4983480"/>
            <a:ext cx="10543032" cy="731520"/>
          </a:xfrm>
          <a:prstGeom prst="rect">
            <a:avLst/>
          </a:prstGeom>
          <a:noFill/>
          <a:ln/>
        </p:spPr>
        <p:txBody>
          <a:bodyPr wrap="square" lIns="0" tIns="0" rIns="0" bIns="0" rtlCol="0" anchor="t"/>
          <a:lstStyle/>
          <a:p>
            <a:pPr marL="0" indent="0" algn="l">
              <a:lnSpc>
                <a:spcPct val="104000"/>
              </a:lnSpc>
              <a:spcAft>
                <a:spcPts val="300"/>
              </a:spcAft>
              <a:buNone/>
            </a:pPr>
            <a:r>
              <a:rPr lang="en-US" sz="1300" dirty="0">
                <a:solidFill>
                  <a:srgbClr val="3A2E25"/>
                </a:solidFill>
                <a:latin typeface="Calibri" pitchFamily="34" charset="0"/>
                <a:ea typeface="Calibri" pitchFamily="34" charset="-122"/>
                <a:cs typeface="Calibri" pitchFamily="34" charset="-120"/>
              </a:rPr>
              <a:t>In May 2023, Judge Brantley Starr (N.D. Tex.) issued one of the first orders requiring every filer to certify that no portion was drafted by generative AI or that a human checked any AI-generated content for accuracy. The trend is now shifting from standing orders toward direct sanctions.</a:t>
            </a:r>
            <a:endParaRPr lang="en-US" sz="1300" dirty="0"/>
          </a:p>
        </p:txBody>
      </p:sp>
      <p:sp>
        <p:nvSpPr>
          <p:cNvPr id="31" name="Text 23" descr="" title=""/>
          <p:cNvSpPr/>
          <p:nvPr/>
        </p:nvSpPr>
        <p:spPr>
          <a:xfrm>
            <a:off x="548640" y="6199632"/>
            <a:ext cx="11064240" cy="310896"/>
          </a:xfrm>
          <a:prstGeom prst="rect">
            <a:avLst/>
          </a:prstGeom>
          <a:noFill/>
          <a:ln/>
        </p:spPr>
        <p:txBody>
          <a:bodyPr wrap="square" lIns="0" tIns="0" rIns="0" bIns="0" rtlCol="0" anchor="ctr"/>
          <a:lstStyle/>
          <a:p>
            <a:pPr marL="0" indent="0" algn="l">
              <a:buNone/>
            </a:pPr>
            <a:r>
              <a:rPr lang="en-US" sz="900" i="1" dirty="0">
                <a:solidFill>
                  <a:srgbClr val="75675A"/>
                </a:solidFill>
                <a:latin typeface="Calibri" pitchFamily="34" charset="0"/>
                <a:ea typeface="Calibri" pitchFamily="34" charset="-122"/>
                <a:cs typeface="Calibri" pitchFamily="34" charset="-120"/>
              </a:rPr>
              <a:t>Sources: Bloomberg Law (Apr. 2025); Legal AI Governance court-orders tracker. The Fifth Circuit declined to adopt a special AI brief-drafting rule (2024).</a:t>
            </a:r>
            <a:endParaRPr lang="en-US" sz="900" dirty="0"/>
          </a:p>
        </p:txBody>
      </p:sp>
      <p:sp>
        <p:nvSpPr>
          <p:cNvPr id="32" name="Shape 24" descr="" title=""/>
          <p:cNvSpPr/>
          <p:nvPr/>
        </p:nvSpPr>
        <p:spPr>
          <a:xfrm>
            <a:off x="0" y="6565392"/>
            <a:ext cx="12191695" cy="292608"/>
          </a:xfrm>
          <a:prstGeom prst="rect">
            <a:avLst/>
          </a:prstGeom>
          <a:solidFill>
            <a:srgbClr val="EADFC8"/>
          </a:solidFill>
          <a:ln/>
        </p:spPr>
        <p:txBody>
          <a:bodyPr/>
          <a:lstStyle/>
          <a:p>
            <a:endParaRPr lang="en-US"/>
          </a:p>
        </p:txBody>
      </p:sp>
      <p:sp>
        <p:nvSpPr>
          <p:cNvPr id="33" name="Text 25"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34" name="Text 26"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13</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THE BOTTOM LINE</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Human Oversight Is Non-Delegable</a:t>
            </a:r>
            <a:endParaRPr lang="en-US" sz="3000" dirty="0"/>
          </a:p>
        </p:txBody>
      </p:sp>
      <p:sp>
        <p:nvSpPr>
          <p:cNvPr id="6" name="Shape 3" descr="" title=""/>
          <p:cNvSpPr/>
          <p:nvPr/>
        </p:nvSpPr>
        <p:spPr>
          <a:xfrm>
            <a:off x="548640" y="1691640"/>
            <a:ext cx="11091672" cy="1097280"/>
          </a:xfrm>
          <a:prstGeom prst="rect">
            <a:avLst/>
          </a:prstGeom>
          <a:solidFill>
            <a:srgbClr val="6E1423"/>
          </a:solidFill>
          <a:ln/>
          <a:effectLst>
            <a:outerShdw blurRad="88900" dist="38100" dir="8100000" algn="bl" rotWithShape="0">
              <a:srgbClr val="000000">
                <a:alpha val="16000"/>
              </a:srgbClr>
            </a:outerShdw>
          </a:effectLst>
        </p:spPr>
        <p:txBody>
          <a:bodyPr/>
          <a:lstStyle/>
          <a:p>
            <a:endParaRPr lang="en-US"/>
          </a:p>
        </p:txBody>
      </p:sp>
      <p:sp>
        <p:nvSpPr>
          <p:cNvPr id="7" name="Text 4" descr="" title=""/>
          <p:cNvSpPr/>
          <p:nvPr/>
        </p:nvSpPr>
        <p:spPr>
          <a:xfrm>
            <a:off x="822960" y="1691640"/>
            <a:ext cx="10515600" cy="1097280"/>
          </a:xfrm>
          <a:prstGeom prst="rect">
            <a:avLst/>
          </a:prstGeom>
          <a:noFill/>
          <a:ln/>
        </p:spPr>
        <p:txBody>
          <a:bodyPr wrap="square" lIns="0" tIns="0" rIns="0" bIns="0" rtlCol="0" anchor="ctr"/>
          <a:lstStyle/>
          <a:p>
            <a:pPr marL="0" indent="0" algn="ctr">
              <a:buNone/>
            </a:pPr>
            <a:r>
              <a:rPr lang="en-US" sz="2100" b="1" i="1" dirty="0">
                <a:solidFill>
                  <a:srgbClr val="FFFFFF"/>
                </a:solidFill>
                <a:latin typeface="Georgia" pitchFamily="34" charset="0"/>
                <a:ea typeface="Georgia" pitchFamily="34" charset="-122"/>
                <a:cs typeface="Georgia" pitchFamily="34" charset="-120"/>
              </a:rPr>
              <a:t>The standard has shifted from “trust but verify” to “do not trust until verified.”</a:t>
            </a:r>
            <a:endParaRPr lang="en-US" sz="2100" dirty="0"/>
          </a:p>
        </p:txBody>
      </p:sp>
      <p:sp>
        <p:nvSpPr>
          <p:cNvPr id="8" name="Shape 5" descr="" title=""/>
          <p:cNvSpPr/>
          <p:nvPr/>
        </p:nvSpPr>
        <p:spPr>
          <a:xfrm>
            <a:off x="548640" y="2971800"/>
            <a:ext cx="5394960" cy="29260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9" name="Shape 6" descr="" title=""/>
          <p:cNvSpPr/>
          <p:nvPr/>
        </p:nvSpPr>
        <p:spPr>
          <a:xfrm>
            <a:off x="822960" y="3227832"/>
            <a:ext cx="566928" cy="566928"/>
          </a:xfrm>
          <a:prstGeom prst="ellipse">
            <a:avLst/>
          </a:prstGeom>
          <a:solidFill>
            <a:srgbClr val="6E1423"/>
          </a:solidFill>
          <a:ln/>
        </p:spPr>
        <p:txBody>
          <a:bodyPr/>
          <a:lstStyle/>
          <a:p>
            <a:endParaRPr lang="en-US"/>
          </a:p>
        </p:txBody>
      </p:sp>
      <p:pic>
        <p:nvPicPr>
          <p:cNvPr id="10" name="Image 1" descr="" title=""/>
          <p:cNvPicPr>
            <a:picLocks noChangeAspect="1"/>
          </p:cNvPicPr>
          <p:nvPr/>
        </p:nvPicPr>
        <p:blipFill>
          <a:blip r:embed="rId4"/>
          <a:stretch>
            <a:fillRect/>
          </a:stretch>
        </p:blipFill>
        <p:spPr>
          <a:xfrm>
            <a:off x="950976" y="3355848"/>
            <a:ext cx="310896" cy="310896"/>
          </a:xfrm>
          <a:prstGeom prst="rect">
            <a:avLst/>
          </a:prstGeom>
        </p:spPr>
      </p:pic>
      <p:sp>
        <p:nvSpPr>
          <p:cNvPr id="11" name="Text 7" descr="" title=""/>
          <p:cNvSpPr/>
          <p:nvPr/>
        </p:nvSpPr>
        <p:spPr>
          <a:xfrm>
            <a:off x="822960" y="3995928"/>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AI Is an Assistant, Not a Lawyer</a:t>
            </a:r>
            <a:endParaRPr lang="en-US" sz="1600" dirty="0"/>
          </a:p>
        </p:txBody>
      </p:sp>
      <p:sp>
        <p:nvSpPr>
          <p:cNvPr id="12" name="Text 8" descr="" title=""/>
          <p:cNvSpPr/>
          <p:nvPr/>
        </p:nvSpPr>
        <p:spPr>
          <a:xfrm>
            <a:off x="822960" y="4416552"/>
            <a:ext cx="4846320" cy="1298448"/>
          </a:xfrm>
          <a:prstGeom prst="rect">
            <a:avLst/>
          </a:prstGeom>
          <a:noFill/>
          <a:ln/>
        </p:spPr>
        <p:txBody>
          <a:bodyPr wrap="square" lIns="0" tIns="0" rIns="0" bIns="0" rtlCol="0" anchor="t"/>
          <a:lstStyle/>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Treat AI output like a junior associate’s draft. It is useful but never file work product without human verification.</a:t>
            </a:r>
            <a:endParaRPr lang="en-US" sz="1300" dirty="0"/>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Independently read and verify every case, statute, rule, and quotation.</a:t>
            </a:r>
            <a:endParaRPr lang="en-US" sz="1300" dirty="0"/>
          </a:p>
          <a:p>
            <a:pPr marL="342900" indent="-342900" algn="l">
              <a:lnSpc>
                <a:spcPct val="104000"/>
              </a:lnSpc>
              <a:spcAft>
                <a:spcPts val="300"/>
              </a:spcAft>
              <a:buSzPct val="100000"/>
              <a:buChar char="•"/>
            </a:pPr>
            <a:r>
              <a:rPr lang="en-US" sz="1300" dirty="0">
                <a:solidFill>
                  <a:srgbClr val="3A2E25"/>
                </a:solidFill>
                <a:latin typeface="Calibri" pitchFamily="34" charset="0"/>
                <a:ea typeface="Calibri" pitchFamily="34" charset="-122"/>
                <a:cs typeface="Calibri" pitchFamily="34" charset="-120"/>
              </a:rPr>
              <a:t>Apply your own professional judgment to finalize all work.</a:t>
            </a:r>
            <a:endParaRPr lang="en-US" sz="1300" dirty="0"/>
          </a:p>
        </p:txBody>
      </p:sp>
      <p:sp>
        <p:nvSpPr>
          <p:cNvPr id="13" name="Shape 9" descr="" title=""/>
          <p:cNvSpPr/>
          <p:nvPr/>
        </p:nvSpPr>
        <p:spPr>
          <a:xfrm>
            <a:off x="6236208" y="2971800"/>
            <a:ext cx="5394960" cy="29260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4" name="Shape 10" descr="" title=""/>
          <p:cNvSpPr/>
          <p:nvPr/>
        </p:nvSpPr>
        <p:spPr>
          <a:xfrm>
            <a:off x="6510528" y="3227832"/>
            <a:ext cx="566928" cy="566928"/>
          </a:xfrm>
          <a:prstGeom prst="ellipse">
            <a:avLst/>
          </a:prstGeom>
          <a:solidFill>
            <a:srgbClr val="B0883C"/>
          </a:solidFill>
          <a:ln/>
        </p:spPr>
        <p:txBody>
          <a:bodyPr/>
          <a:lstStyle/>
          <a:p>
            <a:endParaRPr lang="en-US"/>
          </a:p>
        </p:txBody>
      </p:sp>
      <p:pic>
        <p:nvPicPr>
          <p:cNvPr id="15" name="Image 2" descr="" title=""/>
          <p:cNvPicPr>
            <a:picLocks noChangeAspect="1"/>
          </p:cNvPicPr>
          <p:nvPr/>
        </p:nvPicPr>
        <p:blipFill>
          <a:blip r:embed="rId5"/>
          <a:stretch>
            <a:fillRect/>
          </a:stretch>
        </p:blipFill>
        <p:spPr>
          <a:xfrm>
            <a:off x="6638544" y="3355848"/>
            <a:ext cx="310896" cy="310896"/>
          </a:xfrm>
          <a:prstGeom prst="rect">
            <a:avLst/>
          </a:prstGeom>
        </p:spPr>
      </p:pic>
      <p:sp>
        <p:nvSpPr>
          <p:cNvPr id="16" name="Text 11" descr="" title=""/>
          <p:cNvSpPr/>
          <p:nvPr/>
        </p:nvSpPr>
        <p:spPr>
          <a:xfrm>
            <a:off x="6510528" y="3995928"/>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Signature-Block Accountability</a:t>
            </a:r>
            <a:endParaRPr lang="en-US" sz="1600" dirty="0"/>
          </a:p>
        </p:txBody>
      </p:sp>
      <p:sp>
        <p:nvSpPr>
          <p:cNvPr id="17" name="Text 12" descr="" title=""/>
          <p:cNvSpPr/>
          <p:nvPr/>
        </p:nvSpPr>
        <p:spPr>
          <a:xfrm>
            <a:off x="6510528" y="4416552"/>
            <a:ext cx="4846320" cy="1298448"/>
          </a:xfrm>
          <a:prstGeom prst="rect">
            <a:avLst/>
          </a:prstGeom>
          <a:noFill/>
          <a:ln/>
        </p:spPr>
        <p:txBody>
          <a:bodyPr wrap="square" lIns="0" tIns="0" rIns="0" bIns="0" rtlCol="0" anchor="t"/>
          <a:lstStyle/>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The lawyer who signs the filing owns its accuracy, regardless of delegation or reliance on AI.</a:t>
            </a:r>
            <a:endParaRPr lang="en-US" sz="1300" dirty="0"/>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Courts sanction supervising, lead, and local counsel, not just the drafter.</a:t>
            </a:r>
            <a:endParaRPr lang="en-US" sz="1300" dirty="0"/>
          </a:p>
          <a:p>
            <a:pPr marL="342900" indent="-342900" algn="l">
              <a:lnSpc>
                <a:spcPct val="104000"/>
              </a:lnSpc>
              <a:spcAft>
                <a:spcPts val="300"/>
              </a:spcAft>
              <a:buSzPct val="100000"/>
              <a:buChar char="•"/>
            </a:pPr>
            <a:r>
              <a:rPr lang="en-US" sz="1300" dirty="0">
                <a:solidFill>
                  <a:srgbClr val="3A2E25"/>
                </a:solidFill>
                <a:latin typeface="Calibri" pitchFamily="34" charset="0"/>
                <a:ea typeface="Calibri" pitchFamily="34" charset="-122"/>
                <a:cs typeface="Calibri" pitchFamily="34" charset="-120"/>
              </a:rPr>
              <a:t>Even federal judges have had to withdraw AI-tainted rulings (2025).</a:t>
            </a:r>
            <a:endParaRPr lang="en-US" sz="1300" dirty="0"/>
          </a:p>
        </p:txBody>
      </p:sp>
      <p:sp>
        <p:nvSpPr>
          <p:cNvPr id="18" name="Shape 13" descr="" title=""/>
          <p:cNvSpPr/>
          <p:nvPr/>
        </p:nvSpPr>
        <p:spPr>
          <a:xfrm>
            <a:off x="0" y="6565392"/>
            <a:ext cx="12191695" cy="292608"/>
          </a:xfrm>
          <a:prstGeom prst="rect">
            <a:avLst/>
          </a:prstGeom>
          <a:solidFill>
            <a:srgbClr val="EADFC8"/>
          </a:solidFill>
          <a:ln/>
        </p:spPr>
        <p:txBody>
          <a:bodyPr/>
          <a:lstStyle/>
          <a:p>
            <a:endParaRPr lang="en-US"/>
          </a:p>
        </p:txBody>
      </p:sp>
      <p:sp>
        <p:nvSpPr>
          <p:cNvPr id="19" name="Text 14"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20" name="Text 15"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14</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SANCTIONS: THE LANDMARK</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Mata v. Avianca, Inc.</a:t>
            </a:r>
            <a:endParaRPr lang="en-US" sz="3000" dirty="0"/>
          </a:p>
        </p:txBody>
      </p:sp>
      <p:sp>
        <p:nvSpPr>
          <p:cNvPr id="6" name="Shape 3" descr="" title=""/>
          <p:cNvSpPr/>
          <p:nvPr/>
        </p:nvSpPr>
        <p:spPr>
          <a:xfrm>
            <a:off x="548640" y="1691640"/>
            <a:ext cx="3931920" cy="4206240"/>
          </a:xfrm>
          <a:prstGeom prst="rect">
            <a:avLst/>
          </a:prstGeom>
          <a:solidFill>
            <a:srgbClr val="6E1423"/>
          </a:solidFill>
          <a:ln/>
          <a:effectLst>
            <a:outerShdw blurRad="88900" dist="38100" dir="8100000" algn="bl" rotWithShape="0">
              <a:srgbClr val="000000">
                <a:alpha val="16000"/>
              </a:srgbClr>
            </a:outerShdw>
          </a:effectLst>
        </p:spPr>
        <p:txBody>
          <a:bodyPr/>
          <a:lstStyle/>
          <a:p>
            <a:endParaRPr lang="en-US"/>
          </a:p>
        </p:txBody>
      </p:sp>
      <p:sp>
        <p:nvSpPr>
          <p:cNvPr id="7" name="Text 4" descr="" title=""/>
          <p:cNvSpPr/>
          <p:nvPr/>
        </p:nvSpPr>
        <p:spPr>
          <a:xfrm>
            <a:off x="777240" y="1965960"/>
            <a:ext cx="3474720" cy="411480"/>
          </a:xfrm>
          <a:prstGeom prst="rect">
            <a:avLst/>
          </a:prstGeom>
          <a:noFill/>
          <a:ln/>
        </p:spPr>
        <p:txBody>
          <a:bodyPr wrap="square" lIns="0" tIns="0" rIns="0" bIns="0" rtlCol="0" anchor="ctr"/>
          <a:lstStyle/>
          <a:p>
            <a:pPr marL="0" indent="0" algn="l">
              <a:buNone/>
            </a:pPr>
            <a:r>
              <a:rPr lang="en-US" sz="1900" b="1" dirty="0">
                <a:solidFill>
                  <a:srgbClr val="FFFFFF"/>
                </a:solidFill>
                <a:latin typeface="Georgia" pitchFamily="34" charset="0"/>
                <a:ea typeface="Georgia" pitchFamily="34" charset="-122"/>
                <a:cs typeface="Georgia" pitchFamily="34" charset="-120"/>
              </a:rPr>
              <a:t>678 F. Supp. 3d 443</a:t>
            </a:r>
            <a:endParaRPr lang="en-US" sz="1900" dirty="0"/>
          </a:p>
        </p:txBody>
      </p:sp>
      <p:sp>
        <p:nvSpPr>
          <p:cNvPr id="8" name="Text 5" descr="" title=""/>
          <p:cNvSpPr/>
          <p:nvPr/>
        </p:nvSpPr>
        <p:spPr>
          <a:xfrm>
            <a:off x="777240" y="2423160"/>
            <a:ext cx="3474720" cy="640080"/>
          </a:xfrm>
          <a:prstGeom prst="rect">
            <a:avLst/>
          </a:prstGeom>
          <a:noFill/>
          <a:ln/>
        </p:spPr>
        <p:txBody>
          <a:bodyPr wrap="square" lIns="0" tIns="0" rIns="0" bIns="0" rtlCol="0" anchor="ctr"/>
          <a:lstStyle/>
          <a:p>
            <a:pPr marL="0" indent="0" algn="l">
              <a:lnSpc>
                <a:spcPct val="110000"/>
              </a:lnSpc>
              <a:buNone/>
            </a:pPr>
            <a:r>
              <a:rPr lang="en-US" sz="1250" i="1" dirty="0">
                <a:solidFill>
                  <a:srgbClr val="C9A85E"/>
                </a:solidFill>
                <a:latin typeface="Calibri" pitchFamily="34" charset="0"/>
                <a:ea typeface="Calibri" pitchFamily="34" charset="-122"/>
                <a:cs typeface="Calibri" pitchFamily="34" charset="-120"/>
              </a:rPr>
              <a:t>S.D.N.Y. · June 22, 2023</a:t>
            </a:r>
            <a:endParaRPr lang="en-US" sz="1250" dirty="0"/>
          </a:p>
          <a:p>
            <a:pPr marL="0" indent="0" algn="l">
              <a:lnSpc>
                <a:spcPct val="110000"/>
              </a:lnSpc>
              <a:buNone/>
            </a:pPr>
            <a:r>
              <a:rPr lang="en-US" sz="1250" i="1" dirty="0">
                <a:solidFill>
                  <a:srgbClr val="C9A85E"/>
                </a:solidFill>
                <a:latin typeface="Calibri" pitchFamily="34" charset="0"/>
                <a:ea typeface="Calibri" pitchFamily="34" charset="-122"/>
                <a:cs typeface="Calibri" pitchFamily="34" charset="-120"/>
              </a:rPr>
              <a:t>Judge P. Kevin Castel</a:t>
            </a:r>
            <a:endParaRPr lang="en-US" sz="1250" dirty="0"/>
          </a:p>
        </p:txBody>
      </p:sp>
      <p:sp>
        <p:nvSpPr>
          <p:cNvPr id="9" name="Shape 6" descr="" title=""/>
          <p:cNvSpPr/>
          <p:nvPr/>
        </p:nvSpPr>
        <p:spPr>
          <a:xfrm>
            <a:off x="777240" y="3246120"/>
            <a:ext cx="1371600" cy="1371600"/>
          </a:xfrm>
          <a:prstGeom prst="ellipse">
            <a:avLst/>
          </a:prstGeom>
          <a:solidFill>
            <a:srgbClr val="B0883C"/>
          </a:solidFill>
          <a:ln/>
        </p:spPr>
        <p:txBody>
          <a:bodyPr/>
          <a:lstStyle/>
          <a:p>
            <a:endParaRPr lang="en-US"/>
          </a:p>
        </p:txBody>
      </p:sp>
      <p:sp>
        <p:nvSpPr>
          <p:cNvPr id="10" name="Text 7" descr="" title=""/>
          <p:cNvSpPr/>
          <p:nvPr/>
        </p:nvSpPr>
        <p:spPr>
          <a:xfrm>
            <a:off x="777240" y="3611880"/>
            <a:ext cx="1371600" cy="640080"/>
          </a:xfrm>
          <a:prstGeom prst="rect">
            <a:avLst/>
          </a:prstGeom>
          <a:noFill/>
          <a:ln/>
        </p:spPr>
        <p:txBody>
          <a:bodyPr wrap="square" lIns="0" tIns="0" rIns="0" bIns="0" rtlCol="0" anchor="ctr"/>
          <a:lstStyle/>
          <a:p>
            <a:pPr marL="0" indent="0" algn="ctr">
              <a:buNone/>
            </a:pPr>
            <a:r>
              <a:rPr lang="en-US" sz="2200" b="1" dirty="0">
                <a:solidFill>
                  <a:srgbClr val="4A0E18"/>
                </a:solidFill>
                <a:latin typeface="Georgia" pitchFamily="34" charset="0"/>
                <a:ea typeface="Georgia" pitchFamily="34" charset="-122"/>
                <a:cs typeface="Georgia" pitchFamily="34" charset="-120"/>
              </a:rPr>
              <a:t>$5,000</a:t>
            </a:r>
            <a:endParaRPr lang="en-US" sz="2200" dirty="0"/>
          </a:p>
        </p:txBody>
      </p:sp>
      <p:sp>
        <p:nvSpPr>
          <p:cNvPr id="11" name="Text 8" descr="" title=""/>
          <p:cNvSpPr/>
          <p:nvPr/>
        </p:nvSpPr>
        <p:spPr>
          <a:xfrm>
            <a:off x="777240" y="4754880"/>
            <a:ext cx="3474720" cy="822960"/>
          </a:xfrm>
          <a:prstGeom prst="rect">
            <a:avLst/>
          </a:prstGeom>
          <a:noFill/>
          <a:ln/>
        </p:spPr>
        <p:txBody>
          <a:bodyPr wrap="square" lIns="0" tIns="0" rIns="0" bIns="0" rtlCol="0" anchor="ctr"/>
          <a:lstStyle/>
          <a:p>
            <a:pPr marL="0" indent="0" algn="l">
              <a:lnSpc>
                <a:spcPct val="105000"/>
              </a:lnSpc>
              <a:buNone/>
            </a:pPr>
            <a:r>
              <a:rPr lang="en-US" sz="1250" dirty="0">
                <a:solidFill>
                  <a:srgbClr val="F4ECDD"/>
                </a:solidFill>
                <a:latin typeface="Calibri" pitchFamily="34" charset="0"/>
                <a:ea typeface="Calibri" pitchFamily="34" charset="-122"/>
                <a:cs typeface="Calibri" pitchFamily="34" charset="-120"/>
              </a:rPr>
              <a:t>Rule 11 sanction against both attorneys</a:t>
            </a:r>
            <a:endParaRPr lang="en-US" sz="1250" dirty="0"/>
          </a:p>
        </p:txBody>
      </p:sp>
      <p:sp>
        <p:nvSpPr>
          <p:cNvPr id="12" name="Shape 9" descr="" title=""/>
          <p:cNvSpPr/>
          <p:nvPr/>
        </p:nvSpPr>
        <p:spPr>
          <a:xfrm>
            <a:off x="4754880" y="1691640"/>
            <a:ext cx="6885432" cy="25146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3" name="Shape 10" descr="" title=""/>
          <p:cNvSpPr/>
          <p:nvPr/>
        </p:nvSpPr>
        <p:spPr>
          <a:xfrm>
            <a:off x="5029200" y="1947672"/>
            <a:ext cx="512064" cy="512064"/>
          </a:xfrm>
          <a:prstGeom prst="ellipse">
            <a:avLst/>
          </a:prstGeom>
          <a:solidFill>
            <a:srgbClr val="6E1423"/>
          </a:solidFill>
          <a:ln/>
        </p:spPr>
        <p:txBody>
          <a:bodyPr/>
          <a:lstStyle/>
          <a:p>
            <a:endParaRPr lang="en-US"/>
          </a:p>
        </p:txBody>
      </p:sp>
      <p:pic>
        <p:nvPicPr>
          <p:cNvPr id="14" name="Image 1" descr="" title=""/>
          <p:cNvPicPr>
            <a:picLocks noChangeAspect="1"/>
          </p:cNvPicPr>
          <p:nvPr/>
        </p:nvPicPr>
        <p:blipFill>
          <a:blip r:embed="rId4"/>
          <a:stretch>
            <a:fillRect/>
          </a:stretch>
        </p:blipFill>
        <p:spPr>
          <a:xfrm>
            <a:off x="5138928" y="2057400"/>
            <a:ext cx="292608" cy="292608"/>
          </a:xfrm>
          <a:prstGeom prst="rect">
            <a:avLst/>
          </a:prstGeom>
        </p:spPr>
      </p:pic>
      <p:sp>
        <p:nvSpPr>
          <p:cNvPr id="15" name="Text 11" descr="" title=""/>
          <p:cNvSpPr/>
          <p:nvPr/>
        </p:nvSpPr>
        <p:spPr>
          <a:xfrm>
            <a:off x="5669280" y="1911096"/>
            <a:ext cx="5742432" cy="585216"/>
          </a:xfrm>
          <a:prstGeom prst="rect">
            <a:avLst/>
          </a:prstGeom>
          <a:noFill/>
          <a:ln/>
        </p:spPr>
        <p:txBody>
          <a:bodyPr wrap="square" lIns="0" tIns="0" rIns="0" bIns="0" rtlCol="0" anchor="ctr"/>
          <a:lstStyle/>
          <a:p>
            <a:pPr marL="0" indent="0" algn="l">
              <a:buNone/>
            </a:pPr>
            <a:r>
              <a:rPr lang="en-US" sz="1600" b="1" dirty="0">
                <a:solidFill>
                  <a:srgbClr val="6E1423"/>
                </a:solidFill>
                <a:latin typeface="Georgia" pitchFamily="34" charset="0"/>
                <a:ea typeface="Georgia" pitchFamily="34" charset="-122"/>
                <a:cs typeface="Georgia" pitchFamily="34" charset="-120"/>
              </a:rPr>
              <a:t>What Happened</a:t>
            </a:r>
            <a:endParaRPr lang="en-US" sz="1600" dirty="0"/>
          </a:p>
        </p:txBody>
      </p:sp>
      <p:sp>
        <p:nvSpPr>
          <p:cNvPr id="16" name="Text 12" descr="" title=""/>
          <p:cNvSpPr/>
          <p:nvPr/>
        </p:nvSpPr>
        <p:spPr>
          <a:xfrm>
            <a:off x="5029200" y="2606040"/>
            <a:ext cx="6336792" cy="1417320"/>
          </a:xfrm>
          <a:prstGeom prst="rect">
            <a:avLst/>
          </a:prstGeom>
          <a:noFill/>
          <a:ln/>
        </p:spPr>
        <p:txBody>
          <a:bodyPr wrap="square" lIns="0" tIns="0" rIns="0" bIns="0" rtlCol="0" anchor="t"/>
          <a:lstStyle/>
          <a:p>
            <a:pPr marL="0" indent="0" algn="l">
              <a:lnSpc>
                <a:spcPct val="104000"/>
              </a:lnSpc>
              <a:spcAft>
                <a:spcPts val="800"/>
              </a:spcAft>
              <a:buNone/>
            </a:pPr>
            <a:r>
              <a:rPr lang="en-US" sz="1300" dirty="0">
                <a:solidFill>
                  <a:srgbClr val="3A2E25"/>
                </a:solidFill>
                <a:latin typeface="Calibri" pitchFamily="34" charset="0"/>
                <a:ea typeface="Calibri" pitchFamily="34" charset="-122"/>
                <a:cs typeface="Calibri" pitchFamily="34" charset="-120"/>
              </a:rPr>
              <a:t>Counsel used ChatGPT to draft a brief opposing dismissal. It fabricated six judicial opinions: Varghese, Shaboon, Petersen, Martinez, Durden, and Miller.</a:t>
            </a:r>
            <a:endParaRPr lang="en-US" sz="1300" dirty="0"/>
          </a:p>
          <a:p>
            <a:pPr marL="0" indent="0" algn="l">
              <a:lnSpc>
                <a:spcPct val="104000"/>
              </a:lnSpc>
              <a:spcAft>
                <a:spcPts val="300"/>
              </a:spcAft>
              <a:buNone/>
            </a:pPr>
            <a:r>
              <a:rPr lang="en-US" sz="1300" dirty="0">
                <a:solidFill>
                  <a:srgbClr val="3A2E25"/>
                </a:solidFill>
                <a:latin typeface="Calibri" pitchFamily="34" charset="0"/>
                <a:ea typeface="Calibri" pitchFamily="34" charset="-122"/>
                <a:cs typeface="Calibri" pitchFamily="34" charset="-120"/>
              </a:rPr>
              <a:t>When challenged, the lawyers submitted fake “copies” the tool assured them were real on Westlaw and LexisNexis.</a:t>
            </a:r>
            <a:endParaRPr lang="en-US" sz="1300" dirty="0"/>
          </a:p>
        </p:txBody>
      </p:sp>
      <p:sp>
        <p:nvSpPr>
          <p:cNvPr id="17" name="Shape 13" descr="" title=""/>
          <p:cNvSpPr/>
          <p:nvPr/>
        </p:nvSpPr>
        <p:spPr>
          <a:xfrm>
            <a:off x="4754880" y="4343400"/>
            <a:ext cx="6885432" cy="15544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8" name="Shape 14" descr="" title=""/>
          <p:cNvSpPr/>
          <p:nvPr/>
        </p:nvSpPr>
        <p:spPr>
          <a:xfrm>
            <a:off x="5029200" y="4599432"/>
            <a:ext cx="512064" cy="512064"/>
          </a:xfrm>
          <a:prstGeom prst="ellipse">
            <a:avLst/>
          </a:prstGeom>
          <a:solidFill>
            <a:srgbClr val="B0883C"/>
          </a:solidFill>
          <a:ln/>
        </p:spPr>
        <p:txBody>
          <a:bodyPr/>
          <a:lstStyle/>
          <a:p>
            <a:endParaRPr lang="en-US"/>
          </a:p>
        </p:txBody>
      </p:sp>
      <p:pic>
        <p:nvPicPr>
          <p:cNvPr id="19" name="Image 2" descr="" title=""/>
          <p:cNvPicPr>
            <a:picLocks noChangeAspect="1"/>
          </p:cNvPicPr>
          <p:nvPr/>
        </p:nvPicPr>
        <p:blipFill>
          <a:blip r:embed="rId5"/>
          <a:stretch>
            <a:fillRect/>
          </a:stretch>
        </p:blipFill>
        <p:spPr>
          <a:xfrm>
            <a:off x="5138928" y="4709160"/>
            <a:ext cx="292608" cy="292608"/>
          </a:xfrm>
          <a:prstGeom prst="rect">
            <a:avLst/>
          </a:prstGeom>
        </p:spPr>
      </p:pic>
      <p:sp>
        <p:nvSpPr>
          <p:cNvPr id="20" name="Text 15" descr="" title=""/>
          <p:cNvSpPr/>
          <p:nvPr/>
        </p:nvSpPr>
        <p:spPr>
          <a:xfrm>
            <a:off x="5669280" y="4562856"/>
            <a:ext cx="5742432" cy="585216"/>
          </a:xfrm>
          <a:prstGeom prst="rect">
            <a:avLst/>
          </a:prstGeom>
          <a:noFill/>
          <a:ln/>
        </p:spPr>
        <p:txBody>
          <a:bodyPr wrap="square" lIns="0" tIns="0" rIns="0" bIns="0" rtlCol="0" anchor="ctr"/>
          <a:lstStyle/>
          <a:p>
            <a:pPr marL="0" indent="0" algn="l">
              <a:buNone/>
            </a:pPr>
            <a:r>
              <a:rPr lang="en-US" sz="1600" b="1" dirty="0">
                <a:solidFill>
                  <a:srgbClr val="6E1423"/>
                </a:solidFill>
                <a:latin typeface="Georgia" pitchFamily="34" charset="0"/>
                <a:ea typeface="Georgia" pitchFamily="34" charset="-122"/>
                <a:cs typeface="Georgia" pitchFamily="34" charset="-120"/>
              </a:rPr>
              <a:t>The Lesson</a:t>
            </a:r>
            <a:endParaRPr lang="en-US" sz="1600" dirty="0"/>
          </a:p>
        </p:txBody>
      </p:sp>
      <p:sp>
        <p:nvSpPr>
          <p:cNvPr id="21" name="Text 16" descr="" title=""/>
          <p:cNvSpPr/>
          <p:nvPr/>
        </p:nvSpPr>
        <p:spPr>
          <a:xfrm>
            <a:off x="5029200" y="5257800"/>
            <a:ext cx="6336792" cy="457200"/>
          </a:xfrm>
          <a:prstGeom prst="rect">
            <a:avLst/>
          </a:prstGeom>
          <a:noFill/>
          <a:ln/>
        </p:spPr>
        <p:txBody>
          <a:bodyPr wrap="square" lIns="0" tIns="0" rIns="0" bIns="0" rtlCol="0" anchor="t"/>
          <a:lstStyle/>
          <a:p>
            <a:pPr marL="0" indent="0" algn="l">
              <a:lnSpc>
                <a:spcPct val="104000"/>
              </a:lnSpc>
              <a:spcAft>
                <a:spcPts val="300"/>
              </a:spcAft>
              <a:buNone/>
            </a:pPr>
            <a:r>
              <a:rPr lang="en-US" sz="1300" dirty="0">
                <a:solidFill>
                  <a:srgbClr val="3A2E25"/>
                </a:solidFill>
                <a:latin typeface="Calibri" pitchFamily="34" charset="0"/>
                <a:ea typeface="Calibri" pitchFamily="34" charset="-122"/>
                <a:cs typeface="Calibri" pitchFamily="34" charset="-120"/>
              </a:rPr>
              <a:t>Judge Castel found subjective bad faith — driven less by the original error than by the cover-up. The analysis was called “gibberish,” and the case dismissed.</a:t>
            </a:r>
            <a:endParaRPr lang="en-US" sz="1300" dirty="0"/>
          </a:p>
        </p:txBody>
      </p:sp>
      <p:sp>
        <p:nvSpPr>
          <p:cNvPr id="22" name="Shape 17" descr="" title=""/>
          <p:cNvSpPr/>
          <p:nvPr/>
        </p:nvSpPr>
        <p:spPr>
          <a:xfrm>
            <a:off x="0" y="6565392"/>
            <a:ext cx="12191695" cy="292608"/>
          </a:xfrm>
          <a:prstGeom prst="rect">
            <a:avLst/>
          </a:prstGeom>
          <a:solidFill>
            <a:srgbClr val="EADFC8"/>
          </a:solidFill>
          <a:ln/>
        </p:spPr>
        <p:txBody>
          <a:bodyPr/>
          <a:lstStyle/>
          <a:p>
            <a:endParaRPr lang="en-US"/>
          </a:p>
        </p:txBody>
      </p:sp>
      <p:sp>
        <p:nvSpPr>
          <p:cNvPr id="23" name="Text 18"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24" name="Text 19"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15</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LOUISIANA SANCTIONS SPOTLIGHT</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Hallucinations In New Orleans</a:t>
            </a:r>
            <a:endParaRPr lang="en-US" sz="3000" dirty="0"/>
          </a:p>
        </p:txBody>
      </p:sp>
      <p:sp>
        <p:nvSpPr>
          <p:cNvPr id="6" name="Shape 3" descr="" title=""/>
          <p:cNvSpPr/>
          <p:nvPr/>
        </p:nvSpPr>
        <p:spPr>
          <a:xfrm>
            <a:off x="548640" y="1645920"/>
            <a:ext cx="11091672" cy="914400"/>
          </a:xfrm>
          <a:prstGeom prst="rect">
            <a:avLst/>
          </a:prstGeom>
          <a:solidFill>
            <a:srgbClr val="EADFC8"/>
          </a:solidFill>
          <a:ln w="12700">
            <a:solidFill>
              <a:srgbClr val="D8C9AC"/>
            </a:solidFill>
            <a:prstDash val="solid"/>
          </a:ln>
        </p:spPr>
        <p:txBody>
          <a:bodyPr/>
          <a:lstStyle/>
          <a:p>
            <a:endParaRPr lang="en-US"/>
          </a:p>
        </p:txBody>
      </p:sp>
      <p:sp>
        <p:nvSpPr>
          <p:cNvPr id="7" name="Text 4" descr="" title=""/>
          <p:cNvSpPr/>
          <p:nvPr/>
        </p:nvSpPr>
        <p:spPr>
          <a:xfrm>
            <a:off x="822960" y="1645920"/>
            <a:ext cx="10515600" cy="914400"/>
          </a:xfrm>
          <a:prstGeom prst="rect">
            <a:avLst/>
          </a:prstGeom>
          <a:noFill/>
          <a:ln/>
        </p:spPr>
        <p:txBody>
          <a:bodyPr wrap="square" lIns="0" tIns="0" rIns="0" bIns="0" rtlCol="0" anchor="ctr"/>
          <a:lstStyle/>
          <a:p>
            <a:pPr marL="0" indent="0" algn="l">
              <a:lnSpc>
                <a:spcPct val="110000"/>
              </a:lnSpc>
              <a:buNone/>
            </a:pPr>
            <a:r>
              <a:rPr lang="en-US" sz="1700" b="1" i="1" dirty="0">
                <a:solidFill>
                  <a:srgbClr val="4A0E18"/>
                </a:solidFill>
                <a:latin typeface="Georgia" pitchFamily="34" charset="0"/>
                <a:ea typeface="Georgia" pitchFamily="34" charset="-122"/>
                <a:cs typeface="Georgia" pitchFamily="34" charset="-120"/>
              </a:rPr>
              <a:t>Gentry v. Thompson</a:t>
            </a:r>
            <a:endParaRPr lang="en-US" sz="1700" dirty="0"/>
          </a:p>
          <a:p>
            <a:pPr marL="0" indent="0" algn="l">
              <a:lnSpc>
                <a:spcPct val="110000"/>
              </a:lnSpc>
              <a:buNone/>
            </a:pPr>
            <a:r>
              <a:rPr lang="en-US" sz="1300" dirty="0">
                <a:solidFill>
                  <a:srgbClr val="3A2E25"/>
                </a:solidFill>
                <a:latin typeface="Georgia" pitchFamily="34" charset="0"/>
                <a:ea typeface="Georgia" pitchFamily="34" charset="-122"/>
                <a:cs typeface="Georgia" pitchFamily="34" charset="-120"/>
              </a:rPr>
              <a:t>E.D. La., No. 25-1260   ·   Judge Carl J. Barbier   ·   </a:t>
            </a:r>
            <a:r>
              <a:rPr lang="en-US" sz="1300">
                <a:solidFill>
                  <a:srgbClr val="3A2E25"/>
                </a:solidFill>
                <a:latin typeface="Georgia" pitchFamily="34" charset="0"/>
                <a:ea typeface="Georgia" pitchFamily="34" charset="-122"/>
                <a:cs typeface="Georgia" pitchFamily="34" charset="-120"/>
              </a:rPr>
              <a:t>Reported sanctions </a:t>
            </a:r>
            <a:r>
              <a:rPr lang="en-US" sz="1300" dirty="0">
                <a:solidFill>
                  <a:srgbClr val="3A2E25"/>
                </a:solidFill>
                <a:latin typeface="Georgia" pitchFamily="34" charset="0"/>
                <a:ea typeface="Georgia" pitchFamily="34" charset="-122"/>
                <a:cs typeface="Georgia" pitchFamily="34" charset="-120"/>
              </a:rPr>
              <a:t>order</a:t>
            </a:r>
            <a:r>
              <a:rPr lang="en-US" sz="1300">
                <a:solidFill>
                  <a:srgbClr val="3A2E25"/>
                </a:solidFill>
                <a:latin typeface="Georgia" pitchFamily="34" charset="0"/>
                <a:ea typeface="Georgia" pitchFamily="34" charset="-122"/>
                <a:cs typeface="Georgia" pitchFamily="34" charset="-120"/>
              </a:rPr>
              <a:t>,</a:t>
            </a:r>
            <a:r>
              <a:rPr lang="en-US" sz="1300" dirty="0">
                <a:solidFill>
                  <a:srgbClr val="3A2E25"/>
                </a:solidFill>
                <a:latin typeface="Georgia" pitchFamily="34" charset="0"/>
                <a:ea typeface="Georgia" pitchFamily="34" charset="-122"/>
                <a:cs typeface="Georgia" pitchFamily="34" charset="-120"/>
              </a:rPr>
              <a:t> March 20, 2026</a:t>
            </a:r>
            <a:endParaRPr lang="en-US" sz="1700" dirty="0"/>
          </a:p>
        </p:txBody>
      </p:sp>
      <p:sp>
        <p:nvSpPr>
          <p:cNvPr id="8" name="Shape 5" descr="" title=""/>
          <p:cNvSpPr/>
          <p:nvPr/>
        </p:nvSpPr>
        <p:spPr>
          <a:xfrm>
            <a:off x="548640" y="2697480"/>
            <a:ext cx="5394960" cy="32004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9" name="Shape 6" descr="" title=""/>
          <p:cNvSpPr/>
          <p:nvPr/>
        </p:nvSpPr>
        <p:spPr>
          <a:xfrm>
            <a:off x="822960" y="2953512"/>
            <a:ext cx="566928" cy="566928"/>
          </a:xfrm>
          <a:prstGeom prst="ellipse">
            <a:avLst/>
          </a:prstGeom>
          <a:solidFill>
            <a:srgbClr val="6E1423"/>
          </a:solidFill>
          <a:ln/>
        </p:spPr>
        <p:txBody>
          <a:bodyPr/>
          <a:lstStyle/>
          <a:p>
            <a:endParaRPr lang="en-US"/>
          </a:p>
        </p:txBody>
      </p:sp>
      <p:pic>
        <p:nvPicPr>
          <p:cNvPr id="10" name="Image 1" descr="" title=""/>
          <p:cNvPicPr>
            <a:picLocks noChangeAspect="1"/>
          </p:cNvPicPr>
          <p:nvPr/>
        </p:nvPicPr>
        <p:blipFill>
          <a:blip r:embed="rId4"/>
          <a:stretch>
            <a:fillRect/>
          </a:stretch>
        </p:blipFill>
        <p:spPr>
          <a:xfrm>
            <a:off x="950976" y="3081528"/>
            <a:ext cx="310896" cy="310896"/>
          </a:xfrm>
          <a:prstGeom prst="rect">
            <a:avLst/>
          </a:prstGeom>
        </p:spPr>
      </p:pic>
      <p:sp>
        <p:nvSpPr>
          <p:cNvPr id="11" name="Text 7" descr="" title=""/>
          <p:cNvSpPr/>
          <p:nvPr/>
        </p:nvSpPr>
        <p:spPr>
          <a:xfrm>
            <a:off x="822960" y="3721608"/>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What Happened</a:t>
            </a:r>
            <a:endParaRPr lang="en-US" sz="1600" dirty="0"/>
          </a:p>
        </p:txBody>
      </p:sp>
      <p:sp>
        <p:nvSpPr>
          <p:cNvPr id="12" name="Text 8" descr="" title=""/>
          <p:cNvSpPr/>
          <p:nvPr/>
        </p:nvSpPr>
        <p:spPr>
          <a:xfrm>
            <a:off x="822960" y="4142232"/>
            <a:ext cx="4846320" cy="1572768"/>
          </a:xfrm>
          <a:prstGeom prst="rect">
            <a:avLst/>
          </a:prstGeom>
          <a:noFill/>
          <a:ln/>
        </p:spPr>
        <p:txBody>
          <a:bodyPr wrap="square" lIns="0" tIns="0" rIns="0" bIns="0" rtlCol="0" anchor="t"/>
          <a:lstStyle/>
          <a:p>
            <a:pPr marL="342900" indent="-342900" algn="l">
              <a:lnSpc>
                <a:spcPct val="104000"/>
              </a:lnSpc>
              <a:spcAft>
                <a:spcPts val="800"/>
              </a:spcAft>
              <a:buSzPct val="100000"/>
              <a:buChar char="•"/>
            </a:pPr>
            <a:r>
              <a:rPr lang="en-US" sz="1300" dirty="0">
                <a:solidFill>
                  <a:srgbClr val="3A2E25"/>
                </a:solidFill>
                <a:latin typeface="Calibri" pitchFamily="34" charset="0"/>
                <a:ea typeface="Calibri" pitchFamily="34" charset="-122"/>
                <a:cs typeface="Calibri" pitchFamily="34" charset="-120"/>
              </a:rPr>
              <a:t>As reported, a City of New Orleans motion to dismiss contained nine nonexistent “hallucinated” case citations.</a:t>
            </a:r>
            <a:endParaRPr lang="en-US" sz="1300" dirty="0"/>
          </a:p>
          <a:p>
            <a:pPr marL="342900" indent="-342900" algn="l">
              <a:lnSpc>
                <a:spcPct val="104000"/>
              </a:lnSpc>
              <a:spcAft>
                <a:spcPts val="800"/>
              </a:spcAft>
              <a:buSzPct val="100000"/>
              <a:buChar char="•"/>
            </a:pPr>
            <a:r>
              <a:rPr lang="en-US" sz="1300" dirty="0">
                <a:solidFill>
                  <a:srgbClr val="3A2E25"/>
                </a:solidFill>
                <a:latin typeface="Calibri" pitchFamily="34" charset="0"/>
                <a:ea typeface="Calibri" pitchFamily="34" charset="-122"/>
                <a:cs typeface="Calibri" pitchFamily="34" charset="-120"/>
              </a:rPr>
              <a:t>An Assistant City Attorney started on Westlaw, “resorted to ChatGPT,” and never read or verified the nine cases.</a:t>
            </a:r>
            <a:endParaRPr lang="en-US" sz="1300" dirty="0"/>
          </a:p>
          <a:p>
            <a:pPr marL="342900" indent="-342900" algn="l">
              <a:lnSpc>
                <a:spcPct val="104000"/>
              </a:lnSpc>
              <a:spcAft>
                <a:spcPts val="300"/>
              </a:spcAft>
              <a:buSzPct val="100000"/>
              <a:buChar char="•"/>
            </a:pPr>
            <a:r>
              <a:rPr lang="en-US" sz="1300" dirty="0">
                <a:solidFill>
                  <a:srgbClr val="3A2E25"/>
                </a:solidFill>
                <a:latin typeface="Calibri" pitchFamily="34" charset="0"/>
                <a:ea typeface="Calibri" pitchFamily="34" charset="-122"/>
                <a:cs typeface="Calibri" pitchFamily="34" charset="-120"/>
              </a:rPr>
              <a:t>His supervisor reviewed the brief but did not question the suspicious formatting.</a:t>
            </a:r>
            <a:endParaRPr lang="en-US" sz="1300" dirty="0"/>
          </a:p>
        </p:txBody>
      </p:sp>
      <p:sp>
        <p:nvSpPr>
          <p:cNvPr id="13" name="Shape 9" descr="" title=""/>
          <p:cNvSpPr/>
          <p:nvPr/>
        </p:nvSpPr>
        <p:spPr>
          <a:xfrm>
            <a:off x="6236208" y="2697480"/>
            <a:ext cx="5394960" cy="32004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4" name="Shape 10" descr="" title=""/>
          <p:cNvSpPr/>
          <p:nvPr/>
        </p:nvSpPr>
        <p:spPr>
          <a:xfrm>
            <a:off x="6510528" y="2953512"/>
            <a:ext cx="566928" cy="566928"/>
          </a:xfrm>
          <a:prstGeom prst="ellipse">
            <a:avLst/>
          </a:prstGeom>
          <a:solidFill>
            <a:srgbClr val="B0883C"/>
          </a:solidFill>
          <a:ln/>
        </p:spPr>
        <p:txBody>
          <a:bodyPr/>
          <a:lstStyle/>
          <a:p>
            <a:endParaRPr lang="en-US"/>
          </a:p>
        </p:txBody>
      </p:sp>
      <p:pic>
        <p:nvPicPr>
          <p:cNvPr id="15" name="Image 2" descr="" title=""/>
          <p:cNvPicPr>
            <a:picLocks noChangeAspect="1"/>
          </p:cNvPicPr>
          <p:nvPr/>
        </p:nvPicPr>
        <p:blipFill>
          <a:blip r:embed="rId5"/>
          <a:stretch>
            <a:fillRect/>
          </a:stretch>
        </p:blipFill>
        <p:spPr>
          <a:xfrm>
            <a:off x="6638544" y="3081528"/>
            <a:ext cx="310896" cy="310896"/>
          </a:xfrm>
          <a:prstGeom prst="rect">
            <a:avLst/>
          </a:prstGeom>
        </p:spPr>
      </p:pic>
      <p:sp>
        <p:nvSpPr>
          <p:cNvPr id="16" name="Text 11" descr="" title=""/>
          <p:cNvSpPr/>
          <p:nvPr/>
        </p:nvSpPr>
        <p:spPr>
          <a:xfrm>
            <a:off x="6510528" y="3721608"/>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The Consequences</a:t>
            </a:r>
            <a:endParaRPr lang="en-US" sz="1600" dirty="0"/>
          </a:p>
        </p:txBody>
      </p:sp>
      <p:sp>
        <p:nvSpPr>
          <p:cNvPr id="17" name="Text 12" descr="" title=""/>
          <p:cNvSpPr/>
          <p:nvPr/>
        </p:nvSpPr>
        <p:spPr>
          <a:xfrm>
            <a:off x="6510528" y="4142232"/>
            <a:ext cx="4846320" cy="1572768"/>
          </a:xfrm>
          <a:prstGeom prst="rect">
            <a:avLst/>
          </a:prstGeom>
          <a:noFill/>
          <a:ln/>
        </p:spPr>
        <p:txBody>
          <a:bodyPr wrap="square" lIns="0" tIns="0" rIns="0" bIns="0" rtlCol="0" anchor="t"/>
          <a:lstStyle/>
          <a:p>
            <a:pPr marL="342900" indent="-342900" algn="l">
              <a:lnSpc>
                <a:spcPct val="104000"/>
              </a:lnSpc>
              <a:spcAft>
                <a:spcPts val="800"/>
              </a:spcAft>
              <a:buSzPct val="100000"/>
              <a:buChar char="•"/>
            </a:pPr>
            <a:r>
              <a:rPr lang="en-US" sz="1300" dirty="0">
                <a:solidFill>
                  <a:srgbClr val="3A2E25"/>
                </a:solidFill>
                <a:latin typeface="Calibri" pitchFamily="34" charset="0"/>
                <a:ea typeface="Calibri" pitchFamily="34" charset="-122"/>
                <a:cs typeface="Calibri" pitchFamily="34" charset="-120"/>
              </a:rPr>
              <a:t>Reported Rule 11 sanctions: $250 against the ChatGPT user, $1,000 against the supervising attorney.</a:t>
            </a:r>
            <a:endParaRPr lang="en-US" sz="1300" dirty="0"/>
          </a:p>
          <a:p>
            <a:pPr marL="342900" indent="-342900" algn="l">
              <a:lnSpc>
                <a:spcPct val="104000"/>
              </a:lnSpc>
              <a:spcAft>
                <a:spcPts val="800"/>
              </a:spcAft>
              <a:buSzPct val="100000"/>
              <a:buChar char="•"/>
            </a:pPr>
            <a:r>
              <a:rPr lang="en-US" sz="1300" dirty="0">
                <a:solidFill>
                  <a:srgbClr val="3A2E25"/>
                </a:solidFill>
                <a:latin typeface="Calibri" pitchFamily="34" charset="0"/>
                <a:ea typeface="Calibri" pitchFamily="34" charset="-122"/>
                <a:cs typeface="Calibri" pitchFamily="34" charset="-120"/>
              </a:rPr>
              <a:t>Reportedly, a formal admonition to the City Attorney’s office; both attorneys resigned.</a:t>
            </a:r>
            <a:endParaRPr lang="en-US" sz="1300" dirty="0"/>
          </a:p>
          <a:p>
            <a:pPr marL="342900" indent="-342900" algn="l">
              <a:lnSpc>
                <a:spcPct val="104000"/>
              </a:lnSpc>
              <a:spcAft>
                <a:spcPts val="300"/>
              </a:spcAft>
              <a:buSzPct val="100000"/>
              <a:buChar char="•"/>
            </a:pPr>
            <a:r>
              <a:rPr lang="en-US" sz="1300" dirty="0">
                <a:solidFill>
                  <a:srgbClr val="3A2E25"/>
                </a:solidFill>
                <a:latin typeface="Calibri" pitchFamily="34" charset="0"/>
                <a:ea typeface="Calibri" pitchFamily="34" charset="-122"/>
                <a:cs typeface="Calibri" pitchFamily="34" charset="-120"/>
              </a:rPr>
              <a:t>The office adopted a written generative-AI policy effective March 27, 2026.</a:t>
            </a:r>
            <a:endParaRPr lang="en-US" sz="1300" dirty="0"/>
          </a:p>
        </p:txBody>
      </p:sp>
      <p:sp>
        <p:nvSpPr>
          <p:cNvPr id="18" name="Shape 13" descr="" title=""/>
          <p:cNvSpPr/>
          <p:nvPr/>
        </p:nvSpPr>
        <p:spPr>
          <a:xfrm>
            <a:off x="0" y="6565392"/>
            <a:ext cx="12191695" cy="292608"/>
          </a:xfrm>
          <a:prstGeom prst="rect">
            <a:avLst/>
          </a:prstGeom>
          <a:solidFill>
            <a:srgbClr val="EADFC8"/>
          </a:solidFill>
          <a:ln/>
        </p:spPr>
        <p:txBody>
          <a:bodyPr/>
          <a:lstStyle/>
          <a:p>
            <a:endParaRPr lang="en-US"/>
          </a:p>
        </p:txBody>
      </p:sp>
      <p:sp>
        <p:nvSpPr>
          <p:cNvPr id="19" name="Text 14"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20" name="Text 15"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16</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LOUISIANA SANCTIONS SPOTLIGHT</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Louisiana Courts Are Watching</a:t>
            </a:r>
            <a:endParaRPr lang="en-US" sz="3000" dirty="0"/>
          </a:p>
        </p:txBody>
      </p:sp>
      <p:sp>
        <p:nvSpPr>
          <p:cNvPr id="6" name="Shape 3" descr="" title=""/>
          <p:cNvSpPr/>
          <p:nvPr/>
        </p:nvSpPr>
        <p:spPr>
          <a:xfrm>
            <a:off x="548640" y="1691640"/>
            <a:ext cx="3502152" cy="37490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7" name="Shape 4" descr="" title=""/>
          <p:cNvSpPr/>
          <p:nvPr/>
        </p:nvSpPr>
        <p:spPr>
          <a:xfrm>
            <a:off x="822960" y="1965960"/>
            <a:ext cx="603504" cy="603504"/>
          </a:xfrm>
          <a:prstGeom prst="ellipse">
            <a:avLst/>
          </a:prstGeom>
          <a:solidFill>
            <a:srgbClr val="6E1423"/>
          </a:solidFill>
          <a:ln/>
        </p:spPr>
        <p:txBody>
          <a:bodyPr/>
          <a:lstStyle/>
          <a:p>
            <a:endParaRPr lang="en-US"/>
          </a:p>
        </p:txBody>
      </p:sp>
      <p:pic>
        <p:nvPicPr>
          <p:cNvPr id="8" name="Image 1" descr="" title=""/>
          <p:cNvPicPr>
            <a:picLocks noChangeAspect="1"/>
          </p:cNvPicPr>
          <p:nvPr/>
        </p:nvPicPr>
        <p:blipFill>
          <a:blip r:embed="rId4"/>
          <a:stretch>
            <a:fillRect/>
          </a:stretch>
        </p:blipFill>
        <p:spPr>
          <a:xfrm>
            <a:off x="960120" y="2103120"/>
            <a:ext cx="329184" cy="329184"/>
          </a:xfrm>
          <a:prstGeom prst="rect">
            <a:avLst/>
          </a:prstGeom>
        </p:spPr>
      </p:pic>
      <p:sp>
        <p:nvSpPr>
          <p:cNvPr id="9" name="Text 5" descr="" title=""/>
          <p:cNvSpPr/>
          <p:nvPr/>
        </p:nvSpPr>
        <p:spPr>
          <a:xfrm>
            <a:off x="1554480" y="1984248"/>
            <a:ext cx="2313432" cy="365760"/>
          </a:xfrm>
          <a:prstGeom prst="rect">
            <a:avLst/>
          </a:prstGeom>
          <a:noFill/>
          <a:ln/>
        </p:spPr>
        <p:txBody>
          <a:bodyPr wrap="square" lIns="0" tIns="0" rIns="0" bIns="0" rtlCol="0" anchor="ctr"/>
          <a:lstStyle/>
          <a:p>
            <a:pPr marL="0" indent="0" algn="l">
              <a:buNone/>
            </a:pPr>
            <a:r>
              <a:rPr lang="en-US" sz="1700" b="1" dirty="0">
                <a:solidFill>
                  <a:srgbClr val="6E1423"/>
                </a:solidFill>
                <a:latin typeface="Georgia" pitchFamily="34" charset="0"/>
                <a:ea typeface="Georgia" pitchFamily="34" charset="-122"/>
                <a:cs typeface="Georgia" pitchFamily="34" charset="-120"/>
              </a:rPr>
              <a:t>In re Kenney</a:t>
            </a:r>
            <a:endParaRPr lang="en-US" sz="1700" dirty="0"/>
          </a:p>
        </p:txBody>
      </p:sp>
      <p:sp>
        <p:nvSpPr>
          <p:cNvPr id="10" name="Text 6" descr="" title=""/>
          <p:cNvSpPr/>
          <p:nvPr/>
        </p:nvSpPr>
        <p:spPr>
          <a:xfrm>
            <a:off x="1554480" y="2350008"/>
            <a:ext cx="2313432" cy="320040"/>
          </a:xfrm>
          <a:prstGeom prst="rect">
            <a:avLst/>
          </a:prstGeom>
          <a:noFill/>
          <a:ln/>
        </p:spPr>
        <p:txBody>
          <a:bodyPr wrap="square" lIns="0" tIns="0" rIns="0" bIns="0" rtlCol="0" anchor="ctr"/>
          <a:lstStyle/>
          <a:p>
            <a:pPr marL="0" indent="0" algn="l">
              <a:buNone/>
            </a:pPr>
            <a:r>
              <a:rPr lang="en-US" sz="1100" i="1" dirty="0">
                <a:solidFill>
                  <a:srgbClr val="B0883C"/>
                </a:solidFill>
                <a:latin typeface="Calibri" pitchFamily="34" charset="0"/>
                <a:ea typeface="Calibri" pitchFamily="34" charset="-122"/>
                <a:cs typeface="Calibri" pitchFamily="34" charset="-120"/>
              </a:rPr>
              <a:t>La. 5th Cir. · Oct. 2025</a:t>
            </a:r>
            <a:endParaRPr lang="en-US" sz="1100" dirty="0"/>
          </a:p>
        </p:txBody>
      </p:sp>
      <p:sp>
        <p:nvSpPr>
          <p:cNvPr id="11" name="Text 7" descr="" title=""/>
          <p:cNvSpPr/>
          <p:nvPr/>
        </p:nvSpPr>
        <p:spPr>
          <a:xfrm>
            <a:off x="841248" y="2926080"/>
            <a:ext cx="2935224" cy="2331720"/>
          </a:xfrm>
          <a:prstGeom prst="rect">
            <a:avLst/>
          </a:prstGeom>
          <a:noFill/>
          <a:ln/>
        </p:spPr>
        <p:txBody>
          <a:bodyPr wrap="square" lIns="0" tIns="0" rIns="0" bIns="0" rtlCol="0" anchor="t"/>
          <a:lstStyle/>
          <a:p>
            <a:pPr marL="0" indent="0" algn="l">
              <a:lnSpc>
                <a:spcPct val="108000"/>
              </a:lnSpc>
              <a:buNone/>
            </a:pPr>
            <a:r>
              <a:rPr lang="en-US" sz="1300" dirty="0">
                <a:solidFill>
                  <a:srgbClr val="3A2E25"/>
                </a:solidFill>
                <a:latin typeface="Calibri" pitchFamily="34" charset="0"/>
                <a:ea typeface="Calibri" pitchFamily="34" charset="-122"/>
                <a:cs typeface="Calibri" pitchFamily="34" charset="-120"/>
              </a:rPr>
              <a:t>Court affirmed sanctions against a lawyer who cited nonexistent cases generated by Google, ChatGPT and Copilot. Required to attend 3 hours of CLE training on ethical use of Generative AI and to provide certificate of completion to the Court. Also reported to Louisiana Attorney Disciplinary Board. Taxed with costs of proceedings.</a:t>
            </a:r>
            <a:endParaRPr lang="en-US" sz="1300" dirty="0"/>
          </a:p>
        </p:txBody>
      </p:sp>
      <p:sp>
        <p:nvSpPr>
          <p:cNvPr id="12" name="Shape 8" descr="" title=""/>
          <p:cNvSpPr/>
          <p:nvPr/>
        </p:nvSpPr>
        <p:spPr>
          <a:xfrm>
            <a:off x="4297680" y="1691640"/>
            <a:ext cx="3502152" cy="37490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dirty="0"/>
          </a:p>
        </p:txBody>
      </p:sp>
      <p:sp>
        <p:nvSpPr>
          <p:cNvPr id="13" name="Shape 9" descr="" title=""/>
          <p:cNvSpPr/>
          <p:nvPr/>
        </p:nvSpPr>
        <p:spPr>
          <a:xfrm>
            <a:off x="4572000" y="1965960"/>
            <a:ext cx="603504" cy="603504"/>
          </a:xfrm>
          <a:prstGeom prst="ellipse">
            <a:avLst/>
          </a:prstGeom>
          <a:solidFill>
            <a:srgbClr val="6E1423"/>
          </a:solidFill>
          <a:ln/>
        </p:spPr>
        <p:txBody>
          <a:bodyPr/>
          <a:lstStyle/>
          <a:p>
            <a:endParaRPr lang="en-US"/>
          </a:p>
        </p:txBody>
      </p:sp>
      <p:pic>
        <p:nvPicPr>
          <p:cNvPr id="14" name="Image 2" descr="" title=""/>
          <p:cNvPicPr>
            <a:picLocks noChangeAspect="1"/>
          </p:cNvPicPr>
          <p:nvPr/>
        </p:nvPicPr>
        <p:blipFill>
          <a:blip r:embed="rId5"/>
          <a:stretch>
            <a:fillRect/>
          </a:stretch>
        </p:blipFill>
        <p:spPr>
          <a:xfrm>
            <a:off x="4709160" y="2103120"/>
            <a:ext cx="329184" cy="329184"/>
          </a:xfrm>
          <a:prstGeom prst="rect">
            <a:avLst/>
          </a:prstGeom>
        </p:spPr>
      </p:pic>
      <p:sp>
        <p:nvSpPr>
          <p:cNvPr id="15" name="Text 10" descr="" title=""/>
          <p:cNvSpPr/>
          <p:nvPr/>
        </p:nvSpPr>
        <p:spPr>
          <a:xfrm>
            <a:off x="5303520" y="1984248"/>
            <a:ext cx="2313432" cy="365760"/>
          </a:xfrm>
          <a:prstGeom prst="rect">
            <a:avLst/>
          </a:prstGeom>
          <a:noFill/>
          <a:ln/>
        </p:spPr>
        <p:txBody>
          <a:bodyPr wrap="square" lIns="0" tIns="0" rIns="0" bIns="0" rtlCol="0" anchor="ctr"/>
          <a:lstStyle/>
          <a:p>
            <a:pPr marL="0" indent="0" algn="l">
              <a:buNone/>
            </a:pPr>
            <a:r>
              <a:rPr lang="en-US" sz="1700" b="1" dirty="0">
                <a:solidFill>
                  <a:srgbClr val="6E1423"/>
                </a:solidFill>
                <a:latin typeface="Georgia" pitchFamily="34" charset="0"/>
                <a:ea typeface="Georgia" pitchFamily="34" charset="-122"/>
                <a:cs typeface="Georgia" pitchFamily="34" charset="-120"/>
              </a:rPr>
              <a:t>Brooks v. Lowes Home Centers LLC </a:t>
            </a:r>
            <a:endParaRPr lang="en-US" sz="1700" dirty="0"/>
          </a:p>
        </p:txBody>
      </p:sp>
      <p:sp>
        <p:nvSpPr>
          <p:cNvPr id="16" name="Text 11" descr="" title=""/>
          <p:cNvSpPr/>
          <p:nvPr/>
        </p:nvSpPr>
        <p:spPr>
          <a:xfrm>
            <a:off x="5303520" y="2350008"/>
            <a:ext cx="2313432" cy="320040"/>
          </a:xfrm>
          <a:prstGeom prst="rect">
            <a:avLst/>
          </a:prstGeom>
          <a:noFill/>
          <a:ln/>
        </p:spPr>
        <p:txBody>
          <a:bodyPr wrap="square" lIns="0" tIns="0" rIns="0" bIns="0" rtlCol="0" anchor="ctr"/>
          <a:lstStyle/>
          <a:p>
            <a:pPr marL="0" indent="0" algn="l">
              <a:buNone/>
            </a:pPr>
            <a:r>
              <a:rPr lang="en-US" sz="1100" i="1" dirty="0">
                <a:solidFill>
                  <a:srgbClr val="B0883C"/>
                </a:solidFill>
                <a:latin typeface="Calibri" pitchFamily="34" charset="0"/>
                <a:ea typeface="Calibri" pitchFamily="34" charset="-122"/>
                <a:cs typeface="Calibri" pitchFamily="34" charset="-120"/>
              </a:rPr>
              <a:t>W.D. La. 2026 · Judge Jerry Edwards Jr.</a:t>
            </a:r>
            <a:endParaRPr lang="en-US" sz="1100" dirty="0"/>
          </a:p>
        </p:txBody>
      </p:sp>
      <p:sp>
        <p:nvSpPr>
          <p:cNvPr id="17" name="Text 12" descr="" title=""/>
          <p:cNvSpPr/>
          <p:nvPr/>
        </p:nvSpPr>
        <p:spPr>
          <a:xfrm>
            <a:off x="4590288" y="2926080"/>
            <a:ext cx="2935224" cy="2331720"/>
          </a:xfrm>
          <a:prstGeom prst="rect">
            <a:avLst/>
          </a:prstGeom>
          <a:noFill/>
          <a:ln/>
        </p:spPr>
        <p:txBody>
          <a:bodyPr wrap="square" lIns="0" tIns="0" rIns="0" bIns="0" rtlCol="0" anchor="t"/>
          <a:lstStyle/>
          <a:p>
            <a:pPr marL="0" indent="0" algn="l">
              <a:lnSpc>
                <a:spcPct val="108000"/>
              </a:lnSpc>
              <a:buNone/>
            </a:pPr>
            <a:r>
              <a:rPr lang="en-US" sz="1300" dirty="0">
                <a:solidFill>
                  <a:srgbClr val="3A2E25"/>
                </a:solidFill>
                <a:latin typeface="Calibri" pitchFamily="34" charset="0"/>
                <a:ea typeface="Calibri" pitchFamily="34" charset="-122"/>
                <a:cs typeface="Calibri" pitchFamily="34" charset="-120"/>
              </a:rPr>
              <a:t>Counsel used Claude to draft a motion and several quotes were fabricated. Clerk discovered hallucinated quotations but attorney entrusted Claude to correct them. Court imposed $1,000 fine, three-hour AI course, and requirement that lawyer will have “a human with a  law degree” perform final check of every citation or quotation before filing briefs with the court.</a:t>
            </a:r>
            <a:endParaRPr lang="en-US" sz="1300" dirty="0"/>
          </a:p>
        </p:txBody>
      </p:sp>
      <p:sp>
        <p:nvSpPr>
          <p:cNvPr id="18" name="Shape 13" descr="" title=""/>
          <p:cNvSpPr/>
          <p:nvPr/>
        </p:nvSpPr>
        <p:spPr>
          <a:xfrm>
            <a:off x="8046720" y="1691640"/>
            <a:ext cx="3502152" cy="37490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9" name="Shape 14" descr="" title=""/>
          <p:cNvSpPr/>
          <p:nvPr/>
        </p:nvSpPr>
        <p:spPr>
          <a:xfrm>
            <a:off x="8321040" y="1965960"/>
            <a:ext cx="603504" cy="603504"/>
          </a:xfrm>
          <a:prstGeom prst="ellipse">
            <a:avLst/>
          </a:prstGeom>
          <a:solidFill>
            <a:srgbClr val="6E1423"/>
          </a:solidFill>
          <a:ln/>
        </p:spPr>
        <p:txBody>
          <a:bodyPr/>
          <a:lstStyle/>
          <a:p>
            <a:endParaRPr lang="en-US"/>
          </a:p>
        </p:txBody>
      </p:sp>
      <p:pic>
        <p:nvPicPr>
          <p:cNvPr id="20" name="Image 3" descr="" title=""/>
          <p:cNvPicPr>
            <a:picLocks noChangeAspect="1"/>
          </p:cNvPicPr>
          <p:nvPr/>
        </p:nvPicPr>
        <p:blipFill>
          <a:blip r:embed="rId6"/>
          <a:stretch>
            <a:fillRect/>
          </a:stretch>
        </p:blipFill>
        <p:spPr>
          <a:xfrm>
            <a:off x="8458200" y="2103120"/>
            <a:ext cx="329184" cy="329184"/>
          </a:xfrm>
          <a:prstGeom prst="rect">
            <a:avLst/>
          </a:prstGeom>
        </p:spPr>
      </p:pic>
      <p:sp>
        <p:nvSpPr>
          <p:cNvPr id="21" name="Text 15" descr="" title=""/>
          <p:cNvSpPr/>
          <p:nvPr/>
        </p:nvSpPr>
        <p:spPr>
          <a:xfrm>
            <a:off x="9052560" y="1984248"/>
            <a:ext cx="2313432" cy="365760"/>
          </a:xfrm>
          <a:prstGeom prst="rect">
            <a:avLst/>
          </a:prstGeom>
          <a:noFill/>
          <a:ln/>
        </p:spPr>
        <p:txBody>
          <a:bodyPr wrap="square" lIns="0" tIns="0" rIns="0" bIns="0" rtlCol="0" anchor="ctr"/>
          <a:lstStyle/>
          <a:p>
            <a:pPr marL="0" indent="0" algn="l">
              <a:buNone/>
            </a:pPr>
            <a:r>
              <a:rPr lang="en-US" sz="1700" b="1" dirty="0">
                <a:solidFill>
                  <a:srgbClr val="6E1423"/>
                </a:solidFill>
                <a:latin typeface="Georgia" pitchFamily="34" charset="0"/>
                <a:ea typeface="Georgia" pitchFamily="34" charset="-122"/>
                <a:cs typeface="Georgia" pitchFamily="34" charset="-120"/>
              </a:rPr>
              <a:t>Walker &amp; Fletcher</a:t>
            </a:r>
            <a:endParaRPr lang="en-US" sz="1700" dirty="0"/>
          </a:p>
        </p:txBody>
      </p:sp>
      <p:sp>
        <p:nvSpPr>
          <p:cNvPr id="22" name="Text 16" descr="" title=""/>
          <p:cNvSpPr/>
          <p:nvPr/>
        </p:nvSpPr>
        <p:spPr>
          <a:xfrm>
            <a:off x="9052560" y="2350008"/>
            <a:ext cx="2313432" cy="320040"/>
          </a:xfrm>
          <a:prstGeom prst="rect">
            <a:avLst/>
          </a:prstGeom>
          <a:noFill/>
          <a:ln/>
        </p:spPr>
        <p:txBody>
          <a:bodyPr wrap="square" lIns="0" tIns="0" rIns="0" bIns="0" rtlCol="0" anchor="ctr"/>
          <a:lstStyle/>
          <a:p>
            <a:pPr marL="0" indent="0" algn="l">
              <a:buNone/>
            </a:pPr>
            <a:r>
              <a:rPr lang="en-US" sz="1100" i="1" dirty="0">
                <a:solidFill>
                  <a:srgbClr val="B0883C"/>
                </a:solidFill>
                <a:latin typeface="Calibri" pitchFamily="34" charset="0"/>
                <a:ea typeface="Calibri" pitchFamily="34" charset="-122"/>
                <a:cs typeface="Calibri" pitchFamily="34" charset="-120"/>
              </a:rPr>
              <a:t>E.D. La. &amp; 5th Cir. · Feb. 2026</a:t>
            </a:r>
            <a:endParaRPr lang="en-US" sz="1100" dirty="0"/>
          </a:p>
        </p:txBody>
      </p:sp>
      <p:sp>
        <p:nvSpPr>
          <p:cNvPr id="23" name="Text 17" descr="" title=""/>
          <p:cNvSpPr/>
          <p:nvPr/>
        </p:nvSpPr>
        <p:spPr>
          <a:xfrm>
            <a:off x="8339328" y="2926080"/>
            <a:ext cx="2935224" cy="2331720"/>
          </a:xfrm>
          <a:prstGeom prst="rect">
            <a:avLst/>
          </a:prstGeom>
          <a:noFill/>
          <a:ln/>
        </p:spPr>
        <p:txBody>
          <a:bodyPr wrap="square" lIns="0" tIns="0" rIns="0" bIns="0" rtlCol="0" anchor="t"/>
          <a:lstStyle/>
          <a:p>
            <a:pPr marL="0" indent="0" algn="l">
              <a:lnSpc>
                <a:spcPct val="108000"/>
              </a:lnSpc>
              <a:buNone/>
            </a:pPr>
            <a:r>
              <a:rPr lang="en-US" sz="1300" dirty="0">
                <a:solidFill>
                  <a:srgbClr val="3A2E25"/>
                </a:solidFill>
                <a:latin typeface="Calibri" pitchFamily="34" charset="0"/>
                <a:ea typeface="Calibri" pitchFamily="34" charset="-122"/>
                <a:cs typeface="Calibri" pitchFamily="34" charset="-120"/>
              </a:rPr>
              <a:t>Two separate incidents involving AI hallucinations in briefs. Court imposed $1,000/$2,500 fines, two-hour coursework in generative AI for lawyers.</a:t>
            </a:r>
            <a:endParaRPr lang="en-US" sz="1300" dirty="0"/>
          </a:p>
        </p:txBody>
      </p:sp>
      <p:sp>
        <p:nvSpPr>
          <p:cNvPr id="24" name="Text 18" descr="" title=""/>
          <p:cNvSpPr/>
          <p:nvPr/>
        </p:nvSpPr>
        <p:spPr>
          <a:xfrm>
            <a:off x="548640" y="6199632"/>
            <a:ext cx="11064240" cy="310896"/>
          </a:xfrm>
          <a:prstGeom prst="rect">
            <a:avLst/>
          </a:prstGeom>
          <a:noFill/>
          <a:ln/>
        </p:spPr>
        <p:txBody>
          <a:bodyPr wrap="square" lIns="0" tIns="0" rIns="0" bIns="0" rtlCol="0" anchor="ctr"/>
          <a:lstStyle/>
          <a:p>
            <a:pPr marL="0" indent="0" algn="l">
              <a:buNone/>
            </a:pPr>
            <a:r>
              <a:rPr lang="en-US" sz="900" i="1" dirty="0">
                <a:solidFill>
                  <a:srgbClr val="75675A"/>
                </a:solidFill>
                <a:latin typeface="Calibri" pitchFamily="34" charset="0"/>
                <a:ea typeface="Calibri" pitchFamily="34" charset="-122"/>
                <a:cs typeface="Calibri" pitchFamily="34" charset="-120"/>
              </a:rPr>
              <a:t>Several Louisiana matters are drawn from court trackers and press reports — confirm primary citations before relying on them in a filing.</a:t>
            </a:r>
            <a:endParaRPr lang="en-US" sz="900" dirty="0"/>
          </a:p>
        </p:txBody>
      </p:sp>
      <p:sp>
        <p:nvSpPr>
          <p:cNvPr id="25" name="Shape 19" descr="" title=""/>
          <p:cNvSpPr/>
          <p:nvPr/>
        </p:nvSpPr>
        <p:spPr>
          <a:xfrm>
            <a:off x="0" y="6565392"/>
            <a:ext cx="12191695" cy="292608"/>
          </a:xfrm>
          <a:prstGeom prst="rect">
            <a:avLst/>
          </a:prstGeom>
          <a:solidFill>
            <a:srgbClr val="EADFC8"/>
          </a:solidFill>
          <a:ln/>
        </p:spPr>
        <p:txBody>
          <a:bodyPr/>
          <a:lstStyle/>
          <a:p>
            <a:endParaRPr lang="en-US"/>
          </a:p>
        </p:txBody>
      </p:sp>
      <p:sp>
        <p:nvSpPr>
          <p:cNvPr id="26" name="Text 20"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27" name="Text 21"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17</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BEYOND LOUISIANA</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A National Pattern of Discipline</a:t>
            </a:r>
            <a:endParaRPr lang="en-US" sz="3000" dirty="0"/>
          </a:p>
        </p:txBody>
      </p:sp>
      <p:sp>
        <p:nvSpPr>
          <p:cNvPr id="6" name="Shape 3" descr="" title=""/>
          <p:cNvSpPr/>
          <p:nvPr/>
        </p:nvSpPr>
        <p:spPr>
          <a:xfrm>
            <a:off x="548640" y="1783080"/>
            <a:ext cx="11091672" cy="502920"/>
          </a:xfrm>
          <a:prstGeom prst="rect">
            <a:avLst/>
          </a:prstGeom>
          <a:solidFill>
            <a:srgbClr val="6E1423"/>
          </a:solidFill>
          <a:ln/>
        </p:spPr>
        <p:txBody>
          <a:bodyPr/>
          <a:lstStyle/>
          <a:p>
            <a:endParaRPr lang="en-US"/>
          </a:p>
        </p:txBody>
      </p:sp>
      <p:sp>
        <p:nvSpPr>
          <p:cNvPr id="7" name="Text 4" descr="" title=""/>
          <p:cNvSpPr/>
          <p:nvPr/>
        </p:nvSpPr>
        <p:spPr>
          <a:xfrm>
            <a:off x="822960" y="1783080"/>
            <a:ext cx="3200400" cy="502920"/>
          </a:xfrm>
          <a:prstGeom prst="rect">
            <a:avLst/>
          </a:prstGeom>
          <a:noFill/>
          <a:ln/>
        </p:spPr>
        <p:txBody>
          <a:bodyPr wrap="square" lIns="0" tIns="0" rIns="0" bIns="0" rtlCol="0" anchor="ctr"/>
          <a:lstStyle/>
          <a:p>
            <a:pPr marL="0" indent="0">
              <a:buNone/>
            </a:pPr>
            <a:r>
              <a:rPr lang="en-US" sz="1300" b="1" dirty="0">
                <a:solidFill>
                  <a:srgbClr val="FFFFFF"/>
                </a:solidFill>
                <a:latin typeface="Georgia" pitchFamily="34" charset="0"/>
                <a:ea typeface="Georgia" pitchFamily="34" charset="-122"/>
                <a:cs typeface="Georgia" pitchFamily="34" charset="-120"/>
              </a:rPr>
              <a:t>Case</a:t>
            </a:r>
            <a:endParaRPr lang="en-US" sz="1300" dirty="0"/>
          </a:p>
        </p:txBody>
      </p:sp>
      <p:sp>
        <p:nvSpPr>
          <p:cNvPr id="8" name="Text 5" descr="" title=""/>
          <p:cNvSpPr/>
          <p:nvPr/>
        </p:nvSpPr>
        <p:spPr>
          <a:xfrm>
            <a:off x="4114800" y="1783080"/>
            <a:ext cx="2377440" cy="502920"/>
          </a:xfrm>
          <a:prstGeom prst="rect">
            <a:avLst/>
          </a:prstGeom>
          <a:noFill/>
          <a:ln/>
        </p:spPr>
        <p:txBody>
          <a:bodyPr wrap="square" lIns="0" tIns="0" rIns="0" bIns="0" rtlCol="0" anchor="ctr"/>
          <a:lstStyle/>
          <a:p>
            <a:pPr marL="0" indent="0">
              <a:buNone/>
            </a:pPr>
            <a:r>
              <a:rPr lang="en-US" sz="1300" b="1" dirty="0">
                <a:solidFill>
                  <a:srgbClr val="FFFFFF"/>
                </a:solidFill>
                <a:latin typeface="Georgia" pitchFamily="34" charset="0"/>
                <a:ea typeface="Georgia" pitchFamily="34" charset="-122"/>
                <a:cs typeface="Georgia" pitchFamily="34" charset="-120"/>
              </a:rPr>
              <a:t>Court / Year</a:t>
            </a:r>
            <a:endParaRPr lang="en-US" sz="1300" dirty="0"/>
          </a:p>
        </p:txBody>
      </p:sp>
      <p:sp>
        <p:nvSpPr>
          <p:cNvPr id="9" name="Text 6" descr="" title=""/>
          <p:cNvSpPr/>
          <p:nvPr/>
        </p:nvSpPr>
        <p:spPr>
          <a:xfrm>
            <a:off x="6583680" y="1783080"/>
            <a:ext cx="4782312" cy="502920"/>
          </a:xfrm>
          <a:prstGeom prst="rect">
            <a:avLst/>
          </a:prstGeom>
          <a:noFill/>
          <a:ln/>
        </p:spPr>
        <p:txBody>
          <a:bodyPr wrap="square" lIns="0" tIns="0" rIns="0" bIns="0" rtlCol="0" anchor="ctr"/>
          <a:lstStyle/>
          <a:p>
            <a:pPr marL="0" indent="0">
              <a:buNone/>
            </a:pPr>
            <a:r>
              <a:rPr lang="en-US" sz="1300" b="1" dirty="0">
                <a:solidFill>
                  <a:srgbClr val="FFFFFF"/>
                </a:solidFill>
                <a:latin typeface="Georgia" pitchFamily="34" charset="0"/>
                <a:ea typeface="Georgia" pitchFamily="34" charset="-122"/>
                <a:cs typeface="Georgia" pitchFamily="34" charset="-120"/>
              </a:rPr>
              <a:t>Outcome</a:t>
            </a:r>
            <a:endParaRPr lang="en-US" sz="1300" dirty="0"/>
          </a:p>
        </p:txBody>
      </p:sp>
      <p:sp>
        <p:nvSpPr>
          <p:cNvPr id="10" name="Shape 7" descr="" title=""/>
          <p:cNvSpPr/>
          <p:nvPr/>
        </p:nvSpPr>
        <p:spPr>
          <a:xfrm>
            <a:off x="548640" y="2286000"/>
            <a:ext cx="11091672" cy="950976"/>
          </a:xfrm>
          <a:prstGeom prst="rect">
            <a:avLst/>
          </a:prstGeom>
          <a:solidFill>
            <a:srgbClr val="FBF6EC"/>
          </a:solidFill>
          <a:ln w="9525">
            <a:solidFill>
              <a:srgbClr val="D8C9AC"/>
            </a:solidFill>
            <a:prstDash val="solid"/>
          </a:ln>
        </p:spPr>
        <p:txBody>
          <a:bodyPr/>
          <a:lstStyle/>
          <a:p>
            <a:endParaRPr lang="en-US"/>
          </a:p>
        </p:txBody>
      </p:sp>
      <p:sp>
        <p:nvSpPr>
          <p:cNvPr id="11" name="Text 8" descr="" title=""/>
          <p:cNvSpPr/>
          <p:nvPr/>
        </p:nvSpPr>
        <p:spPr>
          <a:xfrm>
            <a:off x="822960" y="2286000"/>
            <a:ext cx="3200400" cy="950976"/>
          </a:xfrm>
          <a:prstGeom prst="rect">
            <a:avLst/>
          </a:prstGeom>
          <a:noFill/>
          <a:ln/>
        </p:spPr>
        <p:txBody>
          <a:bodyPr wrap="square" lIns="0" tIns="0" rIns="0" bIns="0" rtlCol="0" anchor="ctr"/>
          <a:lstStyle/>
          <a:p>
            <a:pPr marL="0" indent="0">
              <a:buNone/>
            </a:pPr>
            <a:r>
              <a:rPr lang="en-US" sz="1400" b="1" i="1" dirty="0">
                <a:solidFill>
                  <a:srgbClr val="6E1423"/>
                </a:solidFill>
                <a:latin typeface="Georgia" pitchFamily="34" charset="0"/>
                <a:ea typeface="Georgia" pitchFamily="34" charset="-122"/>
                <a:cs typeface="Georgia" pitchFamily="34" charset="-120"/>
              </a:rPr>
              <a:t>Park v. Kim</a:t>
            </a:r>
            <a:endParaRPr lang="en-US" sz="1400" dirty="0"/>
          </a:p>
        </p:txBody>
      </p:sp>
      <p:sp>
        <p:nvSpPr>
          <p:cNvPr id="12" name="Text 9" descr="" title=""/>
          <p:cNvSpPr/>
          <p:nvPr/>
        </p:nvSpPr>
        <p:spPr>
          <a:xfrm>
            <a:off x="4114800" y="2286000"/>
            <a:ext cx="2377440" cy="950976"/>
          </a:xfrm>
          <a:prstGeom prst="rect">
            <a:avLst/>
          </a:prstGeom>
          <a:noFill/>
          <a:ln/>
        </p:spPr>
        <p:txBody>
          <a:bodyPr wrap="square" lIns="0" tIns="0" rIns="0" bIns="0" rtlCol="0" anchor="ctr"/>
          <a:lstStyle/>
          <a:p>
            <a:pPr marL="0" indent="0">
              <a:buNone/>
            </a:pPr>
            <a:r>
              <a:rPr lang="en-US" sz="1250" dirty="0">
                <a:solidFill>
                  <a:srgbClr val="75675A"/>
                </a:solidFill>
                <a:latin typeface="Calibri" pitchFamily="34" charset="0"/>
                <a:ea typeface="Calibri" pitchFamily="34" charset="-122"/>
                <a:cs typeface="Calibri" pitchFamily="34" charset="-120"/>
              </a:rPr>
              <a:t>2d Cir., 2024</a:t>
            </a:r>
            <a:endParaRPr lang="en-US" sz="1250" dirty="0"/>
          </a:p>
        </p:txBody>
      </p:sp>
      <p:sp>
        <p:nvSpPr>
          <p:cNvPr id="13" name="Text 10" descr="" title=""/>
          <p:cNvSpPr/>
          <p:nvPr/>
        </p:nvSpPr>
        <p:spPr>
          <a:xfrm>
            <a:off x="6583680" y="2286000"/>
            <a:ext cx="4782312" cy="950976"/>
          </a:xfrm>
          <a:prstGeom prst="rect">
            <a:avLst/>
          </a:prstGeom>
          <a:noFill/>
          <a:ln/>
        </p:spPr>
        <p:txBody>
          <a:bodyPr wrap="square" lIns="0" tIns="0" rIns="0" bIns="0" rtlCol="0" anchor="ctr"/>
          <a:lstStyle/>
          <a:p>
            <a:pPr marL="0" indent="0">
              <a:lnSpc>
                <a:spcPct val="100000"/>
              </a:lnSpc>
              <a:buNone/>
            </a:pPr>
            <a:r>
              <a:rPr lang="en-US" sz="1300" dirty="0">
                <a:solidFill>
                  <a:srgbClr val="3A2E25"/>
                </a:solidFill>
                <a:latin typeface="Calibri" pitchFamily="34" charset="0"/>
                <a:ea typeface="Calibri" pitchFamily="34" charset="-122"/>
                <a:cs typeface="Calibri" pitchFamily="34" charset="-120"/>
              </a:rPr>
              <a:t>Attorney faced discipline for citing fabricated AI-generated authority from ChatGPT. Attorney referred to Grievance Panel and ordered that a copy of the sanctions order be furnished to client.</a:t>
            </a:r>
            <a:endParaRPr lang="en-US" sz="1300" dirty="0"/>
          </a:p>
        </p:txBody>
      </p:sp>
      <p:sp>
        <p:nvSpPr>
          <p:cNvPr id="14" name="Shape 11" descr="" title=""/>
          <p:cNvSpPr/>
          <p:nvPr/>
        </p:nvSpPr>
        <p:spPr>
          <a:xfrm>
            <a:off x="548640" y="3236976"/>
            <a:ext cx="11091672" cy="950976"/>
          </a:xfrm>
          <a:prstGeom prst="rect">
            <a:avLst/>
          </a:prstGeom>
          <a:solidFill>
            <a:srgbClr val="EADFC8"/>
          </a:solidFill>
          <a:ln w="9525">
            <a:solidFill>
              <a:srgbClr val="D8C9AC"/>
            </a:solidFill>
            <a:prstDash val="solid"/>
          </a:ln>
        </p:spPr>
        <p:txBody>
          <a:bodyPr/>
          <a:lstStyle/>
          <a:p>
            <a:endParaRPr lang="en-US"/>
          </a:p>
        </p:txBody>
      </p:sp>
      <p:sp>
        <p:nvSpPr>
          <p:cNvPr id="15" name="Text 12" descr="" title=""/>
          <p:cNvSpPr/>
          <p:nvPr/>
        </p:nvSpPr>
        <p:spPr>
          <a:xfrm>
            <a:off x="822960" y="3236976"/>
            <a:ext cx="3200400" cy="950976"/>
          </a:xfrm>
          <a:prstGeom prst="rect">
            <a:avLst/>
          </a:prstGeom>
          <a:noFill/>
          <a:ln/>
        </p:spPr>
        <p:txBody>
          <a:bodyPr wrap="square" lIns="0" tIns="0" rIns="0" bIns="0" rtlCol="0" anchor="ctr"/>
          <a:lstStyle/>
          <a:p>
            <a:pPr marL="0" indent="0">
              <a:buNone/>
            </a:pPr>
            <a:r>
              <a:rPr lang="en-US" sz="1400" b="1" i="1" dirty="0">
                <a:solidFill>
                  <a:srgbClr val="6E1423"/>
                </a:solidFill>
                <a:latin typeface="Georgia" pitchFamily="34" charset="0"/>
                <a:ea typeface="Georgia" pitchFamily="34" charset="-122"/>
                <a:cs typeface="Georgia" pitchFamily="34" charset="-120"/>
              </a:rPr>
              <a:t>Kruse v. Karlan</a:t>
            </a:r>
            <a:endParaRPr lang="en-US" sz="1400" dirty="0"/>
          </a:p>
        </p:txBody>
      </p:sp>
      <p:sp>
        <p:nvSpPr>
          <p:cNvPr id="16" name="Text 13" descr="" title=""/>
          <p:cNvSpPr/>
          <p:nvPr/>
        </p:nvSpPr>
        <p:spPr>
          <a:xfrm>
            <a:off x="4114800" y="3236976"/>
            <a:ext cx="2377440" cy="950976"/>
          </a:xfrm>
          <a:prstGeom prst="rect">
            <a:avLst/>
          </a:prstGeom>
          <a:noFill/>
          <a:ln/>
        </p:spPr>
        <p:txBody>
          <a:bodyPr wrap="square" lIns="0" tIns="0" rIns="0" bIns="0" rtlCol="0" anchor="ctr"/>
          <a:lstStyle/>
          <a:p>
            <a:pPr marL="0" indent="0">
              <a:buNone/>
            </a:pPr>
            <a:r>
              <a:rPr lang="en-US" sz="1250" dirty="0">
                <a:solidFill>
                  <a:srgbClr val="75675A"/>
                </a:solidFill>
                <a:latin typeface="Calibri" pitchFamily="34" charset="0"/>
                <a:ea typeface="Calibri" pitchFamily="34" charset="-122"/>
                <a:cs typeface="Calibri" pitchFamily="34" charset="-120"/>
              </a:rPr>
              <a:t>Mo. Ct. App., 2024</a:t>
            </a:r>
            <a:endParaRPr lang="en-US" sz="1250" dirty="0"/>
          </a:p>
        </p:txBody>
      </p:sp>
      <p:sp>
        <p:nvSpPr>
          <p:cNvPr id="17" name="Text 14" descr="" title=""/>
          <p:cNvSpPr/>
          <p:nvPr/>
        </p:nvSpPr>
        <p:spPr>
          <a:xfrm>
            <a:off x="6583680" y="3236976"/>
            <a:ext cx="4782312" cy="950976"/>
          </a:xfrm>
          <a:prstGeom prst="rect">
            <a:avLst/>
          </a:prstGeom>
          <a:noFill/>
          <a:ln/>
        </p:spPr>
        <p:txBody>
          <a:bodyPr wrap="square" lIns="0" tIns="0" rIns="0" bIns="0" rtlCol="0" anchor="ctr"/>
          <a:lstStyle/>
          <a:p>
            <a:pPr marL="0" indent="0">
              <a:lnSpc>
                <a:spcPct val="100000"/>
              </a:lnSpc>
              <a:buNone/>
            </a:pPr>
            <a:r>
              <a:rPr lang="en-US" sz="1300" dirty="0">
                <a:solidFill>
                  <a:srgbClr val="3A2E25"/>
                </a:solidFill>
                <a:latin typeface="Calibri" pitchFamily="34" charset="0"/>
                <a:ea typeface="Calibri" pitchFamily="34" charset="-122"/>
                <a:cs typeface="Calibri" pitchFamily="34" charset="-120"/>
              </a:rPr>
              <a:t>Pro se appeal dismissed for multiple rule violations, including that a majority of the citations were inaccurate and fictitious. Only 2 out of 24 case citations were genuine.</a:t>
            </a:r>
            <a:endParaRPr lang="en-US" sz="1300" dirty="0"/>
          </a:p>
        </p:txBody>
      </p:sp>
      <p:sp>
        <p:nvSpPr>
          <p:cNvPr id="18" name="Shape 15" descr="" title=""/>
          <p:cNvSpPr/>
          <p:nvPr/>
        </p:nvSpPr>
        <p:spPr>
          <a:xfrm>
            <a:off x="548640" y="4187952"/>
            <a:ext cx="11091672" cy="950976"/>
          </a:xfrm>
          <a:prstGeom prst="rect">
            <a:avLst/>
          </a:prstGeom>
          <a:solidFill>
            <a:srgbClr val="FBF6EC"/>
          </a:solidFill>
          <a:ln w="9525">
            <a:solidFill>
              <a:srgbClr val="D8C9AC"/>
            </a:solidFill>
            <a:prstDash val="solid"/>
          </a:ln>
        </p:spPr>
        <p:txBody>
          <a:bodyPr/>
          <a:lstStyle/>
          <a:p>
            <a:endParaRPr lang="en-US"/>
          </a:p>
        </p:txBody>
      </p:sp>
      <p:sp>
        <p:nvSpPr>
          <p:cNvPr id="19" name="Text 16" descr="" title=""/>
          <p:cNvSpPr/>
          <p:nvPr/>
        </p:nvSpPr>
        <p:spPr>
          <a:xfrm>
            <a:off x="822960" y="4187952"/>
            <a:ext cx="3200400" cy="950976"/>
          </a:xfrm>
          <a:prstGeom prst="rect">
            <a:avLst/>
          </a:prstGeom>
          <a:noFill/>
          <a:ln/>
        </p:spPr>
        <p:txBody>
          <a:bodyPr wrap="square" lIns="0" tIns="0" rIns="0" bIns="0" rtlCol="0" anchor="ctr"/>
          <a:lstStyle/>
          <a:p>
            <a:pPr marL="0" indent="0">
              <a:buNone/>
            </a:pPr>
            <a:r>
              <a:rPr lang="en-US" sz="1400" b="1" i="1" dirty="0">
                <a:solidFill>
                  <a:srgbClr val="6E1423"/>
                </a:solidFill>
                <a:latin typeface="Georgia" pitchFamily="34" charset="0"/>
                <a:ea typeface="Georgia" pitchFamily="34" charset="-122"/>
                <a:cs typeface="Georgia" pitchFamily="34" charset="-120"/>
              </a:rPr>
              <a:t>Kohls v. Ellison</a:t>
            </a:r>
            <a:endParaRPr lang="en-US" sz="1400" dirty="0"/>
          </a:p>
        </p:txBody>
      </p:sp>
      <p:sp>
        <p:nvSpPr>
          <p:cNvPr id="20" name="Text 17" descr="" title=""/>
          <p:cNvSpPr/>
          <p:nvPr/>
        </p:nvSpPr>
        <p:spPr>
          <a:xfrm>
            <a:off x="4114800" y="4187952"/>
            <a:ext cx="2377440" cy="950976"/>
          </a:xfrm>
          <a:prstGeom prst="rect">
            <a:avLst/>
          </a:prstGeom>
          <a:noFill/>
          <a:ln/>
        </p:spPr>
        <p:txBody>
          <a:bodyPr wrap="square" lIns="0" tIns="0" rIns="0" bIns="0" rtlCol="0" anchor="ctr"/>
          <a:lstStyle/>
          <a:p>
            <a:pPr marL="0" indent="0">
              <a:buNone/>
            </a:pPr>
            <a:r>
              <a:rPr lang="en-US" sz="1250" dirty="0">
                <a:solidFill>
                  <a:srgbClr val="75675A"/>
                </a:solidFill>
                <a:latin typeface="Calibri" pitchFamily="34" charset="0"/>
                <a:ea typeface="Calibri" pitchFamily="34" charset="-122"/>
                <a:cs typeface="Calibri" pitchFamily="34" charset="-120"/>
              </a:rPr>
              <a:t>D. Minn., 2025</a:t>
            </a:r>
            <a:endParaRPr lang="en-US" sz="1250" dirty="0"/>
          </a:p>
        </p:txBody>
      </p:sp>
      <p:sp>
        <p:nvSpPr>
          <p:cNvPr id="21" name="Text 18" descr="" title=""/>
          <p:cNvSpPr/>
          <p:nvPr/>
        </p:nvSpPr>
        <p:spPr>
          <a:xfrm>
            <a:off x="6583680" y="4187952"/>
            <a:ext cx="4782312" cy="950976"/>
          </a:xfrm>
          <a:prstGeom prst="rect">
            <a:avLst/>
          </a:prstGeom>
          <a:noFill/>
          <a:ln/>
        </p:spPr>
        <p:txBody>
          <a:bodyPr wrap="square" lIns="0" tIns="0" rIns="0" bIns="0" rtlCol="0" anchor="ctr"/>
          <a:lstStyle/>
          <a:p>
            <a:pPr marL="0" indent="0">
              <a:lnSpc>
                <a:spcPct val="100000"/>
              </a:lnSpc>
              <a:buNone/>
            </a:pPr>
            <a:r>
              <a:rPr lang="en-US" sz="1300" dirty="0">
                <a:solidFill>
                  <a:srgbClr val="3A2E25"/>
                </a:solidFill>
                <a:latin typeface="Calibri" pitchFamily="34" charset="0"/>
                <a:ea typeface="Calibri" pitchFamily="34" charset="-122"/>
                <a:cs typeface="Calibri" pitchFamily="34" charset="-120"/>
              </a:rPr>
              <a:t>Granted motion to exclude expert testimony relating to expert declaration citing fake sources because it ruined the expert’s credibility with the court and violated rules regarding making a statement under penalty of perjury.</a:t>
            </a:r>
            <a:endParaRPr lang="en-US" sz="1300" dirty="0"/>
          </a:p>
        </p:txBody>
      </p:sp>
      <p:sp>
        <p:nvSpPr>
          <p:cNvPr id="22" name="Shape 19" descr="" title=""/>
          <p:cNvSpPr/>
          <p:nvPr/>
        </p:nvSpPr>
        <p:spPr>
          <a:xfrm>
            <a:off x="548640" y="5138928"/>
            <a:ext cx="11091672" cy="950976"/>
          </a:xfrm>
          <a:prstGeom prst="rect">
            <a:avLst/>
          </a:prstGeom>
          <a:solidFill>
            <a:srgbClr val="EADFC8"/>
          </a:solidFill>
          <a:ln w="9525">
            <a:solidFill>
              <a:srgbClr val="D8C9AC"/>
            </a:solidFill>
            <a:prstDash val="solid"/>
          </a:ln>
        </p:spPr>
        <p:txBody>
          <a:bodyPr/>
          <a:lstStyle/>
          <a:p>
            <a:endParaRPr lang="en-US"/>
          </a:p>
        </p:txBody>
      </p:sp>
      <p:sp>
        <p:nvSpPr>
          <p:cNvPr id="23" name="Text 20" descr="" title=""/>
          <p:cNvSpPr/>
          <p:nvPr/>
        </p:nvSpPr>
        <p:spPr>
          <a:xfrm>
            <a:off x="822960" y="5138928"/>
            <a:ext cx="3200400" cy="950976"/>
          </a:xfrm>
          <a:prstGeom prst="rect">
            <a:avLst/>
          </a:prstGeom>
          <a:noFill/>
          <a:ln/>
        </p:spPr>
        <p:txBody>
          <a:bodyPr wrap="square" lIns="0" tIns="0" rIns="0" bIns="0" rtlCol="0" anchor="ctr"/>
          <a:lstStyle/>
          <a:p>
            <a:pPr marL="0" indent="0">
              <a:buNone/>
            </a:pPr>
            <a:r>
              <a:rPr lang="en-US" sz="1400" b="1" i="1" dirty="0">
                <a:solidFill>
                  <a:srgbClr val="6E1423"/>
                </a:solidFill>
                <a:latin typeface="Georgia" pitchFamily="34" charset="0"/>
                <a:ea typeface="Georgia" pitchFamily="34" charset="-122"/>
                <a:cs typeface="Georgia" pitchFamily="34" charset="-120"/>
              </a:rPr>
              <a:t>Johnson v. Dunn</a:t>
            </a:r>
            <a:endParaRPr lang="en-US" sz="1400" dirty="0"/>
          </a:p>
        </p:txBody>
      </p:sp>
      <p:sp>
        <p:nvSpPr>
          <p:cNvPr id="24" name="Text 21" descr="" title=""/>
          <p:cNvSpPr/>
          <p:nvPr/>
        </p:nvSpPr>
        <p:spPr>
          <a:xfrm>
            <a:off x="4114800" y="5138928"/>
            <a:ext cx="2377440" cy="950976"/>
          </a:xfrm>
          <a:prstGeom prst="rect">
            <a:avLst/>
          </a:prstGeom>
          <a:noFill/>
          <a:ln/>
        </p:spPr>
        <p:txBody>
          <a:bodyPr wrap="square" lIns="0" tIns="0" rIns="0" bIns="0" rtlCol="0" anchor="ctr"/>
          <a:lstStyle/>
          <a:p>
            <a:pPr marL="0" indent="0">
              <a:buNone/>
            </a:pPr>
            <a:r>
              <a:rPr lang="en-US" sz="1250" dirty="0">
                <a:solidFill>
                  <a:srgbClr val="75675A"/>
                </a:solidFill>
                <a:latin typeface="Calibri" pitchFamily="34" charset="0"/>
                <a:ea typeface="Calibri" pitchFamily="34" charset="-122"/>
                <a:cs typeface="Calibri" pitchFamily="34" charset="-120"/>
              </a:rPr>
              <a:t>N.D. Ala., 2025</a:t>
            </a:r>
            <a:endParaRPr lang="en-US" sz="1250" dirty="0"/>
          </a:p>
        </p:txBody>
      </p:sp>
      <p:sp>
        <p:nvSpPr>
          <p:cNvPr id="25" name="Text 22" descr="" title=""/>
          <p:cNvSpPr/>
          <p:nvPr/>
        </p:nvSpPr>
        <p:spPr>
          <a:xfrm>
            <a:off x="6583680" y="5138928"/>
            <a:ext cx="4782312" cy="950976"/>
          </a:xfrm>
          <a:prstGeom prst="rect">
            <a:avLst/>
          </a:prstGeom>
          <a:noFill/>
          <a:ln/>
        </p:spPr>
        <p:txBody>
          <a:bodyPr wrap="square" lIns="0" tIns="0" rIns="0" bIns="0" rtlCol="0" anchor="ctr"/>
          <a:lstStyle/>
          <a:p>
            <a:pPr marL="0" indent="0">
              <a:lnSpc>
                <a:spcPct val="100000"/>
              </a:lnSpc>
              <a:buNone/>
            </a:pPr>
            <a:r>
              <a:rPr lang="en-US" sz="1300" dirty="0">
                <a:solidFill>
                  <a:srgbClr val="3A2E25"/>
                </a:solidFill>
                <a:latin typeface="Calibri" pitchFamily="34" charset="0"/>
                <a:ea typeface="Calibri" pitchFamily="34" charset="-122"/>
                <a:cs typeface="Calibri" pitchFamily="34" charset="-120"/>
              </a:rPr>
              <a:t>A large firm sanctioned. Three attorneys disqualified from the case, referred to state bar and licensing authorities, mandated disclosure of sanctions order to all clients, colleagues, opposing counsel, and judges in active matters.</a:t>
            </a:r>
            <a:endParaRPr lang="en-US" sz="1300" dirty="0"/>
          </a:p>
        </p:txBody>
      </p:sp>
      <p:sp>
        <p:nvSpPr>
          <p:cNvPr id="26" name="Text 23" descr="" title=""/>
          <p:cNvSpPr/>
          <p:nvPr/>
        </p:nvSpPr>
        <p:spPr>
          <a:xfrm>
            <a:off x="548640" y="5989320"/>
            <a:ext cx="11091672" cy="502920"/>
          </a:xfrm>
          <a:prstGeom prst="rect">
            <a:avLst/>
          </a:prstGeom>
          <a:noFill/>
          <a:ln/>
        </p:spPr>
        <p:txBody>
          <a:bodyPr wrap="square" lIns="0" tIns="0" rIns="0" bIns="0" rtlCol="0" anchor="ctr"/>
          <a:lstStyle/>
          <a:p>
            <a:pPr marL="0" indent="0" algn="l">
              <a:buNone/>
            </a:pPr>
            <a:r>
              <a:rPr lang="en-US" sz="1200" i="1" dirty="0">
                <a:solidFill>
                  <a:srgbClr val="75675A"/>
                </a:solidFill>
                <a:latin typeface="Calibri" pitchFamily="34" charset="0"/>
                <a:ea typeface="Calibri" pitchFamily="34" charset="-122"/>
                <a:cs typeface="Calibri" pitchFamily="34" charset="-120"/>
              </a:rPr>
              <a:t>These cases span trial and appellate courts nationwide — the pattern is consistent: unverified AI output leads to sanctions, dismissals, and reputational harm.</a:t>
            </a:r>
            <a:endParaRPr lang="en-US" sz="1200" dirty="0"/>
          </a:p>
        </p:txBody>
      </p:sp>
      <p:sp>
        <p:nvSpPr>
          <p:cNvPr id="27" name="Shape 24" descr="" title=""/>
          <p:cNvSpPr/>
          <p:nvPr/>
        </p:nvSpPr>
        <p:spPr>
          <a:xfrm>
            <a:off x="0" y="6565392"/>
            <a:ext cx="12191695" cy="292608"/>
          </a:xfrm>
          <a:prstGeom prst="rect">
            <a:avLst/>
          </a:prstGeom>
          <a:solidFill>
            <a:srgbClr val="EADFC8"/>
          </a:solidFill>
          <a:ln/>
        </p:spPr>
        <p:txBody>
          <a:bodyPr/>
          <a:lstStyle/>
          <a:p>
            <a:endParaRPr lang="en-US"/>
          </a:p>
        </p:txBody>
      </p:sp>
      <p:sp>
        <p:nvSpPr>
          <p:cNvPr id="28" name="Text 25"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29" name="Text 26"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ROADMAP</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What We Will Cover Today</a:t>
            </a:r>
            <a:endParaRPr lang="en-US" sz="3000" dirty="0"/>
          </a:p>
        </p:txBody>
      </p:sp>
      <p:sp>
        <p:nvSpPr>
          <p:cNvPr id="6" name="Shape 3" descr="" title=""/>
          <p:cNvSpPr/>
          <p:nvPr/>
        </p:nvSpPr>
        <p:spPr>
          <a:xfrm>
            <a:off x="548640" y="1627632"/>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7" name="Shape 4" descr="" title=""/>
          <p:cNvSpPr/>
          <p:nvPr/>
        </p:nvSpPr>
        <p:spPr>
          <a:xfrm>
            <a:off x="786384" y="1883664"/>
            <a:ext cx="566928" cy="566928"/>
          </a:xfrm>
          <a:prstGeom prst="ellipse">
            <a:avLst/>
          </a:prstGeom>
          <a:solidFill>
            <a:srgbClr val="6E1423"/>
          </a:solidFill>
          <a:ln/>
        </p:spPr>
        <p:txBody>
          <a:bodyPr/>
          <a:lstStyle/>
          <a:p>
            <a:endParaRPr lang="en-US"/>
          </a:p>
        </p:txBody>
      </p:sp>
      <p:pic>
        <p:nvPicPr>
          <p:cNvPr id="8" name="Image 1" descr="" title=""/>
          <p:cNvPicPr>
            <a:picLocks noChangeAspect="1"/>
          </p:cNvPicPr>
          <p:nvPr/>
        </p:nvPicPr>
        <p:blipFill>
          <a:blip r:embed="rId4"/>
          <a:stretch>
            <a:fillRect/>
          </a:stretch>
        </p:blipFill>
        <p:spPr>
          <a:xfrm>
            <a:off x="914400" y="2011680"/>
            <a:ext cx="310896" cy="310896"/>
          </a:xfrm>
          <a:prstGeom prst="rect">
            <a:avLst/>
          </a:prstGeom>
        </p:spPr>
      </p:pic>
      <p:sp>
        <p:nvSpPr>
          <p:cNvPr id="9" name="Text 5" descr="" title=""/>
          <p:cNvSpPr/>
          <p:nvPr/>
        </p:nvSpPr>
        <p:spPr>
          <a:xfrm>
            <a:off x="1508760" y="1847088"/>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1.  AI Tools for Lawyers</a:t>
            </a:r>
            <a:endParaRPr lang="en-US" sz="1400" dirty="0"/>
          </a:p>
        </p:txBody>
      </p:sp>
      <p:sp>
        <p:nvSpPr>
          <p:cNvPr id="10" name="Text 6" descr="" title=""/>
          <p:cNvSpPr/>
          <p:nvPr/>
        </p:nvSpPr>
        <p:spPr>
          <a:xfrm>
            <a:off x="1508760" y="2231136"/>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Research, drafting, and review platforms</a:t>
            </a:r>
            <a:endParaRPr lang="en-US" sz="1100" dirty="0"/>
          </a:p>
        </p:txBody>
      </p:sp>
      <p:sp>
        <p:nvSpPr>
          <p:cNvPr id="11" name="Shape 7" descr="" title=""/>
          <p:cNvSpPr/>
          <p:nvPr/>
        </p:nvSpPr>
        <p:spPr>
          <a:xfrm>
            <a:off x="4297680" y="1627632"/>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2" name="Shape 8" descr="" title=""/>
          <p:cNvSpPr/>
          <p:nvPr/>
        </p:nvSpPr>
        <p:spPr>
          <a:xfrm>
            <a:off x="4535424" y="1883664"/>
            <a:ext cx="566928" cy="566928"/>
          </a:xfrm>
          <a:prstGeom prst="ellipse">
            <a:avLst/>
          </a:prstGeom>
          <a:solidFill>
            <a:srgbClr val="6E1423"/>
          </a:solidFill>
          <a:ln/>
        </p:spPr>
        <p:txBody>
          <a:bodyPr/>
          <a:lstStyle/>
          <a:p>
            <a:endParaRPr lang="en-US"/>
          </a:p>
        </p:txBody>
      </p:sp>
      <p:pic>
        <p:nvPicPr>
          <p:cNvPr id="13" name="Image 2" descr="" title=""/>
          <p:cNvPicPr>
            <a:picLocks noChangeAspect="1"/>
          </p:cNvPicPr>
          <p:nvPr/>
        </p:nvPicPr>
        <p:blipFill>
          <a:blip r:embed="rId5"/>
          <a:stretch>
            <a:fillRect/>
          </a:stretch>
        </p:blipFill>
        <p:spPr>
          <a:xfrm>
            <a:off x="4663440" y="2011680"/>
            <a:ext cx="310896" cy="310896"/>
          </a:xfrm>
          <a:prstGeom prst="rect">
            <a:avLst/>
          </a:prstGeom>
        </p:spPr>
      </p:pic>
      <p:sp>
        <p:nvSpPr>
          <p:cNvPr id="14" name="Text 9" descr="" title=""/>
          <p:cNvSpPr/>
          <p:nvPr/>
        </p:nvSpPr>
        <p:spPr>
          <a:xfrm>
            <a:off x="5257800" y="1847088"/>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2.  Accuracy &amp; Reliability</a:t>
            </a:r>
            <a:endParaRPr lang="en-US" sz="1400" dirty="0"/>
          </a:p>
        </p:txBody>
      </p:sp>
      <p:sp>
        <p:nvSpPr>
          <p:cNvPr id="15" name="Text 10" descr="" title=""/>
          <p:cNvSpPr/>
          <p:nvPr/>
        </p:nvSpPr>
        <p:spPr>
          <a:xfrm>
            <a:off x="5257800" y="2231136"/>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Hallucinations and why they happen</a:t>
            </a:r>
            <a:endParaRPr lang="en-US" sz="1100" dirty="0"/>
          </a:p>
        </p:txBody>
      </p:sp>
      <p:sp>
        <p:nvSpPr>
          <p:cNvPr id="16" name="Shape 11" descr="" title=""/>
          <p:cNvSpPr/>
          <p:nvPr/>
        </p:nvSpPr>
        <p:spPr>
          <a:xfrm>
            <a:off x="8046720" y="1627632"/>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7" name="Shape 12" descr="" title=""/>
          <p:cNvSpPr/>
          <p:nvPr/>
        </p:nvSpPr>
        <p:spPr>
          <a:xfrm>
            <a:off x="8284464" y="1883664"/>
            <a:ext cx="566928" cy="566928"/>
          </a:xfrm>
          <a:prstGeom prst="ellipse">
            <a:avLst/>
          </a:prstGeom>
          <a:solidFill>
            <a:srgbClr val="6E1423"/>
          </a:solidFill>
          <a:ln/>
        </p:spPr>
        <p:txBody>
          <a:bodyPr/>
          <a:lstStyle/>
          <a:p>
            <a:endParaRPr lang="en-US"/>
          </a:p>
        </p:txBody>
      </p:sp>
      <p:pic>
        <p:nvPicPr>
          <p:cNvPr id="18" name="Image 3" descr="" title=""/>
          <p:cNvPicPr>
            <a:picLocks noChangeAspect="1"/>
          </p:cNvPicPr>
          <p:nvPr/>
        </p:nvPicPr>
        <p:blipFill>
          <a:blip r:embed="rId6"/>
          <a:stretch>
            <a:fillRect/>
          </a:stretch>
        </p:blipFill>
        <p:spPr>
          <a:xfrm>
            <a:off x="8412480" y="2011680"/>
            <a:ext cx="310896" cy="310896"/>
          </a:xfrm>
          <a:prstGeom prst="rect">
            <a:avLst/>
          </a:prstGeom>
        </p:spPr>
      </p:pic>
      <p:sp>
        <p:nvSpPr>
          <p:cNvPr id="19" name="Text 13" descr="" title=""/>
          <p:cNvSpPr/>
          <p:nvPr/>
        </p:nvSpPr>
        <p:spPr>
          <a:xfrm>
            <a:off x="9006840" y="1847088"/>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3.  Confidentiality</a:t>
            </a:r>
            <a:endParaRPr lang="en-US" sz="1400" dirty="0"/>
          </a:p>
        </p:txBody>
      </p:sp>
      <p:sp>
        <p:nvSpPr>
          <p:cNvPr id="20" name="Text 14" descr="" title=""/>
          <p:cNvSpPr/>
          <p:nvPr/>
        </p:nvSpPr>
        <p:spPr>
          <a:xfrm>
            <a:off x="9006840" y="2231136"/>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Protecting privilege and client data</a:t>
            </a:r>
            <a:endParaRPr lang="en-US" sz="1100" dirty="0"/>
          </a:p>
        </p:txBody>
      </p:sp>
      <p:sp>
        <p:nvSpPr>
          <p:cNvPr id="21" name="Shape 15" descr="" title=""/>
          <p:cNvSpPr/>
          <p:nvPr/>
        </p:nvSpPr>
        <p:spPr>
          <a:xfrm>
            <a:off x="548640" y="3191256"/>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2" name="Shape 16" descr="" title=""/>
          <p:cNvSpPr/>
          <p:nvPr/>
        </p:nvSpPr>
        <p:spPr>
          <a:xfrm>
            <a:off x="786384" y="3447288"/>
            <a:ext cx="566928" cy="566928"/>
          </a:xfrm>
          <a:prstGeom prst="ellipse">
            <a:avLst/>
          </a:prstGeom>
          <a:solidFill>
            <a:srgbClr val="6E1423"/>
          </a:solidFill>
          <a:ln/>
        </p:spPr>
        <p:txBody>
          <a:bodyPr/>
          <a:lstStyle/>
          <a:p>
            <a:endParaRPr lang="en-US"/>
          </a:p>
        </p:txBody>
      </p:sp>
      <p:pic>
        <p:nvPicPr>
          <p:cNvPr id="23" name="Image 4" descr="" title=""/>
          <p:cNvPicPr>
            <a:picLocks noChangeAspect="1"/>
          </p:cNvPicPr>
          <p:nvPr/>
        </p:nvPicPr>
        <p:blipFill>
          <a:blip r:embed="rId7"/>
          <a:stretch>
            <a:fillRect/>
          </a:stretch>
        </p:blipFill>
        <p:spPr>
          <a:xfrm>
            <a:off x="914400" y="3575304"/>
            <a:ext cx="310896" cy="310896"/>
          </a:xfrm>
          <a:prstGeom prst="rect">
            <a:avLst/>
          </a:prstGeom>
        </p:spPr>
      </p:pic>
      <p:sp>
        <p:nvSpPr>
          <p:cNvPr id="24" name="Text 17" descr="" title=""/>
          <p:cNvSpPr/>
          <p:nvPr/>
        </p:nvSpPr>
        <p:spPr>
          <a:xfrm>
            <a:off x="1508760" y="3410712"/>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4.  Rules of Professional Conduct</a:t>
            </a:r>
            <a:endParaRPr lang="en-US" sz="1400" dirty="0"/>
          </a:p>
        </p:txBody>
      </p:sp>
      <p:sp>
        <p:nvSpPr>
          <p:cNvPr id="25" name="Text 18" descr="" title=""/>
          <p:cNvSpPr/>
          <p:nvPr/>
        </p:nvSpPr>
        <p:spPr>
          <a:xfrm>
            <a:off x="1508760" y="3794760"/>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ABA Model Rules &amp; ABA Opinion 512</a:t>
            </a:r>
            <a:endParaRPr lang="en-US" sz="1100" dirty="0"/>
          </a:p>
        </p:txBody>
      </p:sp>
      <p:sp>
        <p:nvSpPr>
          <p:cNvPr id="26" name="Shape 19" descr="" title=""/>
          <p:cNvSpPr/>
          <p:nvPr/>
        </p:nvSpPr>
        <p:spPr>
          <a:xfrm>
            <a:off x="4297680" y="3191256"/>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7" name="Shape 20" descr="" title=""/>
          <p:cNvSpPr/>
          <p:nvPr/>
        </p:nvSpPr>
        <p:spPr>
          <a:xfrm>
            <a:off x="4535424" y="3447288"/>
            <a:ext cx="566928" cy="566928"/>
          </a:xfrm>
          <a:prstGeom prst="ellipse">
            <a:avLst/>
          </a:prstGeom>
          <a:solidFill>
            <a:srgbClr val="6E1423"/>
          </a:solidFill>
          <a:ln/>
        </p:spPr>
        <p:txBody>
          <a:bodyPr/>
          <a:lstStyle/>
          <a:p>
            <a:endParaRPr lang="en-US"/>
          </a:p>
        </p:txBody>
      </p:sp>
      <p:pic>
        <p:nvPicPr>
          <p:cNvPr id="28" name="Image 5" descr="" title=""/>
          <p:cNvPicPr>
            <a:picLocks noChangeAspect="1"/>
          </p:cNvPicPr>
          <p:nvPr/>
        </p:nvPicPr>
        <p:blipFill>
          <a:blip r:embed="rId8"/>
          <a:stretch>
            <a:fillRect/>
          </a:stretch>
        </p:blipFill>
        <p:spPr>
          <a:xfrm>
            <a:off x="4663440" y="3575304"/>
            <a:ext cx="310896" cy="310896"/>
          </a:xfrm>
          <a:prstGeom prst="rect">
            <a:avLst/>
          </a:prstGeom>
        </p:spPr>
      </p:pic>
      <p:sp>
        <p:nvSpPr>
          <p:cNvPr id="29" name="Text 21" descr="" title=""/>
          <p:cNvSpPr/>
          <p:nvPr/>
        </p:nvSpPr>
        <p:spPr>
          <a:xfrm>
            <a:off x="5257800" y="3410712"/>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5.  Louisiana Regulations</a:t>
            </a:r>
            <a:endParaRPr lang="en-US" sz="1400" dirty="0"/>
          </a:p>
        </p:txBody>
      </p:sp>
      <p:sp>
        <p:nvSpPr>
          <p:cNvPr id="30" name="Text 22" descr="" title=""/>
          <p:cNvSpPr/>
          <p:nvPr/>
        </p:nvSpPr>
        <p:spPr>
          <a:xfrm>
            <a:off x="5257800" y="3794760"/>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Supreme Court guidance &amp; Act 250</a:t>
            </a:r>
            <a:endParaRPr lang="en-US" sz="1100" dirty="0"/>
          </a:p>
        </p:txBody>
      </p:sp>
      <p:sp>
        <p:nvSpPr>
          <p:cNvPr id="31" name="Shape 23" descr="" title=""/>
          <p:cNvSpPr/>
          <p:nvPr/>
        </p:nvSpPr>
        <p:spPr>
          <a:xfrm>
            <a:off x="8046720" y="3191256"/>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32" name="Shape 24" descr="" title=""/>
          <p:cNvSpPr/>
          <p:nvPr/>
        </p:nvSpPr>
        <p:spPr>
          <a:xfrm>
            <a:off x="8284464" y="3447288"/>
            <a:ext cx="566928" cy="566928"/>
          </a:xfrm>
          <a:prstGeom prst="ellipse">
            <a:avLst/>
          </a:prstGeom>
          <a:solidFill>
            <a:srgbClr val="6E1423"/>
          </a:solidFill>
          <a:ln/>
        </p:spPr>
        <p:txBody>
          <a:bodyPr/>
          <a:lstStyle/>
          <a:p>
            <a:endParaRPr lang="en-US"/>
          </a:p>
        </p:txBody>
      </p:sp>
      <p:pic>
        <p:nvPicPr>
          <p:cNvPr id="33" name="Image 6" descr="" title=""/>
          <p:cNvPicPr>
            <a:picLocks noChangeAspect="1"/>
          </p:cNvPicPr>
          <p:nvPr/>
        </p:nvPicPr>
        <p:blipFill>
          <a:blip r:embed="rId9"/>
          <a:stretch>
            <a:fillRect/>
          </a:stretch>
        </p:blipFill>
        <p:spPr>
          <a:xfrm>
            <a:off x="8412480" y="3575304"/>
            <a:ext cx="310896" cy="310896"/>
          </a:xfrm>
          <a:prstGeom prst="rect">
            <a:avLst/>
          </a:prstGeom>
        </p:spPr>
      </p:pic>
      <p:sp>
        <p:nvSpPr>
          <p:cNvPr id="34" name="Text 25" descr="" title=""/>
          <p:cNvSpPr/>
          <p:nvPr/>
        </p:nvSpPr>
        <p:spPr>
          <a:xfrm>
            <a:off x="9006840" y="3410712"/>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6.  AI Governance</a:t>
            </a:r>
            <a:endParaRPr lang="en-US" sz="1400" dirty="0"/>
          </a:p>
        </p:txBody>
      </p:sp>
      <p:sp>
        <p:nvSpPr>
          <p:cNvPr id="35" name="Text 26" descr="" title=""/>
          <p:cNvSpPr/>
          <p:nvPr/>
        </p:nvSpPr>
        <p:spPr>
          <a:xfrm>
            <a:off x="9006840" y="3794760"/>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Building firm-level policies</a:t>
            </a:r>
            <a:endParaRPr lang="en-US" sz="1100" dirty="0"/>
          </a:p>
        </p:txBody>
      </p:sp>
      <p:sp>
        <p:nvSpPr>
          <p:cNvPr id="36" name="Shape 27" descr="" title=""/>
          <p:cNvSpPr/>
          <p:nvPr/>
        </p:nvSpPr>
        <p:spPr>
          <a:xfrm>
            <a:off x="548640" y="4754880"/>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37" name="Shape 28" descr="" title=""/>
          <p:cNvSpPr/>
          <p:nvPr/>
        </p:nvSpPr>
        <p:spPr>
          <a:xfrm>
            <a:off x="786384" y="5010912"/>
            <a:ext cx="566928" cy="566928"/>
          </a:xfrm>
          <a:prstGeom prst="ellipse">
            <a:avLst/>
          </a:prstGeom>
          <a:solidFill>
            <a:srgbClr val="6E1423"/>
          </a:solidFill>
          <a:ln/>
        </p:spPr>
        <p:txBody>
          <a:bodyPr/>
          <a:lstStyle/>
          <a:p>
            <a:endParaRPr lang="en-US"/>
          </a:p>
        </p:txBody>
      </p:sp>
      <p:pic>
        <p:nvPicPr>
          <p:cNvPr id="38" name="Image 7" descr="" title=""/>
          <p:cNvPicPr>
            <a:picLocks noChangeAspect="1"/>
          </p:cNvPicPr>
          <p:nvPr/>
        </p:nvPicPr>
        <p:blipFill>
          <a:blip r:embed="rId10"/>
          <a:stretch>
            <a:fillRect/>
          </a:stretch>
        </p:blipFill>
        <p:spPr>
          <a:xfrm>
            <a:off x="914400" y="5138928"/>
            <a:ext cx="310896" cy="310896"/>
          </a:xfrm>
          <a:prstGeom prst="rect">
            <a:avLst/>
          </a:prstGeom>
        </p:spPr>
      </p:pic>
      <p:sp>
        <p:nvSpPr>
          <p:cNvPr id="39" name="Text 29" descr="" title=""/>
          <p:cNvSpPr/>
          <p:nvPr/>
        </p:nvSpPr>
        <p:spPr>
          <a:xfrm>
            <a:off x="1508760" y="4974336"/>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7.  Court Standing Orders</a:t>
            </a:r>
            <a:endParaRPr lang="en-US" sz="1400" dirty="0"/>
          </a:p>
        </p:txBody>
      </p:sp>
      <p:sp>
        <p:nvSpPr>
          <p:cNvPr id="40" name="Text 30" descr="" title=""/>
          <p:cNvSpPr/>
          <p:nvPr/>
        </p:nvSpPr>
        <p:spPr>
          <a:xfrm>
            <a:off x="1508760" y="5358384"/>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Disclosure &amp; certification rules</a:t>
            </a:r>
            <a:endParaRPr lang="en-US" sz="1100" dirty="0"/>
          </a:p>
        </p:txBody>
      </p:sp>
      <p:sp>
        <p:nvSpPr>
          <p:cNvPr id="41" name="Shape 31" descr="" title=""/>
          <p:cNvSpPr/>
          <p:nvPr/>
        </p:nvSpPr>
        <p:spPr>
          <a:xfrm>
            <a:off x="4297680" y="4754880"/>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42" name="Shape 32" descr="" title=""/>
          <p:cNvSpPr/>
          <p:nvPr/>
        </p:nvSpPr>
        <p:spPr>
          <a:xfrm>
            <a:off x="4535424" y="5010912"/>
            <a:ext cx="566928" cy="566928"/>
          </a:xfrm>
          <a:prstGeom prst="ellipse">
            <a:avLst/>
          </a:prstGeom>
          <a:solidFill>
            <a:srgbClr val="6E1423"/>
          </a:solidFill>
          <a:ln/>
        </p:spPr>
        <p:txBody>
          <a:bodyPr/>
          <a:lstStyle/>
          <a:p>
            <a:endParaRPr lang="en-US"/>
          </a:p>
        </p:txBody>
      </p:sp>
      <p:pic>
        <p:nvPicPr>
          <p:cNvPr id="43" name="Image 8" descr="" title=""/>
          <p:cNvPicPr>
            <a:picLocks noChangeAspect="1"/>
          </p:cNvPicPr>
          <p:nvPr/>
        </p:nvPicPr>
        <p:blipFill>
          <a:blip r:embed="rId11"/>
          <a:stretch>
            <a:fillRect/>
          </a:stretch>
        </p:blipFill>
        <p:spPr>
          <a:xfrm>
            <a:off x="4663440" y="5138928"/>
            <a:ext cx="310896" cy="310896"/>
          </a:xfrm>
          <a:prstGeom prst="rect">
            <a:avLst/>
          </a:prstGeom>
        </p:spPr>
      </p:pic>
      <p:sp>
        <p:nvSpPr>
          <p:cNvPr id="44" name="Text 33" descr="" title=""/>
          <p:cNvSpPr/>
          <p:nvPr/>
        </p:nvSpPr>
        <p:spPr>
          <a:xfrm>
            <a:off x="5257800" y="4974336"/>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8.  Human Oversight</a:t>
            </a:r>
            <a:endParaRPr lang="en-US" sz="1400" dirty="0"/>
          </a:p>
        </p:txBody>
      </p:sp>
      <p:sp>
        <p:nvSpPr>
          <p:cNvPr id="45" name="Text 34" descr="" title=""/>
          <p:cNvSpPr/>
          <p:nvPr/>
        </p:nvSpPr>
        <p:spPr>
          <a:xfrm>
            <a:off x="5257800" y="5358384"/>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Verify before you file</a:t>
            </a:r>
            <a:endParaRPr lang="en-US" sz="1100" dirty="0"/>
          </a:p>
        </p:txBody>
      </p:sp>
      <p:sp>
        <p:nvSpPr>
          <p:cNvPr id="46" name="Shape 35" descr="" title=""/>
          <p:cNvSpPr/>
          <p:nvPr/>
        </p:nvSpPr>
        <p:spPr>
          <a:xfrm>
            <a:off x="8046720" y="4754880"/>
            <a:ext cx="3502152" cy="13258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47" name="Shape 36" descr="" title=""/>
          <p:cNvSpPr/>
          <p:nvPr/>
        </p:nvSpPr>
        <p:spPr>
          <a:xfrm>
            <a:off x="8284464" y="5010912"/>
            <a:ext cx="566928" cy="566928"/>
          </a:xfrm>
          <a:prstGeom prst="ellipse">
            <a:avLst/>
          </a:prstGeom>
          <a:solidFill>
            <a:srgbClr val="6E1423"/>
          </a:solidFill>
          <a:ln/>
        </p:spPr>
        <p:txBody>
          <a:bodyPr/>
          <a:lstStyle/>
          <a:p>
            <a:endParaRPr lang="en-US"/>
          </a:p>
        </p:txBody>
      </p:sp>
      <p:pic>
        <p:nvPicPr>
          <p:cNvPr id="48" name="Image 9" descr="" title=""/>
          <p:cNvPicPr>
            <a:picLocks noChangeAspect="1"/>
          </p:cNvPicPr>
          <p:nvPr/>
        </p:nvPicPr>
        <p:blipFill>
          <a:blip r:embed="rId12"/>
          <a:stretch>
            <a:fillRect/>
          </a:stretch>
        </p:blipFill>
        <p:spPr>
          <a:xfrm>
            <a:off x="8412480" y="5138928"/>
            <a:ext cx="310896" cy="310896"/>
          </a:xfrm>
          <a:prstGeom prst="rect">
            <a:avLst/>
          </a:prstGeom>
        </p:spPr>
      </p:pic>
      <p:sp>
        <p:nvSpPr>
          <p:cNvPr id="49" name="Text 37" descr="" title=""/>
          <p:cNvSpPr/>
          <p:nvPr/>
        </p:nvSpPr>
        <p:spPr>
          <a:xfrm>
            <a:off x="9006840" y="4974336"/>
            <a:ext cx="2404872" cy="365760"/>
          </a:xfrm>
          <a:prstGeom prst="rect">
            <a:avLst/>
          </a:prstGeom>
          <a:noFill/>
          <a:ln/>
        </p:spPr>
        <p:txBody>
          <a:bodyPr wrap="square" lIns="0" tIns="0" rIns="0" bIns="0" rtlCol="0" anchor="ctr"/>
          <a:lstStyle/>
          <a:p>
            <a:pPr marL="0" indent="0" algn="l">
              <a:buNone/>
            </a:pPr>
            <a:r>
              <a:rPr lang="en-US" sz="1400" b="1" dirty="0">
                <a:solidFill>
                  <a:srgbClr val="6E1423"/>
                </a:solidFill>
                <a:latin typeface="Georgia" pitchFamily="34" charset="0"/>
                <a:ea typeface="Georgia" pitchFamily="34" charset="-122"/>
                <a:cs typeface="Georgia" pitchFamily="34" charset="-120"/>
              </a:rPr>
              <a:t>9.  Sanctions &amp; Discipline</a:t>
            </a:r>
            <a:endParaRPr lang="en-US" sz="1400" dirty="0"/>
          </a:p>
        </p:txBody>
      </p:sp>
      <p:sp>
        <p:nvSpPr>
          <p:cNvPr id="50" name="Text 38" descr="" title=""/>
          <p:cNvSpPr/>
          <p:nvPr/>
        </p:nvSpPr>
        <p:spPr>
          <a:xfrm>
            <a:off x="9006840" y="5358384"/>
            <a:ext cx="2404872" cy="548640"/>
          </a:xfrm>
          <a:prstGeom prst="rect">
            <a:avLst/>
          </a:prstGeom>
          <a:noFill/>
          <a:ln/>
        </p:spPr>
        <p:txBody>
          <a:bodyPr wrap="square" lIns="0" tIns="0" rIns="0" bIns="0" rtlCol="0" anchor="t"/>
          <a:lstStyle/>
          <a:p>
            <a:pPr marL="0" indent="0" algn="l">
              <a:buNone/>
            </a:pPr>
            <a:r>
              <a:rPr lang="en-US" sz="1100" dirty="0">
                <a:solidFill>
                  <a:srgbClr val="75675A"/>
                </a:solidFill>
                <a:latin typeface="Calibri" pitchFamily="34" charset="0"/>
                <a:ea typeface="Calibri" pitchFamily="34" charset="-122"/>
                <a:cs typeface="Calibri" pitchFamily="34" charset="-120"/>
              </a:rPr>
              <a:t>Real cases, including Louisiana</a:t>
            </a:r>
            <a:endParaRPr lang="en-US" sz="1100" dirty="0"/>
          </a:p>
        </p:txBody>
      </p:sp>
      <p:sp>
        <p:nvSpPr>
          <p:cNvPr id="51" name="Shape 39" descr="" title=""/>
          <p:cNvSpPr/>
          <p:nvPr/>
        </p:nvSpPr>
        <p:spPr>
          <a:xfrm>
            <a:off x="0" y="6565392"/>
            <a:ext cx="12191695" cy="292608"/>
          </a:xfrm>
          <a:prstGeom prst="rect">
            <a:avLst/>
          </a:prstGeom>
          <a:solidFill>
            <a:srgbClr val="EADFC8"/>
          </a:solidFill>
          <a:ln/>
        </p:spPr>
        <p:txBody>
          <a:bodyPr/>
          <a:lstStyle/>
          <a:p>
            <a:endParaRPr lang="en-US"/>
          </a:p>
        </p:txBody>
      </p:sp>
      <p:sp>
        <p:nvSpPr>
          <p:cNvPr id="52" name="Text 40"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53" name="Text 41"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2</a:t>
            </a:r>
            <a:endParaRPr lang="en-US" sz="850" dirty="0"/>
          </a:p>
        </p:txBody>
      </p:sp>
    </p:spTree>
  </p:cSld>
  <p:clrMapOvr>
    <a:masterClrMapping/>
  </p:clrMapOvr>
</p:sld>
</file>

<file path=ppt/slides/slide20.xml><?xml version="1.0" encoding="utf-8"?>
<p:sld xmlns:a16="http://schemas.microsoft.com/office/drawing/2014/main" xmlns:a="http://schemas.openxmlformats.org/drawingml/2006/main" xmlns:r="http://schemas.openxmlformats.org/officeDocument/2006/relationships" xmlns:p="http://schemas.openxmlformats.org/presentationml/2006/main">
  <p:cSld name="Slide 19 Video">
    <p:bg>
      <p:bgPr>
        <a:solidFill>
          <a:srgbClr val="F3E9D6"/>
        </a:solidFill>
        <a:effectLst/>
      </p:bgPr>
    </p:bg>
    <p:spTree>
      <p:nvGrpSpPr>
        <p:cNvPr id="1" name="" descr="" title=""/>
        <p:cNvGrpSpPr/>
        <p:nvPr/>
      </p:nvGrpSpPr>
      <p:grpSpPr>
        <a:xfrm>
          <a:off x="0" y="0"/>
          <a:ext cx="0" cy="0"/>
          <a:chOff x="0" y="0"/>
          <a:chExt cx="0" cy="0"/>
        </a:xfrm>
      </p:grpSpPr>
      <p:sp>
        <p:nvSpPr>
          <p:cNvPr id="2" name="Eyebrow"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a:solidFill>
                  <a:srgbClr val="B0883C"/>
                </a:solidFill>
                <a:latin typeface="Calibri" pitchFamily="34" charset="0"/>
                <a:ea typeface="Calibri" pitchFamily="34" charset="-122"/>
                <a:cs typeface="Calibri" pitchFamily="34" charset="-120"/>
              </a:rPr>
              <a:t>FROM THE COURTROOM</a:t>
            </a:r>
            <a:endParaRPr lang="en-US" sz="1200"/>
          </a:p>
        </p:txBody>
      </p:sp>
      <p:sp>
        <p:nvSpPr>
          <p:cNvPr id="3" name="Title" descr="" title=""/>
          <p:cNvSpPr/>
          <p:nvPr/>
        </p:nvSpPr>
        <p:spPr>
          <a:xfrm>
            <a:off x="548640" y="658368"/>
            <a:ext cx="10424160" cy="685800"/>
          </a:xfrm>
          <a:prstGeom prst="rect">
            <a:avLst/>
          </a:prstGeom>
          <a:noFill/>
          <a:ln/>
        </p:spPr>
        <p:txBody>
          <a:bodyPr wrap="square" lIns="0" tIns="0" rIns="0" bIns="0" rtlCol="0" anchor="ctr"/>
          <a:lstStyle/>
          <a:p>
            <a:pPr marL="0" indent="0" algn="l">
              <a:buNone/>
            </a:pPr>
            <a:r>
              <a:rPr lang="en-US" sz="3000" b="1">
                <a:solidFill>
                  <a:srgbClr val="4A0E18"/>
                </a:solidFill>
                <a:latin typeface="Georgia" pitchFamily="34" charset="0"/>
                <a:ea typeface="Georgia" pitchFamily="34" charset="-122"/>
                <a:cs typeface="Georgia" pitchFamily="34" charset="-120"/>
              </a:rPr>
              <a:t>When the Bench Asks About AI</a:t>
            </a:r>
            <a:endParaRPr lang="en-US" sz="3000"/>
          </a:p>
        </p:txBody>
      </p:sp>
      <p:sp>
        <p:nvSpPr>
          <p:cNvPr id="5" name="Play Circle" descr="" title=""/>
          <p:cNvSpPr/>
          <p:nvPr/>
        </p:nvSpPr>
        <p:spPr>
          <a:xfrm>
            <a:off x="3648640" y="3268750"/>
            <a:ext cx="800000" cy="800000"/>
          </a:xfrm>
          <a:prstGeom prst="ellipse">
            <a:avLst/>
          </a:prstGeom>
          <a:solidFill>
            <a:srgbClr val="6E1423">
              <a:alpha val="82000"/>
            </a:srgbClr>
          </a:solidFill>
          <a:ln w="19050">
            <a:solidFill>
              <a:srgbClr val="FFFFFF"/>
            </a:solidFill>
          </a:ln>
        </p:spPr>
        <p:txBody>
          <a:bodyPr/>
          <a:lstStyle/>
          <a:p>
            <a:endParaRPr lang="en-US"/>
          </a:p>
        </p:txBody>
      </p:sp>
      <p:sp>
        <p:nvSpPr>
          <p:cNvPr id="6" name="Play Triangle" descr="" title=""/>
          <p:cNvSpPr/>
          <p:nvPr/>
        </p:nvSpPr>
        <p:spPr>
          <a:xfrm rot="5400000">
            <a:off x="3923640" y="3543750"/>
            <a:ext cx="250000" cy="250000"/>
          </a:xfrm>
          <a:prstGeom prst="triangle">
            <a:avLst/>
          </a:prstGeom>
          <a:solidFill>
            <a:srgbClr val="FFFFFF"/>
          </a:solidFill>
          <a:ln/>
        </p:spPr>
        <p:txBody>
          <a:bodyPr/>
          <a:lstStyle/>
          <a:p>
            <a:endParaRPr lang="en-US" dirty="0"/>
          </a:p>
        </p:txBody>
      </p:sp>
      <p:sp>
        <p:nvSpPr>
          <p:cNvPr id="7" name="Caption" descr="" title=""/>
          <p:cNvSpPr/>
          <p:nvPr/>
        </p:nvSpPr>
        <p:spPr>
          <a:xfrm>
            <a:off x="548640" y="5720000"/>
            <a:ext cx="7000000" cy="320000"/>
          </a:xfrm>
          <a:prstGeom prst="rect">
            <a:avLst/>
          </a:prstGeom>
          <a:noFill/>
          <a:ln/>
        </p:spPr>
        <p:txBody>
          <a:bodyPr wrap="square" lIns="0" tIns="0" rIns="0" bIns="0" rtlCol="0" anchor="ctr"/>
          <a:lstStyle/>
          <a:p>
            <a:pPr marL="0" indent="0" algn="l">
              <a:buNone/>
            </a:pPr>
            <a:r>
              <a:rPr lang="en-US" sz="900" i="1">
                <a:solidFill>
                  <a:srgbClr val="75675A"/>
                </a:solidFill>
                <a:latin typeface="Calibri" pitchFamily="34" charset="0"/>
                <a:ea typeface="Calibri" pitchFamily="34" charset="-122"/>
                <a:cs typeface="Calibri" pitchFamily="34" charset="-120"/>
              </a:rPr>
              <a:t>Oral argument, Atlanta (2026). Add the clip via Insert › Video to play it here. Independently verify any case discussed before relying on it.</a:t>
            </a:r>
            <a:endParaRPr lang="en-US" sz="900"/>
          </a:p>
        </p:txBody>
      </p:sp>
      <p:sp>
        <p:nvSpPr>
          <p:cNvPr id="8" name="Context Card" descr="" title=""/>
          <p:cNvSpPr/>
          <p:nvPr/>
        </p:nvSpPr>
        <p:spPr>
          <a:xfrm>
            <a:off x="7800000" y="1700000"/>
            <a:ext cx="3843360" cy="39375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9" name="Context Header Band" descr="" title=""/>
          <p:cNvSpPr/>
          <p:nvPr/>
        </p:nvSpPr>
        <p:spPr>
          <a:xfrm>
            <a:off x="7800000" y="1700000"/>
            <a:ext cx="3843360" cy="900000"/>
          </a:xfrm>
          <a:prstGeom prst="rect">
            <a:avLst/>
          </a:prstGeom>
          <a:solidFill>
            <a:srgbClr val="6E1423"/>
          </a:solidFill>
          <a:ln/>
        </p:spPr>
        <p:txBody>
          <a:bodyPr wrap="square" lIns="0" tIns="0" rIns="0" bIns="0" rtlCol="0" anchor="ctr"/>
          <a:lstStyle/>
          <a:p>
            <a:pPr marL="0" indent="0" algn="l">
              <a:buNone/>
            </a:pPr>
            <a:r>
              <a:rPr lang="en-US" sz="1550" b="1">
                <a:solidFill>
                  <a:srgbClr val="FFFFFF"/>
                </a:solidFill>
                <a:latin typeface="Georgia" pitchFamily="34" charset="0"/>
                <a:ea typeface="Georgia" pitchFamily="34" charset="-122"/>
                <a:cs typeface="Georgia" pitchFamily="34" charset="-120"/>
              </a:rPr>
              <a:t>   What to Watch For</a:t>
            </a:r>
            <a:endParaRPr lang="en-US" sz="1550"/>
          </a:p>
        </p:txBody>
      </p:sp>
      <p:sp>
        <p:nvSpPr>
          <p:cNvPr id="10" name="Context Bullets" descr="" title=""/>
          <p:cNvSpPr/>
          <p:nvPr/>
        </p:nvSpPr>
        <p:spPr>
          <a:xfrm>
            <a:off x="8040000" y="2820000"/>
            <a:ext cx="3363360" cy="2650000"/>
          </a:xfrm>
          <a:prstGeom prst="rect">
            <a:avLst/>
          </a:prstGeom>
          <a:noFill/>
          <a:ln/>
        </p:spPr>
        <p:txBody>
          <a:bodyPr wrap="square" lIns="0" tIns="0" rIns="0" bIns="0" rtlCol="0" anchor="t"/>
          <a:lstStyle/>
          <a:p>
            <a:pPr marL="177800" indent="-177800" algn="l">
              <a:lnSpc>
                <a:spcPct val="100000"/>
              </a:lnSpc>
              <a:spcAft>
                <a:spcPts val="900"/>
              </a:spcAft>
              <a:buSzPct val="100000"/>
              <a:buChar char="•"/>
            </a:pPr>
            <a:r>
              <a:rPr lang="en-US" sz="1200">
                <a:solidFill>
                  <a:srgbClr val="3A2E25"/>
                </a:solidFill>
                <a:latin typeface="Calibri" pitchFamily="34" charset="0"/>
                <a:ea typeface="Calibri" pitchFamily="34" charset="-122"/>
                <a:cs typeface="Calibri" pitchFamily="34" charset="-120"/>
              </a:rPr>
              <a:t>Courts now ask whether AI was used — and whether counsel verified it.</a:t>
            </a:r>
            <a:endParaRPr lang="en-US" sz="1200"/>
          </a:p>
          <a:p>
            <a:pPr marL="177800" indent="-177800" algn="l">
              <a:lnSpc>
                <a:spcPct val="100000"/>
              </a:lnSpc>
              <a:spcAft>
                <a:spcPts val="900"/>
              </a:spcAft>
              <a:buSzPct val="100000"/>
              <a:buChar char="•"/>
            </a:pPr>
            <a:r>
              <a:rPr lang="en-US" sz="1200">
                <a:solidFill>
                  <a:srgbClr val="3A2E25"/>
                </a:solidFill>
                <a:latin typeface="Calibri" pitchFamily="34" charset="0"/>
                <a:ea typeface="Calibri" pitchFamily="34" charset="-122"/>
                <a:cs typeface="Calibri" pitchFamily="34" charset="-120"/>
              </a:rPr>
              <a:t>Be ready to explain your tools, your review, and your sources.</a:t>
            </a:r>
            <a:endParaRPr lang="en-US" sz="1200"/>
          </a:p>
          <a:p>
            <a:pPr marL="177800" indent="-177800" algn="l">
              <a:lnSpc>
                <a:spcPct val="100000"/>
              </a:lnSpc>
              <a:spcAft>
                <a:spcPts val="900"/>
              </a:spcAft>
              <a:buSzPct val="100000"/>
              <a:buChar char="•"/>
            </a:pPr>
            <a:r>
              <a:rPr lang="en-US" sz="1200">
                <a:solidFill>
                  <a:srgbClr val="3A2E25"/>
                </a:solidFill>
                <a:latin typeface="Calibri" pitchFamily="34" charset="0"/>
                <a:ea typeface="Calibri" pitchFamily="34" charset="-122"/>
                <a:cs typeface="Calibri" pitchFamily="34" charset="-120"/>
              </a:rPr>
              <a:t>Rule 3.3 candor applies the moment you rise to argue.</a:t>
            </a:r>
            <a:endParaRPr lang="en-US" sz="1200"/>
          </a:p>
        </p:txBody>
      </p:sp>
      <p:sp>
        <p:nvSpPr>
          <p:cNvPr id="11" name="Footer Band" descr="" title=""/>
          <p:cNvSpPr/>
          <p:nvPr/>
        </p:nvSpPr>
        <p:spPr>
          <a:xfrm>
            <a:off x="0" y="6565392"/>
            <a:ext cx="12191695" cy="292608"/>
          </a:xfrm>
          <a:prstGeom prst="rect">
            <a:avLst/>
          </a:prstGeom>
          <a:solidFill>
            <a:srgbClr val="EADFC8"/>
          </a:solidFill>
          <a:ln/>
        </p:spPr>
        <p:txBody>
          <a:bodyPr/>
          <a:lstStyle/>
          <a:p>
            <a:endParaRPr lang="en-US"/>
          </a:p>
        </p:txBody>
      </p:sp>
      <p:sp>
        <p:nvSpPr>
          <p:cNvPr id="12" name="Footer Left"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a:solidFill>
                  <a:srgbClr val="75675A"/>
                </a:solidFill>
                <a:latin typeface="Calibri" pitchFamily="34" charset="0"/>
                <a:ea typeface="Calibri" pitchFamily="34" charset="-122"/>
                <a:cs typeface="Calibri" pitchFamily="34" charset="-120"/>
              </a:rPr>
              <a:t>AI in Legal Practice  |  Louisiana CLE</a:t>
            </a:r>
            <a:endParaRPr lang="en-US" sz="850"/>
          </a:p>
        </p:txBody>
      </p:sp>
      <p:sp>
        <p:nvSpPr>
          <p:cNvPr id="13" name="Footer Page"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a:solidFill>
                  <a:srgbClr val="75675A"/>
                </a:solidFill>
                <a:latin typeface="Calibri" pitchFamily="34" charset="0"/>
                <a:ea typeface="Calibri" pitchFamily="34" charset="-122"/>
                <a:cs typeface="Calibri" pitchFamily="34" charset="-120"/>
              </a:rPr>
              <a:t>19</a:t>
            </a:r>
            <a:endParaRPr lang="en-US" sz="850"/>
          </a:p>
        </p:txBody>
      </p:sp>
      <p:pic>
        <p:nvPicPr>
          <p:cNvPr id="14" name="Online Media 13" descr="" title="">
            <a:hlinkClick r:id="" action="ppaction://media"/>
            <a:extLst>
              <a:ext uri="{FF2B5EF4-FFF2-40B4-BE49-F238E27FC236}">
                <a16:creationId xmlns:a16="http://schemas.microsoft.com/office/drawing/2014/main" id="{E70822A5-E96A-4572-1670-5975827EFE6A}"/>
              </a:ext>
            </a:extLst>
          </p:cNvPr>
          <p:cNvPicPr>
            <a:picLocks noRot="1" noChangeAspect="1"/>
          </p:cNvPicPr>
          <p:nvPr>
            <a:videoFile r:link="rId1"/>
          </p:nvPr>
        </p:nvPicPr>
        <p:blipFill>
          <a:blip r:embed="rId4"/>
          <a:stretch>
            <a:fillRect/>
          </a:stretch>
        </p:blipFill>
        <p:spPr>
          <a:xfrm>
            <a:off x="1866378" y="1183760"/>
            <a:ext cx="3457184" cy="454272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9">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PUTTING IT TOGETHER</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Your AI Compliance Checklist</a:t>
            </a:r>
            <a:endParaRPr lang="en-US" sz="3000" dirty="0"/>
          </a:p>
        </p:txBody>
      </p:sp>
      <p:sp>
        <p:nvSpPr>
          <p:cNvPr id="6" name="Shape 3" descr="" title=""/>
          <p:cNvSpPr/>
          <p:nvPr/>
        </p:nvSpPr>
        <p:spPr>
          <a:xfrm>
            <a:off x="548640" y="1645920"/>
            <a:ext cx="5394960" cy="12344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7" name="Shape 4" descr="" title=""/>
          <p:cNvSpPr/>
          <p:nvPr/>
        </p:nvSpPr>
        <p:spPr>
          <a:xfrm>
            <a:off x="804672" y="1952244"/>
            <a:ext cx="621792" cy="621792"/>
          </a:xfrm>
          <a:prstGeom prst="ellipse">
            <a:avLst/>
          </a:prstGeom>
          <a:solidFill>
            <a:srgbClr val="6E1423"/>
          </a:solidFill>
          <a:ln/>
        </p:spPr>
        <p:txBody>
          <a:bodyPr/>
          <a:lstStyle/>
          <a:p>
            <a:endParaRPr lang="en-US"/>
          </a:p>
        </p:txBody>
      </p:sp>
      <p:pic>
        <p:nvPicPr>
          <p:cNvPr id="8" name="Image 1" descr="" title=""/>
          <p:cNvPicPr>
            <a:picLocks noChangeAspect="1"/>
          </p:cNvPicPr>
          <p:nvPr/>
        </p:nvPicPr>
        <p:blipFill>
          <a:blip r:embed="rId4"/>
          <a:stretch>
            <a:fillRect/>
          </a:stretch>
        </p:blipFill>
        <p:spPr>
          <a:xfrm>
            <a:off x="941832" y="2089404"/>
            <a:ext cx="347472" cy="347472"/>
          </a:xfrm>
          <a:prstGeom prst="rect">
            <a:avLst/>
          </a:prstGeom>
        </p:spPr>
      </p:pic>
      <p:sp>
        <p:nvSpPr>
          <p:cNvPr id="9" name="Text 5" descr="" title=""/>
          <p:cNvSpPr/>
          <p:nvPr/>
        </p:nvSpPr>
        <p:spPr>
          <a:xfrm>
            <a:off x="1600200" y="1828800"/>
            <a:ext cx="4114800" cy="384048"/>
          </a:xfrm>
          <a:prstGeom prst="rect">
            <a:avLst/>
          </a:prstGeom>
          <a:noFill/>
          <a:ln/>
        </p:spPr>
        <p:txBody>
          <a:bodyPr wrap="square" lIns="0" tIns="0" rIns="0" bIns="0" rtlCol="0" anchor="ctr"/>
          <a:lstStyle/>
          <a:p>
            <a:pPr marL="0" indent="0" algn="l">
              <a:buNone/>
            </a:pPr>
            <a:r>
              <a:rPr lang="en-US" sz="1550" b="1" dirty="0">
                <a:solidFill>
                  <a:srgbClr val="6E1423"/>
                </a:solidFill>
                <a:latin typeface="Georgia" pitchFamily="34" charset="0"/>
                <a:ea typeface="Georgia" pitchFamily="34" charset="-122"/>
                <a:cs typeface="Georgia" pitchFamily="34" charset="-120"/>
              </a:rPr>
              <a:t>Verify every citation</a:t>
            </a:r>
            <a:endParaRPr lang="en-US" sz="1550" dirty="0"/>
          </a:p>
        </p:txBody>
      </p:sp>
      <p:sp>
        <p:nvSpPr>
          <p:cNvPr id="10" name="Text 6" descr="" title=""/>
          <p:cNvSpPr/>
          <p:nvPr/>
        </p:nvSpPr>
        <p:spPr>
          <a:xfrm>
            <a:off x="1600200" y="2212848"/>
            <a:ext cx="4114800" cy="566928"/>
          </a:xfrm>
          <a:prstGeom prst="rect">
            <a:avLst/>
          </a:prstGeom>
          <a:noFill/>
          <a:ln/>
        </p:spPr>
        <p:txBody>
          <a:bodyPr wrap="square" lIns="0" tIns="0" rIns="0" bIns="0" rtlCol="0" anchor="t"/>
          <a:lstStyle/>
          <a:p>
            <a:pPr marL="0" indent="0" algn="l">
              <a:lnSpc>
                <a:spcPct val="100000"/>
              </a:lnSpc>
              <a:buNone/>
            </a:pPr>
            <a:r>
              <a:rPr lang="en-US" sz="1200" dirty="0">
                <a:solidFill>
                  <a:srgbClr val="3A2E25"/>
                </a:solidFill>
                <a:latin typeface="Calibri" pitchFamily="34" charset="0"/>
                <a:ea typeface="Calibri" pitchFamily="34" charset="-122"/>
                <a:cs typeface="Calibri" pitchFamily="34" charset="-120"/>
              </a:rPr>
              <a:t>Independently confirm each case, quote, and statute before filing.</a:t>
            </a:r>
            <a:endParaRPr lang="en-US" sz="1200" dirty="0"/>
          </a:p>
        </p:txBody>
      </p:sp>
      <p:sp>
        <p:nvSpPr>
          <p:cNvPr id="11" name="Shape 7" descr="" title=""/>
          <p:cNvSpPr/>
          <p:nvPr/>
        </p:nvSpPr>
        <p:spPr>
          <a:xfrm>
            <a:off x="6245352" y="1645920"/>
            <a:ext cx="5394960" cy="12344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2" name="Shape 8" descr="" title=""/>
          <p:cNvSpPr/>
          <p:nvPr/>
        </p:nvSpPr>
        <p:spPr>
          <a:xfrm>
            <a:off x="6501384" y="1952244"/>
            <a:ext cx="621792" cy="621792"/>
          </a:xfrm>
          <a:prstGeom prst="ellipse">
            <a:avLst/>
          </a:prstGeom>
          <a:solidFill>
            <a:srgbClr val="6E1423"/>
          </a:solidFill>
          <a:ln/>
        </p:spPr>
        <p:txBody>
          <a:bodyPr/>
          <a:lstStyle/>
          <a:p>
            <a:endParaRPr lang="en-US"/>
          </a:p>
        </p:txBody>
      </p:sp>
      <p:pic>
        <p:nvPicPr>
          <p:cNvPr id="13" name="Image 2" descr="" title=""/>
          <p:cNvPicPr>
            <a:picLocks noChangeAspect="1"/>
          </p:cNvPicPr>
          <p:nvPr/>
        </p:nvPicPr>
        <p:blipFill>
          <a:blip r:embed="rId5"/>
          <a:stretch>
            <a:fillRect/>
          </a:stretch>
        </p:blipFill>
        <p:spPr>
          <a:xfrm>
            <a:off x="6638544" y="2089404"/>
            <a:ext cx="347472" cy="347472"/>
          </a:xfrm>
          <a:prstGeom prst="rect">
            <a:avLst/>
          </a:prstGeom>
        </p:spPr>
      </p:pic>
      <p:sp>
        <p:nvSpPr>
          <p:cNvPr id="14" name="Text 9" descr="" title=""/>
          <p:cNvSpPr/>
          <p:nvPr/>
        </p:nvSpPr>
        <p:spPr>
          <a:xfrm>
            <a:off x="7296912" y="1828800"/>
            <a:ext cx="4114800" cy="384048"/>
          </a:xfrm>
          <a:prstGeom prst="rect">
            <a:avLst/>
          </a:prstGeom>
          <a:noFill/>
          <a:ln/>
        </p:spPr>
        <p:txBody>
          <a:bodyPr wrap="square" lIns="0" tIns="0" rIns="0" bIns="0" rtlCol="0" anchor="ctr"/>
          <a:lstStyle/>
          <a:p>
            <a:pPr marL="0" indent="0" algn="l">
              <a:buNone/>
            </a:pPr>
            <a:r>
              <a:rPr lang="en-US" sz="1550" b="1" dirty="0">
                <a:solidFill>
                  <a:srgbClr val="6E1423"/>
                </a:solidFill>
                <a:latin typeface="Georgia" pitchFamily="34" charset="0"/>
                <a:ea typeface="Georgia" pitchFamily="34" charset="-122"/>
                <a:cs typeface="Georgia" pitchFamily="34" charset="-120"/>
              </a:rPr>
              <a:t>Protect client data</a:t>
            </a:r>
            <a:endParaRPr lang="en-US" sz="1550" dirty="0"/>
          </a:p>
        </p:txBody>
      </p:sp>
      <p:sp>
        <p:nvSpPr>
          <p:cNvPr id="15" name="Text 10" descr="" title=""/>
          <p:cNvSpPr/>
          <p:nvPr/>
        </p:nvSpPr>
        <p:spPr>
          <a:xfrm>
            <a:off x="7296912" y="2212848"/>
            <a:ext cx="4114800" cy="566928"/>
          </a:xfrm>
          <a:prstGeom prst="rect">
            <a:avLst/>
          </a:prstGeom>
          <a:noFill/>
          <a:ln/>
        </p:spPr>
        <p:txBody>
          <a:bodyPr wrap="square" lIns="0" tIns="0" rIns="0" bIns="0" rtlCol="0" anchor="t"/>
          <a:lstStyle/>
          <a:p>
            <a:pPr marL="0" indent="0" algn="l">
              <a:lnSpc>
                <a:spcPct val="100000"/>
              </a:lnSpc>
              <a:buNone/>
            </a:pPr>
            <a:r>
              <a:rPr lang="en-US" sz="1200" dirty="0">
                <a:solidFill>
                  <a:srgbClr val="3A2E25"/>
                </a:solidFill>
                <a:latin typeface="Calibri" pitchFamily="34" charset="0"/>
                <a:ea typeface="Calibri" pitchFamily="34" charset="-122"/>
                <a:cs typeface="Calibri" pitchFamily="34" charset="-120"/>
              </a:rPr>
              <a:t>Use enterprise-grade tools; never feed privileged data into public AI.</a:t>
            </a:r>
            <a:endParaRPr lang="en-US" sz="1200" dirty="0"/>
          </a:p>
        </p:txBody>
      </p:sp>
      <p:sp>
        <p:nvSpPr>
          <p:cNvPr id="16" name="Shape 11" descr="" title=""/>
          <p:cNvSpPr/>
          <p:nvPr/>
        </p:nvSpPr>
        <p:spPr>
          <a:xfrm>
            <a:off x="548640" y="3081528"/>
            <a:ext cx="5394960" cy="12344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7" name="Shape 12" descr="" title=""/>
          <p:cNvSpPr/>
          <p:nvPr/>
        </p:nvSpPr>
        <p:spPr>
          <a:xfrm>
            <a:off x="804672" y="3387852"/>
            <a:ext cx="621792" cy="621792"/>
          </a:xfrm>
          <a:prstGeom prst="ellipse">
            <a:avLst/>
          </a:prstGeom>
          <a:solidFill>
            <a:srgbClr val="6E1423"/>
          </a:solidFill>
          <a:ln/>
        </p:spPr>
        <p:txBody>
          <a:bodyPr/>
          <a:lstStyle/>
          <a:p>
            <a:endParaRPr lang="en-US"/>
          </a:p>
        </p:txBody>
      </p:sp>
      <p:pic>
        <p:nvPicPr>
          <p:cNvPr id="18" name="Image 3" descr="" title=""/>
          <p:cNvPicPr>
            <a:picLocks noChangeAspect="1"/>
          </p:cNvPicPr>
          <p:nvPr/>
        </p:nvPicPr>
        <p:blipFill>
          <a:blip r:embed="rId6"/>
          <a:stretch>
            <a:fillRect/>
          </a:stretch>
        </p:blipFill>
        <p:spPr>
          <a:xfrm>
            <a:off x="941832" y="3525012"/>
            <a:ext cx="347472" cy="347472"/>
          </a:xfrm>
          <a:prstGeom prst="rect">
            <a:avLst/>
          </a:prstGeom>
        </p:spPr>
      </p:pic>
      <p:sp>
        <p:nvSpPr>
          <p:cNvPr id="19" name="Text 13" descr="" title=""/>
          <p:cNvSpPr/>
          <p:nvPr/>
        </p:nvSpPr>
        <p:spPr>
          <a:xfrm>
            <a:off x="1600200" y="3264408"/>
            <a:ext cx="4114800" cy="384048"/>
          </a:xfrm>
          <a:prstGeom prst="rect">
            <a:avLst/>
          </a:prstGeom>
          <a:noFill/>
          <a:ln/>
        </p:spPr>
        <p:txBody>
          <a:bodyPr wrap="square" lIns="0" tIns="0" rIns="0" bIns="0" rtlCol="0" anchor="ctr"/>
          <a:lstStyle/>
          <a:p>
            <a:pPr marL="0" indent="0" algn="l">
              <a:buNone/>
            </a:pPr>
            <a:r>
              <a:rPr lang="en-US" sz="1550" b="1" dirty="0">
                <a:solidFill>
                  <a:srgbClr val="6E1423"/>
                </a:solidFill>
                <a:latin typeface="Georgia" pitchFamily="34" charset="0"/>
                <a:ea typeface="Georgia" pitchFamily="34" charset="-122"/>
                <a:cs typeface="Georgia" pitchFamily="34" charset="-120"/>
              </a:rPr>
              <a:t>Adopt a written policy</a:t>
            </a:r>
            <a:endParaRPr lang="en-US" sz="1550" dirty="0"/>
          </a:p>
        </p:txBody>
      </p:sp>
      <p:sp>
        <p:nvSpPr>
          <p:cNvPr id="20" name="Text 14" descr="" title=""/>
          <p:cNvSpPr/>
          <p:nvPr/>
        </p:nvSpPr>
        <p:spPr>
          <a:xfrm>
            <a:off x="1600200" y="3648456"/>
            <a:ext cx="4114800" cy="566928"/>
          </a:xfrm>
          <a:prstGeom prst="rect">
            <a:avLst/>
          </a:prstGeom>
          <a:noFill/>
          <a:ln/>
        </p:spPr>
        <p:txBody>
          <a:bodyPr wrap="square" lIns="0" tIns="0" rIns="0" bIns="0" rtlCol="0" anchor="t"/>
          <a:lstStyle/>
          <a:p>
            <a:pPr marL="0" indent="0" algn="l">
              <a:lnSpc>
                <a:spcPct val="100000"/>
              </a:lnSpc>
              <a:buNone/>
            </a:pPr>
            <a:r>
              <a:rPr lang="en-US" sz="1200" dirty="0">
                <a:solidFill>
                  <a:srgbClr val="3A2E25"/>
                </a:solidFill>
                <a:latin typeface="Calibri" pitchFamily="34" charset="0"/>
                <a:ea typeface="Calibri" pitchFamily="34" charset="-122"/>
                <a:cs typeface="Calibri" pitchFamily="34" charset="-120"/>
              </a:rPr>
              <a:t>Define approved tools, disclosure, and a citation-verification log.</a:t>
            </a:r>
            <a:endParaRPr lang="en-US" sz="1200" dirty="0"/>
          </a:p>
        </p:txBody>
      </p:sp>
      <p:sp>
        <p:nvSpPr>
          <p:cNvPr id="21" name="Shape 15" descr="" title=""/>
          <p:cNvSpPr/>
          <p:nvPr/>
        </p:nvSpPr>
        <p:spPr>
          <a:xfrm>
            <a:off x="6245352" y="3081528"/>
            <a:ext cx="5394960" cy="12344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2" name="Shape 16" descr="" title=""/>
          <p:cNvSpPr/>
          <p:nvPr/>
        </p:nvSpPr>
        <p:spPr>
          <a:xfrm>
            <a:off x="6501384" y="3387852"/>
            <a:ext cx="621792" cy="621792"/>
          </a:xfrm>
          <a:prstGeom prst="ellipse">
            <a:avLst/>
          </a:prstGeom>
          <a:solidFill>
            <a:srgbClr val="6E1423"/>
          </a:solidFill>
          <a:ln/>
        </p:spPr>
        <p:txBody>
          <a:bodyPr/>
          <a:lstStyle/>
          <a:p>
            <a:endParaRPr lang="en-US"/>
          </a:p>
        </p:txBody>
      </p:sp>
      <p:pic>
        <p:nvPicPr>
          <p:cNvPr id="23" name="Image 4" descr="" title=""/>
          <p:cNvPicPr>
            <a:picLocks noChangeAspect="1"/>
          </p:cNvPicPr>
          <p:nvPr/>
        </p:nvPicPr>
        <p:blipFill>
          <a:blip r:embed="rId7"/>
          <a:stretch>
            <a:fillRect/>
          </a:stretch>
        </p:blipFill>
        <p:spPr>
          <a:xfrm>
            <a:off x="6638544" y="3525012"/>
            <a:ext cx="347472" cy="347472"/>
          </a:xfrm>
          <a:prstGeom prst="rect">
            <a:avLst/>
          </a:prstGeom>
        </p:spPr>
      </p:pic>
      <p:sp>
        <p:nvSpPr>
          <p:cNvPr id="24" name="Text 17" descr="" title=""/>
          <p:cNvSpPr/>
          <p:nvPr/>
        </p:nvSpPr>
        <p:spPr>
          <a:xfrm>
            <a:off x="7296912" y="3264408"/>
            <a:ext cx="4114800" cy="384048"/>
          </a:xfrm>
          <a:prstGeom prst="rect">
            <a:avLst/>
          </a:prstGeom>
          <a:noFill/>
          <a:ln/>
        </p:spPr>
        <p:txBody>
          <a:bodyPr wrap="square" lIns="0" tIns="0" rIns="0" bIns="0" rtlCol="0" anchor="ctr"/>
          <a:lstStyle/>
          <a:p>
            <a:pPr marL="0" indent="0" algn="l">
              <a:buNone/>
            </a:pPr>
            <a:r>
              <a:rPr lang="en-US" sz="1550" b="1" dirty="0">
                <a:solidFill>
                  <a:srgbClr val="6E1423"/>
                </a:solidFill>
                <a:latin typeface="Georgia" pitchFamily="34" charset="0"/>
                <a:ea typeface="Georgia" pitchFamily="34" charset="-122"/>
                <a:cs typeface="Georgia" pitchFamily="34" charset="-120"/>
              </a:rPr>
              <a:t>Supervise AI use</a:t>
            </a:r>
            <a:endParaRPr lang="en-US" sz="1550" dirty="0"/>
          </a:p>
        </p:txBody>
      </p:sp>
      <p:sp>
        <p:nvSpPr>
          <p:cNvPr id="25" name="Text 18" descr="" title=""/>
          <p:cNvSpPr/>
          <p:nvPr/>
        </p:nvSpPr>
        <p:spPr>
          <a:xfrm>
            <a:off x="7296912" y="3648456"/>
            <a:ext cx="4114800" cy="566928"/>
          </a:xfrm>
          <a:prstGeom prst="rect">
            <a:avLst/>
          </a:prstGeom>
          <a:noFill/>
          <a:ln/>
        </p:spPr>
        <p:txBody>
          <a:bodyPr wrap="square" lIns="0" tIns="0" rIns="0" bIns="0" rtlCol="0" anchor="t"/>
          <a:lstStyle/>
          <a:p>
            <a:pPr marL="0" indent="0" algn="l">
              <a:lnSpc>
                <a:spcPct val="100000"/>
              </a:lnSpc>
              <a:buNone/>
            </a:pPr>
            <a:r>
              <a:rPr lang="en-US" sz="1200" dirty="0">
                <a:solidFill>
                  <a:srgbClr val="3A2E25"/>
                </a:solidFill>
                <a:latin typeface="Calibri" pitchFamily="34" charset="0"/>
                <a:ea typeface="Calibri" pitchFamily="34" charset="-122"/>
                <a:cs typeface="Calibri" pitchFamily="34" charset="-120"/>
              </a:rPr>
              <a:t>Train staff; apply Rules 5.1 &amp; 5.3 to every nonlawyer assistant.</a:t>
            </a:r>
            <a:endParaRPr lang="en-US" sz="1200" dirty="0"/>
          </a:p>
        </p:txBody>
      </p:sp>
      <p:sp>
        <p:nvSpPr>
          <p:cNvPr id="26" name="Shape 19" descr="" title=""/>
          <p:cNvSpPr/>
          <p:nvPr/>
        </p:nvSpPr>
        <p:spPr>
          <a:xfrm>
            <a:off x="548640" y="4517136"/>
            <a:ext cx="5394960" cy="12344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7" name="Shape 20" descr="" title=""/>
          <p:cNvSpPr/>
          <p:nvPr/>
        </p:nvSpPr>
        <p:spPr>
          <a:xfrm>
            <a:off x="804672" y="4823460"/>
            <a:ext cx="621792" cy="621792"/>
          </a:xfrm>
          <a:prstGeom prst="ellipse">
            <a:avLst/>
          </a:prstGeom>
          <a:solidFill>
            <a:srgbClr val="6E1423"/>
          </a:solidFill>
          <a:ln/>
        </p:spPr>
        <p:txBody>
          <a:bodyPr/>
          <a:lstStyle/>
          <a:p>
            <a:endParaRPr lang="en-US"/>
          </a:p>
        </p:txBody>
      </p:sp>
      <p:pic>
        <p:nvPicPr>
          <p:cNvPr id="28" name="Image 5" descr="" title=""/>
          <p:cNvPicPr>
            <a:picLocks noChangeAspect="1"/>
          </p:cNvPicPr>
          <p:nvPr/>
        </p:nvPicPr>
        <p:blipFill>
          <a:blip r:embed="rId8"/>
          <a:stretch>
            <a:fillRect/>
          </a:stretch>
        </p:blipFill>
        <p:spPr>
          <a:xfrm>
            <a:off x="941832" y="4960620"/>
            <a:ext cx="347472" cy="347472"/>
          </a:xfrm>
          <a:prstGeom prst="rect">
            <a:avLst/>
          </a:prstGeom>
        </p:spPr>
      </p:pic>
      <p:sp>
        <p:nvSpPr>
          <p:cNvPr id="29" name="Text 21" descr="" title=""/>
          <p:cNvSpPr/>
          <p:nvPr/>
        </p:nvSpPr>
        <p:spPr>
          <a:xfrm>
            <a:off x="1600200" y="4700016"/>
            <a:ext cx="4114800" cy="384048"/>
          </a:xfrm>
          <a:prstGeom prst="rect">
            <a:avLst/>
          </a:prstGeom>
          <a:noFill/>
          <a:ln/>
        </p:spPr>
        <p:txBody>
          <a:bodyPr wrap="square" lIns="0" tIns="0" rIns="0" bIns="0" rtlCol="0" anchor="ctr"/>
          <a:lstStyle/>
          <a:p>
            <a:pPr marL="0" indent="0" algn="l">
              <a:buNone/>
            </a:pPr>
            <a:r>
              <a:rPr lang="en-US" sz="1550" b="1" dirty="0">
                <a:solidFill>
                  <a:srgbClr val="6E1423"/>
                </a:solidFill>
                <a:latin typeface="Georgia" pitchFamily="34" charset="0"/>
                <a:ea typeface="Georgia" pitchFamily="34" charset="-122"/>
                <a:cs typeface="Georgia" pitchFamily="34" charset="-120"/>
              </a:rPr>
              <a:t>Check the court’s rules</a:t>
            </a:r>
            <a:endParaRPr lang="en-US" sz="1550" dirty="0"/>
          </a:p>
        </p:txBody>
      </p:sp>
      <p:sp>
        <p:nvSpPr>
          <p:cNvPr id="30" name="Text 22" descr="" title=""/>
          <p:cNvSpPr/>
          <p:nvPr/>
        </p:nvSpPr>
        <p:spPr>
          <a:xfrm>
            <a:off x="1600200" y="5084064"/>
            <a:ext cx="4114800" cy="566928"/>
          </a:xfrm>
          <a:prstGeom prst="rect">
            <a:avLst/>
          </a:prstGeom>
          <a:noFill/>
          <a:ln/>
        </p:spPr>
        <p:txBody>
          <a:bodyPr wrap="square" lIns="0" tIns="0" rIns="0" bIns="0" rtlCol="0" anchor="t"/>
          <a:lstStyle/>
          <a:p>
            <a:pPr marL="0" indent="0" algn="l">
              <a:lnSpc>
                <a:spcPct val="100000"/>
              </a:lnSpc>
              <a:buNone/>
            </a:pPr>
            <a:r>
              <a:rPr lang="en-US" sz="1200" dirty="0">
                <a:solidFill>
                  <a:srgbClr val="3A2E25"/>
                </a:solidFill>
                <a:latin typeface="Calibri" pitchFamily="34" charset="0"/>
                <a:ea typeface="Calibri" pitchFamily="34" charset="-122"/>
                <a:cs typeface="Calibri" pitchFamily="34" charset="-120"/>
              </a:rPr>
              <a:t>Review each judge’s standing order on AI disclosure or certification.</a:t>
            </a:r>
            <a:endParaRPr lang="en-US" sz="1200" dirty="0"/>
          </a:p>
        </p:txBody>
      </p:sp>
      <p:sp>
        <p:nvSpPr>
          <p:cNvPr id="31" name="Shape 23" descr="" title=""/>
          <p:cNvSpPr/>
          <p:nvPr/>
        </p:nvSpPr>
        <p:spPr>
          <a:xfrm>
            <a:off x="6245352" y="4517136"/>
            <a:ext cx="5394960" cy="12344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32" name="Shape 24" descr="" title=""/>
          <p:cNvSpPr/>
          <p:nvPr/>
        </p:nvSpPr>
        <p:spPr>
          <a:xfrm>
            <a:off x="6501384" y="4823460"/>
            <a:ext cx="621792" cy="621792"/>
          </a:xfrm>
          <a:prstGeom prst="ellipse">
            <a:avLst/>
          </a:prstGeom>
          <a:solidFill>
            <a:srgbClr val="6E1423"/>
          </a:solidFill>
          <a:ln/>
        </p:spPr>
        <p:txBody>
          <a:bodyPr/>
          <a:lstStyle/>
          <a:p>
            <a:endParaRPr lang="en-US"/>
          </a:p>
        </p:txBody>
      </p:sp>
      <p:pic>
        <p:nvPicPr>
          <p:cNvPr id="33" name="Image 6" descr="" title=""/>
          <p:cNvPicPr>
            <a:picLocks noChangeAspect="1"/>
          </p:cNvPicPr>
          <p:nvPr/>
        </p:nvPicPr>
        <p:blipFill>
          <a:blip r:embed="rId9"/>
          <a:stretch>
            <a:fillRect/>
          </a:stretch>
        </p:blipFill>
        <p:spPr>
          <a:xfrm>
            <a:off x="6638544" y="4960620"/>
            <a:ext cx="347472" cy="347472"/>
          </a:xfrm>
          <a:prstGeom prst="rect">
            <a:avLst/>
          </a:prstGeom>
        </p:spPr>
      </p:pic>
      <p:sp>
        <p:nvSpPr>
          <p:cNvPr id="34" name="Text 25" descr="" title=""/>
          <p:cNvSpPr/>
          <p:nvPr/>
        </p:nvSpPr>
        <p:spPr>
          <a:xfrm>
            <a:off x="7296912" y="4700016"/>
            <a:ext cx="4114800" cy="384048"/>
          </a:xfrm>
          <a:prstGeom prst="rect">
            <a:avLst/>
          </a:prstGeom>
          <a:noFill/>
          <a:ln/>
        </p:spPr>
        <p:txBody>
          <a:bodyPr wrap="square" lIns="0" tIns="0" rIns="0" bIns="0" rtlCol="0" anchor="ctr"/>
          <a:lstStyle/>
          <a:p>
            <a:pPr marL="0" indent="0" algn="l">
              <a:buNone/>
            </a:pPr>
            <a:r>
              <a:rPr lang="en-US" sz="1550" b="1" dirty="0">
                <a:solidFill>
                  <a:srgbClr val="6E1423"/>
                </a:solidFill>
                <a:latin typeface="Georgia" pitchFamily="34" charset="0"/>
                <a:ea typeface="Georgia" pitchFamily="34" charset="-122"/>
                <a:cs typeface="Georgia" pitchFamily="34" charset="-120"/>
              </a:rPr>
              <a:t>Stay competent</a:t>
            </a:r>
            <a:endParaRPr lang="en-US" sz="1550" dirty="0"/>
          </a:p>
        </p:txBody>
      </p:sp>
      <p:sp>
        <p:nvSpPr>
          <p:cNvPr id="35" name="Text 26" descr="" title=""/>
          <p:cNvSpPr/>
          <p:nvPr/>
        </p:nvSpPr>
        <p:spPr>
          <a:xfrm>
            <a:off x="7296912" y="5084064"/>
            <a:ext cx="4114800" cy="566928"/>
          </a:xfrm>
          <a:prstGeom prst="rect">
            <a:avLst/>
          </a:prstGeom>
          <a:noFill/>
          <a:ln/>
        </p:spPr>
        <p:txBody>
          <a:bodyPr wrap="square" lIns="0" tIns="0" rIns="0" bIns="0" rtlCol="0" anchor="t"/>
          <a:lstStyle/>
          <a:p>
            <a:pPr marL="0" indent="0" algn="l">
              <a:lnSpc>
                <a:spcPct val="100000"/>
              </a:lnSpc>
              <a:buNone/>
            </a:pPr>
            <a:r>
              <a:rPr lang="en-US" sz="1200" dirty="0">
                <a:solidFill>
                  <a:srgbClr val="3A2E25"/>
                </a:solidFill>
                <a:latin typeface="Calibri" pitchFamily="34" charset="0"/>
                <a:ea typeface="Calibri" pitchFamily="34" charset="-122"/>
                <a:cs typeface="Calibri" pitchFamily="34" charset="-120"/>
              </a:rPr>
              <a:t>Keep current on AI’s risks and benefits — a Rule 1.1 duty.</a:t>
            </a:r>
            <a:endParaRPr lang="en-US" sz="1200" dirty="0"/>
          </a:p>
        </p:txBody>
      </p:sp>
      <p:sp>
        <p:nvSpPr>
          <p:cNvPr id="36" name="Shape 27" descr="" title=""/>
          <p:cNvSpPr/>
          <p:nvPr/>
        </p:nvSpPr>
        <p:spPr>
          <a:xfrm>
            <a:off x="0" y="6565392"/>
            <a:ext cx="12191695" cy="292608"/>
          </a:xfrm>
          <a:prstGeom prst="rect">
            <a:avLst/>
          </a:prstGeom>
          <a:solidFill>
            <a:srgbClr val="EADFC8"/>
          </a:solidFill>
          <a:ln/>
        </p:spPr>
        <p:txBody>
          <a:bodyPr/>
          <a:lstStyle/>
          <a:p>
            <a:endParaRPr lang="en-US"/>
          </a:p>
        </p:txBody>
      </p:sp>
      <p:sp>
        <p:nvSpPr>
          <p:cNvPr id="37" name="Text 28"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38" name="Text 29"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a:solidFill>
                  <a:srgbClr val="75675A"/>
                </a:solidFill>
                <a:latin typeface="Calibri" pitchFamily="34" charset="0"/>
                <a:ea typeface="Calibri" pitchFamily="34" charset="-122"/>
                <a:cs typeface="Calibri" pitchFamily="34" charset="-120"/>
              </a:rPr>
              <a:t>20</a:t>
            </a:r>
            <a:endParaRPr lang="en-US" sz="8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descr="" title=""/>
        <p:cNvGrpSpPr/>
        <p:nvPr/>
      </p:nvGrpSpPr>
      <p:grpSpPr>
        <a:xfrm>
          <a:off x="0" y="0"/>
          <a:ext cx="0" cy="0"/>
          <a:chOff x="0" y="0"/>
          <a:chExt cx="0" cy="0"/>
        </a:xfrm>
      </p:grpSpPr>
      <p:sp>
        <p:nvSpPr>
          <p:cNvPr id="2" name="Shape 0" descr="" title=""/>
          <p:cNvSpPr/>
          <p:nvPr/>
        </p:nvSpPr>
        <p:spPr>
          <a:xfrm>
            <a:off x="0" y="0"/>
            <a:ext cx="12191695" cy="6858000"/>
          </a:xfrm>
          <a:prstGeom prst="rect">
            <a:avLst/>
          </a:prstGeom>
          <a:solidFill>
            <a:srgbClr val="1A0508">
              <a:alpha val="72000"/>
            </a:srgbClr>
          </a:solidFill>
          <a:ln/>
        </p:spPr>
        <p:txBody>
          <a:bodyPr/>
          <a:lstStyle/>
          <a:p>
            <a:endParaRPr lang="en-US"/>
          </a:p>
        </p:txBody>
      </p:sp>
      <p:sp>
        <p:nvSpPr>
          <p:cNvPr id="3" name="Shape 1" descr="" title=""/>
          <p:cNvSpPr/>
          <p:nvPr/>
        </p:nvSpPr>
        <p:spPr>
          <a:xfrm>
            <a:off x="0" y="0"/>
            <a:ext cx="6766560" cy="6858000"/>
          </a:xfrm>
          <a:prstGeom prst="rect">
            <a:avLst/>
          </a:prstGeom>
          <a:solidFill>
            <a:srgbClr val="1A0508">
              <a:alpha val="92000"/>
            </a:srgbClr>
          </a:solidFill>
          <a:ln/>
        </p:spPr>
        <p:txBody>
          <a:bodyPr/>
          <a:lstStyle/>
          <a:p>
            <a:endParaRPr lang="en-US"/>
          </a:p>
        </p:txBody>
      </p:sp>
      <p:sp>
        <p:nvSpPr>
          <p:cNvPr id="4" name="Text 2" descr="" title=""/>
          <p:cNvSpPr/>
          <p:nvPr/>
        </p:nvSpPr>
        <p:spPr>
          <a:xfrm>
            <a:off x="731520" y="777240"/>
            <a:ext cx="5486400" cy="365760"/>
          </a:xfrm>
          <a:prstGeom prst="rect">
            <a:avLst/>
          </a:prstGeom>
          <a:noFill/>
          <a:ln/>
        </p:spPr>
        <p:txBody>
          <a:bodyPr wrap="square" lIns="0" tIns="0" rIns="0" bIns="0" rtlCol="0" anchor="ctr"/>
          <a:lstStyle/>
          <a:p>
            <a:pPr marL="0" indent="0">
              <a:buNone/>
            </a:pPr>
            <a:r>
              <a:rPr lang="en-US" sz="1400" b="1" kern="0" spc="400" dirty="0">
                <a:solidFill>
                  <a:srgbClr val="C9A85E"/>
                </a:solidFill>
                <a:latin typeface="Calibri" pitchFamily="34" charset="0"/>
                <a:ea typeface="Calibri" pitchFamily="34" charset="-122"/>
                <a:cs typeface="Calibri" pitchFamily="34" charset="-120"/>
              </a:rPr>
              <a:t>KEY TAKEAWAYS</a:t>
            </a:r>
            <a:endParaRPr lang="en-US" sz="1400" dirty="0"/>
          </a:p>
        </p:txBody>
      </p:sp>
      <p:sp>
        <p:nvSpPr>
          <p:cNvPr id="5" name="Text 3" descr="" title=""/>
          <p:cNvSpPr/>
          <p:nvPr/>
        </p:nvSpPr>
        <p:spPr>
          <a:xfrm>
            <a:off x="731520" y="1143000"/>
            <a:ext cx="5669280" cy="914400"/>
          </a:xfrm>
          <a:prstGeom prst="rect">
            <a:avLst/>
          </a:prstGeom>
          <a:noFill/>
          <a:ln/>
        </p:spPr>
        <p:txBody>
          <a:bodyPr wrap="square" lIns="0" tIns="0" rIns="0" bIns="0" rtlCol="0" anchor="ctr"/>
          <a:lstStyle/>
          <a:p>
            <a:pPr marL="0" indent="0">
              <a:lnSpc>
                <a:spcPct val="100000"/>
              </a:lnSpc>
              <a:buNone/>
            </a:pPr>
            <a:r>
              <a:rPr lang="en-US" sz="3000" b="1" dirty="0">
                <a:solidFill>
                  <a:srgbClr val="FFFFFF"/>
                </a:solidFill>
                <a:latin typeface="Georgia" pitchFamily="34" charset="0"/>
                <a:ea typeface="Georgia" pitchFamily="34" charset="-122"/>
                <a:cs typeface="Georgia" pitchFamily="34" charset="-120"/>
              </a:rPr>
              <a:t>Competence Now Includes AI</a:t>
            </a:r>
            <a:endParaRPr lang="en-US" sz="3000" dirty="0"/>
          </a:p>
        </p:txBody>
      </p:sp>
      <p:sp>
        <p:nvSpPr>
          <p:cNvPr id="6" name="Text 4" descr="" title=""/>
          <p:cNvSpPr/>
          <p:nvPr/>
        </p:nvSpPr>
        <p:spPr>
          <a:xfrm>
            <a:off x="777240" y="2286000"/>
            <a:ext cx="5394960" cy="3291840"/>
          </a:xfrm>
          <a:prstGeom prst="rect">
            <a:avLst/>
          </a:prstGeom>
          <a:noFill/>
          <a:ln/>
        </p:spPr>
        <p:txBody>
          <a:bodyPr wrap="square" lIns="0" tIns="0" rIns="0" bIns="0" rtlCol="0" anchor="t"/>
          <a:lstStyle/>
          <a:p>
            <a:pPr marL="203200" indent="-203200" algn="l">
              <a:lnSpc>
                <a:spcPct val="105000"/>
              </a:lnSpc>
              <a:spcAft>
                <a:spcPts val="1100"/>
              </a:spcAft>
              <a:buSzPct val="100000"/>
              <a:buChar char="•"/>
            </a:pPr>
            <a:r>
              <a:rPr lang="en-US" sz="1450" dirty="0">
                <a:solidFill>
                  <a:srgbClr val="F4ECDD"/>
                </a:solidFill>
                <a:latin typeface="Calibri" pitchFamily="34" charset="0"/>
                <a:ea typeface="Calibri" pitchFamily="34" charset="-122"/>
                <a:cs typeface="Calibri" pitchFamily="34" charset="-120"/>
              </a:rPr>
              <a:t>AI is a powerful assistant — but it hallucinates, and you stay responsible.</a:t>
            </a:r>
            <a:endParaRPr lang="en-US" sz="1450" dirty="0"/>
          </a:p>
          <a:p>
            <a:pPr marL="203200" indent="-203200" algn="l">
              <a:lnSpc>
                <a:spcPct val="105000"/>
              </a:lnSpc>
              <a:spcAft>
                <a:spcPts val="1100"/>
              </a:spcAft>
              <a:buSzPct val="100000"/>
              <a:buChar char="•"/>
            </a:pPr>
            <a:r>
              <a:rPr lang="en-US" sz="1450" dirty="0">
                <a:solidFill>
                  <a:srgbClr val="F4ECDD"/>
                </a:solidFill>
                <a:latin typeface="Calibri" pitchFamily="34" charset="0"/>
                <a:ea typeface="Calibri" pitchFamily="34" charset="-122"/>
                <a:cs typeface="Calibri" pitchFamily="34" charset="-120"/>
              </a:rPr>
              <a:t>The existing Rules of Professional Conduct already govern its use.</a:t>
            </a:r>
            <a:endParaRPr lang="en-US" sz="1450" dirty="0"/>
          </a:p>
          <a:p>
            <a:pPr marL="203200" indent="-203200" algn="l">
              <a:lnSpc>
                <a:spcPct val="105000"/>
              </a:lnSpc>
              <a:spcAft>
                <a:spcPts val="1100"/>
              </a:spcAft>
              <a:buSzPct val="100000"/>
              <a:buChar char="•"/>
            </a:pPr>
            <a:r>
              <a:rPr lang="en-US" sz="1450" dirty="0">
                <a:solidFill>
                  <a:srgbClr val="F4ECDD"/>
                </a:solidFill>
                <a:latin typeface="Calibri" pitchFamily="34" charset="0"/>
                <a:ea typeface="Calibri" pitchFamily="34" charset="-122"/>
                <a:cs typeface="Calibri" pitchFamily="34" charset="-120"/>
              </a:rPr>
              <a:t>Louisiana has codified diligence duties through Act 250.</a:t>
            </a:r>
            <a:endParaRPr lang="en-US" sz="1450" dirty="0"/>
          </a:p>
          <a:p>
            <a:pPr marL="203200" indent="-203200" algn="l">
              <a:lnSpc>
                <a:spcPct val="105000"/>
              </a:lnSpc>
              <a:spcAft>
                <a:spcPts val="1100"/>
              </a:spcAft>
              <a:buSzPct val="100000"/>
              <a:buChar char="•"/>
            </a:pPr>
            <a:r>
              <a:rPr lang="en-US" sz="1450" dirty="0">
                <a:solidFill>
                  <a:srgbClr val="F4ECDD"/>
                </a:solidFill>
                <a:latin typeface="Calibri" pitchFamily="34" charset="0"/>
                <a:ea typeface="Calibri" pitchFamily="34" charset="-122"/>
                <a:cs typeface="Calibri" pitchFamily="34" charset="-120"/>
              </a:rPr>
              <a:t>Protect confidentiality; verify every citation; supervise the tool.</a:t>
            </a:r>
            <a:endParaRPr lang="en-US" sz="1450" dirty="0"/>
          </a:p>
          <a:p>
            <a:pPr marL="203200" indent="-203200" algn="l">
              <a:lnSpc>
                <a:spcPct val="105000"/>
              </a:lnSpc>
              <a:spcAft>
                <a:spcPts val="1100"/>
              </a:spcAft>
              <a:buSzPct val="100000"/>
              <a:buChar char="•"/>
            </a:pPr>
            <a:r>
              <a:rPr lang="en-US" sz="1450" dirty="0">
                <a:solidFill>
                  <a:srgbClr val="F4ECDD"/>
                </a:solidFill>
                <a:latin typeface="Calibri" pitchFamily="34" charset="0"/>
                <a:ea typeface="Calibri" pitchFamily="34" charset="-122"/>
                <a:cs typeface="Calibri" pitchFamily="34" charset="-120"/>
              </a:rPr>
              <a:t>When in doubt, do not trust until verified.</a:t>
            </a:r>
            <a:endParaRPr lang="en-US" sz="1450" dirty="0"/>
          </a:p>
        </p:txBody>
      </p:sp>
      <p:sp>
        <p:nvSpPr>
          <p:cNvPr id="7" name="Text 5" descr="" title=""/>
          <p:cNvSpPr/>
          <p:nvPr/>
        </p:nvSpPr>
        <p:spPr>
          <a:xfrm>
            <a:off x="777240" y="5715000"/>
            <a:ext cx="5394960" cy="457200"/>
          </a:xfrm>
          <a:prstGeom prst="rect">
            <a:avLst/>
          </a:prstGeom>
          <a:noFill/>
          <a:ln/>
        </p:spPr>
        <p:txBody>
          <a:bodyPr wrap="square" lIns="0" tIns="0" rIns="0" bIns="0" rtlCol="0" anchor="ctr"/>
          <a:lstStyle/>
          <a:p>
            <a:pPr marL="0" indent="0">
              <a:buNone/>
            </a:pPr>
            <a:r>
              <a:rPr lang="en-US" sz="1600" i="1" dirty="0">
                <a:solidFill>
                  <a:srgbClr val="C9A85E"/>
                </a:solidFill>
                <a:latin typeface="Georgia" pitchFamily="34" charset="0"/>
                <a:ea typeface="Georgia" pitchFamily="34" charset="-122"/>
                <a:cs typeface="Georgia" pitchFamily="34" charset="-120"/>
              </a:rPr>
              <a:t>Thank you — questions welcome.</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9D6"/>
        </a:solidFill>
        <a:effectLst/>
      </p:bgPr>
    </p:bg>
    <p:spTree>
      <p:nvGrpSpPr>
        <p:cNvPr id="1" name="" descr="" title=""/>
        <p:cNvGrpSpPr/>
        <p:nvPr/>
      </p:nvGrpSpPr>
      <p:grpSpPr>
        <a:xfrm>
          <a:off x="0" y="0"/>
          <a:ext cx="0" cy="0"/>
          <a:chOff x="0" y="0"/>
          <a:chExt cx="0" cy="0"/>
        </a:xfrm>
      </p:grpSpPr>
      <p:sp>
        <p:nvSpPr>
          <p:cNvPr id="2" name="Eyebrow" descr="" title=""/>
          <p:cNvSpPr/>
          <p:nvPr/>
        </p:nvSpPr>
        <p:spPr>
          <a:xfrm>
            <a:off x="548640" y="384048"/>
            <a:ext cx="100584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300" normalizeH="0" baseline="0" noProof="0">
                <a:ln>
                  <a:noFill/>
                </a:ln>
                <a:solidFill>
                  <a:srgbClr val="B0883C"/>
                </a:solidFill>
                <a:effectLst/>
                <a:uLnTx/>
                <a:uFillTx/>
                <a:latin typeface="Calibri" pitchFamily="34" charset="0"/>
                <a:ea typeface="Calibri" pitchFamily="34" charset="-122"/>
                <a:cs typeface="Calibri" pitchFamily="34" charset="-120"/>
              </a:rPr>
              <a:t>FOUNDATIONS</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itle" descr="" title=""/>
          <p:cNvSpPr/>
          <p:nvPr/>
        </p:nvSpPr>
        <p:spPr>
          <a:xfrm>
            <a:off x="548640" y="658368"/>
            <a:ext cx="10424160"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4A0E18"/>
                </a:solidFill>
                <a:effectLst/>
                <a:uLnTx/>
                <a:uFillTx/>
                <a:latin typeface="Georgia" pitchFamily="34" charset="0"/>
                <a:ea typeface="Georgia" pitchFamily="34" charset="-122"/>
                <a:cs typeface="Georgia" pitchFamily="34" charset="-120"/>
              </a:rPr>
              <a:t>What Is AI — and Generative AI?</a:t>
            </a:r>
            <a:endParaRPr kumimoji="0" lang="en-US" sz="3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Card A" descr="" title=""/>
          <p:cNvSpPr/>
          <p:nvPr/>
        </p:nvSpPr>
        <p:spPr>
          <a:xfrm>
            <a:off x="548640" y="1560000"/>
            <a:ext cx="5247655" cy="30200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ard A Header" descr="" title=""/>
          <p:cNvSpPr/>
          <p:nvPr/>
        </p:nvSpPr>
        <p:spPr>
          <a:xfrm>
            <a:off x="548640" y="1560000"/>
            <a:ext cx="5247655" cy="720000"/>
          </a:xfrm>
          <a:prstGeom prst="rect">
            <a:avLst/>
          </a:prstGeom>
          <a:solidFill>
            <a:srgbClr val="6E1423"/>
          </a:solid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   Artificial Intelligence (AI)</a:t>
            </a:r>
            <a:endParaRPr kumimoji="0" lang="en-US" sz="15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Card A Body" descr="" title=""/>
          <p:cNvSpPr/>
          <p:nvPr/>
        </p:nvSpPr>
        <p:spPr>
          <a:xfrm>
            <a:off x="788640" y="2420000"/>
            <a:ext cx="4767655" cy="204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700"/>
              </a:spcAft>
              <a:buClrTx/>
              <a:buSzTx/>
              <a:buFontTx/>
              <a:buNone/>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Computer systems that perform tasks normally requiring human intelligence such as recognizing patterns, making predictions, and processing language.</a:t>
            </a:r>
          </a:p>
          <a:p>
            <a:pPr marL="177800" marR="0" lvl="0" indent="-177800" algn="l" defTabSz="914400" rtl="0" eaLnBrk="1" fontAlgn="auto" latinLnBrk="0" hangingPunct="1">
              <a:lnSpc>
                <a:spcPct val="100000"/>
              </a:lnSpc>
              <a:spcBef>
                <a:spcPts val="0"/>
              </a:spcBef>
              <a:spcAft>
                <a:spcPts val="600"/>
              </a:spcAft>
              <a:buClrTx/>
              <a:buSzPct val="100000"/>
              <a:buFontTx/>
              <a:buChar char="•"/>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Learns from large amounts of data instead of following fixed rules.</a:t>
            </a:r>
          </a:p>
          <a:p>
            <a:pPr marL="177800" marR="0" lvl="0" indent="-177800" algn="l" defTabSz="914400" rtl="0" eaLnBrk="1" fontAlgn="auto" latinLnBrk="0" hangingPunct="1">
              <a:lnSpc>
                <a:spcPct val="100000"/>
              </a:lnSpc>
              <a:spcBef>
                <a:spcPts val="0"/>
              </a:spcBef>
              <a:spcAft>
                <a:spcPts val="600"/>
              </a:spcAft>
              <a:buClrTx/>
              <a:buSzPct val="100000"/>
              <a:buFontTx/>
              <a:buChar char="•"/>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Has powered legal research, document review, and e-discovery tools.</a:t>
            </a: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Usually “narrow” and built for specific tasks, not general reasoning.</a:t>
            </a:r>
          </a:p>
        </p:txBody>
      </p:sp>
      <p:sp>
        <p:nvSpPr>
          <p:cNvPr id="7" name="Card B" descr="" title=""/>
          <p:cNvSpPr/>
          <p:nvPr/>
        </p:nvSpPr>
        <p:spPr>
          <a:xfrm>
            <a:off x="6396705" y="1560000"/>
            <a:ext cx="5247655" cy="30200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Card B Header" descr="" title=""/>
          <p:cNvSpPr/>
          <p:nvPr/>
        </p:nvSpPr>
        <p:spPr>
          <a:xfrm>
            <a:off x="6396705" y="1560000"/>
            <a:ext cx="5247655" cy="720000"/>
          </a:xfrm>
          <a:prstGeom prst="rect">
            <a:avLst/>
          </a:prstGeom>
          <a:solidFill>
            <a:srgbClr val="6E1423"/>
          </a:solid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   Generative AI</a:t>
            </a:r>
            <a:endParaRPr kumimoji="0" lang="en-US" sz="15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Card B Body" descr="" title=""/>
          <p:cNvSpPr/>
          <p:nvPr/>
        </p:nvSpPr>
        <p:spPr>
          <a:xfrm>
            <a:off x="6636705" y="2420000"/>
            <a:ext cx="4767655" cy="204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700"/>
              </a:spcAft>
              <a:buClrTx/>
              <a:buSzTx/>
              <a:buFontTx/>
              <a:buNone/>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A type of AI that creates new content such as text, images, or code, by predicting the most likely next words from patterns in its training data.</a:t>
            </a:r>
          </a:p>
          <a:p>
            <a:pPr marL="177800" marR="0" lvl="0" indent="-177800" algn="l" defTabSz="914400" rtl="0" eaLnBrk="1" fontAlgn="auto" latinLnBrk="0" hangingPunct="1">
              <a:lnSpc>
                <a:spcPct val="100000"/>
              </a:lnSpc>
              <a:spcBef>
                <a:spcPts val="0"/>
              </a:spcBef>
              <a:spcAft>
                <a:spcPts val="600"/>
              </a:spcAft>
              <a:buClrTx/>
              <a:buSzPct val="100000"/>
              <a:buFontTx/>
              <a:buChar char="•"/>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Powers large language models such as ChatGPT, Claude, and Copilot.</a:t>
            </a:r>
          </a:p>
          <a:p>
            <a:pPr marL="177800" marR="0" lvl="0" indent="-177800" algn="l" defTabSz="914400" rtl="0" eaLnBrk="1" fontAlgn="auto" latinLnBrk="0" hangingPunct="1">
              <a:lnSpc>
                <a:spcPct val="100000"/>
              </a:lnSpc>
              <a:spcBef>
                <a:spcPts val="0"/>
              </a:spcBef>
              <a:spcAft>
                <a:spcPts val="600"/>
              </a:spcAft>
              <a:buClrTx/>
              <a:buSzPct val="100000"/>
              <a:buFontTx/>
              <a:buChar char="•"/>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Drafts, summarizes, and answers questions in natural language.</a:t>
            </a: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Predicts plausible text, so it can sound confident yet be wrong (“hallucinations”).</a:t>
            </a:r>
          </a:p>
        </p:txBody>
      </p:sp>
      <p:sp>
        <p:nvSpPr>
          <p:cNvPr id="10" name="Why It Matters Card" descr="" title=""/>
          <p:cNvSpPr/>
          <p:nvPr/>
        </p:nvSpPr>
        <p:spPr>
          <a:xfrm>
            <a:off x="548640" y="4720000"/>
            <a:ext cx="11095720" cy="1480000"/>
          </a:xfrm>
          <a:prstGeom prst="rect">
            <a:avLst/>
          </a:prstGeom>
          <a:solidFill>
            <a:srgbClr val="EFE6D2"/>
          </a:solidFill>
          <a:ln w="12700">
            <a:solidFill>
              <a:srgbClr val="D8C9AC"/>
            </a:solidFill>
            <a:prstDash val="solid"/>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Why It Matters Text" descr="" title=""/>
          <p:cNvSpPr/>
          <p:nvPr/>
        </p:nvSpPr>
        <p:spPr>
          <a:xfrm>
            <a:off x="788640" y="4860000"/>
            <a:ext cx="10615720" cy="1200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1400" b="1" i="0" u="none" strike="noStrike" kern="1200" cap="none" spc="0" normalizeH="0" baseline="0" noProof="0" dirty="0">
                <a:ln>
                  <a:noFill/>
                </a:ln>
                <a:solidFill>
                  <a:srgbClr val="6E1423"/>
                </a:solidFill>
                <a:effectLst/>
                <a:uLnTx/>
                <a:uFillTx/>
                <a:latin typeface="Georgia" pitchFamily="34" charset="0"/>
                <a:ea typeface="Georgia" pitchFamily="34" charset="-122"/>
                <a:cs typeface="Georgia" pitchFamily="34" charset="-120"/>
              </a:rPr>
              <a:t>Agentic 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2E25"/>
                </a:solidFill>
                <a:effectLst/>
                <a:uLnTx/>
                <a:uFillTx/>
                <a:latin typeface="Calibri" pitchFamily="34" charset="0"/>
                <a:ea typeface="Calibri" pitchFamily="34" charset="-122"/>
                <a:cs typeface="Calibri" pitchFamily="34" charset="-120"/>
              </a:rPr>
              <a:t>Agentic AI can autonomously set goals, make plans, and execute process/objective without human intervention or input.</a:t>
            </a:r>
          </a:p>
        </p:txBody>
      </p:sp>
      <p:sp>
        <p:nvSpPr>
          <p:cNvPr id="12" name="Footer Band" descr="" title=""/>
          <p:cNvSpPr/>
          <p:nvPr/>
        </p:nvSpPr>
        <p:spPr>
          <a:xfrm>
            <a:off x="0" y="6565392"/>
            <a:ext cx="12191695" cy="292608"/>
          </a:xfrm>
          <a:prstGeom prst="rect">
            <a:avLst/>
          </a:prstGeom>
          <a:solidFill>
            <a:srgbClr val="EADFC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ooter Left" descr="" title=""/>
          <p:cNvSpPr/>
          <p:nvPr/>
        </p:nvSpPr>
        <p:spPr>
          <a:xfrm>
            <a:off x="548640" y="6565392"/>
            <a:ext cx="64008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75675A"/>
                </a:solidFill>
                <a:effectLst/>
                <a:uLnTx/>
                <a:uFillTx/>
                <a:latin typeface="Calibri" pitchFamily="34" charset="0"/>
                <a:ea typeface="Calibri" pitchFamily="34" charset="-122"/>
                <a:cs typeface="Calibri" pitchFamily="34" charset="-120"/>
              </a:rPr>
              <a:t>AI in Legal Practice  |  Louisiana CLE</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ooter Page" descr="" title=""/>
          <p:cNvSpPr/>
          <p:nvPr/>
        </p:nvSpPr>
        <p:spPr>
          <a:xfrm>
            <a:off x="11094415" y="6565392"/>
            <a:ext cx="548640" cy="2926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75675A"/>
                </a:solidFill>
                <a:effectLst/>
                <a:uLnTx/>
                <a:uFillTx/>
                <a:latin typeface="Calibri" pitchFamily="34" charset="0"/>
                <a:ea typeface="Calibri" pitchFamily="34" charset="-122"/>
                <a:cs typeface="Calibri" pitchFamily="34" charset="-120"/>
              </a:rPr>
              <a:t>3</a:t>
            </a:r>
            <a:endParaRPr kumimoji="0" lang="en-US" sz="8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WHY THIS MATTERS</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AI Has Already Entered the Practice of Law</a:t>
            </a:r>
            <a:endParaRPr lang="en-US" sz="3000" dirty="0"/>
          </a:p>
        </p:txBody>
      </p:sp>
      <p:sp>
        <p:nvSpPr>
          <p:cNvPr id="6" name="Text 3" descr="" title=""/>
          <p:cNvSpPr/>
          <p:nvPr/>
        </p:nvSpPr>
        <p:spPr>
          <a:xfrm>
            <a:off x="548640" y="1572768"/>
            <a:ext cx="11064240" cy="731520"/>
          </a:xfrm>
          <a:prstGeom prst="rect">
            <a:avLst/>
          </a:prstGeom>
          <a:noFill/>
          <a:ln/>
        </p:spPr>
        <p:txBody>
          <a:bodyPr wrap="square" lIns="0" tIns="0" rIns="0" bIns="0" rtlCol="0" anchor="t"/>
          <a:lstStyle/>
          <a:p>
            <a:pPr marL="0" indent="0" algn="l">
              <a:lnSpc>
                <a:spcPct val="105000"/>
              </a:lnSpc>
              <a:buNone/>
            </a:pPr>
            <a:r>
              <a:rPr lang="en-US" sz="1450" dirty="0">
                <a:solidFill>
                  <a:srgbClr val="3A2E25"/>
                </a:solidFill>
                <a:latin typeface="Calibri" pitchFamily="34" charset="0"/>
                <a:ea typeface="Calibri" pitchFamily="34" charset="-122"/>
                <a:cs typeface="Calibri" pitchFamily="34" charset="-120"/>
              </a:rPr>
              <a:t>Generative AI is now embedded in the tools lawyers use every day — research platforms, word processors, and video conferencing. The question is no longer whether to engage with it, but how to do so competently and ethically.</a:t>
            </a:r>
            <a:endParaRPr lang="en-US" sz="1450" dirty="0"/>
          </a:p>
        </p:txBody>
      </p:sp>
      <p:sp>
        <p:nvSpPr>
          <p:cNvPr id="7" name="Shape 4" descr="" title=""/>
          <p:cNvSpPr/>
          <p:nvPr/>
        </p:nvSpPr>
        <p:spPr>
          <a:xfrm>
            <a:off x="548640" y="2514600"/>
            <a:ext cx="2587752" cy="23317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8" name="Shape 5" descr="" title=""/>
          <p:cNvSpPr/>
          <p:nvPr/>
        </p:nvSpPr>
        <p:spPr>
          <a:xfrm>
            <a:off x="1559052" y="2788920"/>
            <a:ext cx="566928" cy="566928"/>
          </a:xfrm>
          <a:prstGeom prst="ellipse">
            <a:avLst/>
          </a:prstGeom>
          <a:solidFill>
            <a:srgbClr val="6E1423"/>
          </a:solidFill>
          <a:ln/>
        </p:spPr>
        <p:txBody>
          <a:bodyPr/>
          <a:lstStyle/>
          <a:p>
            <a:endParaRPr lang="en-US"/>
          </a:p>
        </p:txBody>
      </p:sp>
      <p:pic>
        <p:nvPicPr>
          <p:cNvPr id="9" name="Image 1" descr="" title=""/>
          <p:cNvPicPr>
            <a:picLocks noChangeAspect="1"/>
          </p:cNvPicPr>
          <p:nvPr/>
        </p:nvPicPr>
        <p:blipFill>
          <a:blip r:embed="rId4"/>
          <a:stretch>
            <a:fillRect/>
          </a:stretch>
        </p:blipFill>
        <p:spPr>
          <a:xfrm>
            <a:off x="1687068" y="2916936"/>
            <a:ext cx="310896" cy="310896"/>
          </a:xfrm>
          <a:prstGeom prst="rect">
            <a:avLst/>
          </a:prstGeom>
        </p:spPr>
      </p:pic>
      <p:sp>
        <p:nvSpPr>
          <p:cNvPr id="10" name="Text 6" descr="" title=""/>
          <p:cNvSpPr/>
          <p:nvPr/>
        </p:nvSpPr>
        <p:spPr>
          <a:xfrm>
            <a:off x="685800" y="3429000"/>
            <a:ext cx="2313432" cy="685800"/>
          </a:xfrm>
          <a:prstGeom prst="rect">
            <a:avLst/>
          </a:prstGeom>
          <a:noFill/>
          <a:ln/>
        </p:spPr>
        <p:txBody>
          <a:bodyPr wrap="square" lIns="0" tIns="0" rIns="0" bIns="0" rtlCol="0" anchor="ctr"/>
          <a:lstStyle/>
          <a:p>
            <a:pPr marL="0" indent="0" algn="ctr">
              <a:buNone/>
            </a:pPr>
            <a:r>
              <a:rPr lang="en-US" sz="3800" b="1" dirty="0">
                <a:solidFill>
                  <a:srgbClr val="6E1423"/>
                </a:solidFill>
                <a:latin typeface="Georgia" pitchFamily="34" charset="0"/>
                <a:ea typeface="Georgia" pitchFamily="34" charset="-122"/>
                <a:cs typeface="Georgia" pitchFamily="34" charset="-120"/>
              </a:rPr>
              <a:t>79%</a:t>
            </a:r>
            <a:endParaRPr lang="en-US" sz="3800" dirty="0"/>
          </a:p>
        </p:txBody>
      </p:sp>
      <p:sp>
        <p:nvSpPr>
          <p:cNvPr id="11" name="Text 7" descr="" title=""/>
          <p:cNvSpPr/>
          <p:nvPr/>
        </p:nvSpPr>
        <p:spPr>
          <a:xfrm>
            <a:off x="749808" y="4142232"/>
            <a:ext cx="2185416" cy="640080"/>
          </a:xfrm>
          <a:prstGeom prst="rect">
            <a:avLst/>
          </a:prstGeom>
          <a:noFill/>
          <a:ln/>
        </p:spPr>
        <p:txBody>
          <a:bodyPr wrap="square" lIns="0" tIns="0" rIns="0" bIns="0" rtlCol="0" anchor="t"/>
          <a:lstStyle/>
          <a:p>
            <a:pPr marL="0" indent="0" algn="ctr">
              <a:lnSpc>
                <a:spcPct val="100000"/>
              </a:lnSpc>
              <a:buNone/>
            </a:pPr>
            <a:r>
              <a:rPr lang="en-US" sz="1150" dirty="0">
                <a:solidFill>
                  <a:srgbClr val="75675A"/>
                </a:solidFill>
                <a:latin typeface="Calibri" pitchFamily="34" charset="0"/>
                <a:ea typeface="Calibri" pitchFamily="34" charset="-122"/>
                <a:cs typeface="Calibri" pitchFamily="34" charset="-120"/>
              </a:rPr>
              <a:t>of legal professionals report using AI in some form (2025)</a:t>
            </a:r>
            <a:endParaRPr lang="en-US" sz="1150" dirty="0"/>
          </a:p>
        </p:txBody>
      </p:sp>
      <p:sp>
        <p:nvSpPr>
          <p:cNvPr id="12" name="Shape 8" descr="" title=""/>
          <p:cNvSpPr/>
          <p:nvPr/>
        </p:nvSpPr>
        <p:spPr>
          <a:xfrm>
            <a:off x="3383280" y="2514600"/>
            <a:ext cx="2587752" cy="2331720"/>
          </a:xfrm>
          <a:prstGeom prst="rect">
            <a:avLst/>
          </a:prstGeom>
          <a:solidFill>
            <a:srgbClr val="6E1423"/>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3" name="Shape 9" descr="" title=""/>
          <p:cNvSpPr/>
          <p:nvPr/>
        </p:nvSpPr>
        <p:spPr>
          <a:xfrm>
            <a:off x="4393692" y="2788920"/>
            <a:ext cx="566928" cy="566928"/>
          </a:xfrm>
          <a:prstGeom prst="ellipse">
            <a:avLst/>
          </a:prstGeom>
          <a:solidFill>
            <a:srgbClr val="B0883C"/>
          </a:solidFill>
          <a:ln/>
        </p:spPr>
        <p:txBody>
          <a:bodyPr/>
          <a:lstStyle/>
          <a:p>
            <a:endParaRPr lang="en-US"/>
          </a:p>
        </p:txBody>
      </p:sp>
      <p:pic>
        <p:nvPicPr>
          <p:cNvPr id="14" name="Image 2" descr="" title=""/>
          <p:cNvPicPr>
            <a:picLocks noChangeAspect="1"/>
          </p:cNvPicPr>
          <p:nvPr/>
        </p:nvPicPr>
        <p:blipFill>
          <a:blip r:embed="rId5"/>
          <a:stretch>
            <a:fillRect/>
          </a:stretch>
        </p:blipFill>
        <p:spPr>
          <a:xfrm>
            <a:off x="4521708" y="2916936"/>
            <a:ext cx="310896" cy="310896"/>
          </a:xfrm>
          <a:prstGeom prst="rect">
            <a:avLst/>
          </a:prstGeom>
        </p:spPr>
      </p:pic>
      <p:sp>
        <p:nvSpPr>
          <p:cNvPr id="15" name="Text 10" descr="" title=""/>
          <p:cNvSpPr/>
          <p:nvPr/>
        </p:nvSpPr>
        <p:spPr>
          <a:xfrm>
            <a:off x="3520440" y="3429000"/>
            <a:ext cx="2313432" cy="685800"/>
          </a:xfrm>
          <a:prstGeom prst="rect">
            <a:avLst/>
          </a:prstGeom>
          <a:noFill/>
          <a:ln/>
        </p:spPr>
        <p:txBody>
          <a:bodyPr wrap="square" lIns="0" tIns="0" rIns="0" bIns="0" rtlCol="0" anchor="ctr"/>
          <a:lstStyle/>
          <a:p>
            <a:pPr marL="0" indent="0" algn="ctr">
              <a:buNone/>
            </a:pPr>
            <a:r>
              <a:rPr lang="en-US" sz="3800" b="1" dirty="0">
                <a:solidFill>
                  <a:srgbClr val="FFFFFF"/>
                </a:solidFill>
                <a:latin typeface="Georgia" pitchFamily="34" charset="0"/>
                <a:ea typeface="Georgia" pitchFamily="34" charset="-122"/>
                <a:cs typeface="Georgia" pitchFamily="34" charset="-120"/>
              </a:rPr>
              <a:t>$1.45B</a:t>
            </a:r>
            <a:endParaRPr lang="en-US" sz="3800" dirty="0"/>
          </a:p>
        </p:txBody>
      </p:sp>
      <p:sp>
        <p:nvSpPr>
          <p:cNvPr id="16" name="Text 11" descr="" title=""/>
          <p:cNvSpPr/>
          <p:nvPr/>
        </p:nvSpPr>
        <p:spPr>
          <a:xfrm>
            <a:off x="3584448" y="4142232"/>
            <a:ext cx="2185416" cy="640080"/>
          </a:xfrm>
          <a:prstGeom prst="rect">
            <a:avLst/>
          </a:prstGeom>
          <a:noFill/>
          <a:ln/>
        </p:spPr>
        <p:txBody>
          <a:bodyPr wrap="square" lIns="0" tIns="0" rIns="0" bIns="0" rtlCol="0" anchor="t"/>
          <a:lstStyle/>
          <a:p>
            <a:pPr marL="0" indent="0" algn="ctr">
              <a:lnSpc>
                <a:spcPct val="100000"/>
              </a:lnSpc>
              <a:buNone/>
            </a:pPr>
            <a:r>
              <a:rPr lang="en-US" sz="1150" dirty="0">
                <a:solidFill>
                  <a:srgbClr val="F0E4CC"/>
                </a:solidFill>
                <a:latin typeface="Calibri" pitchFamily="34" charset="0"/>
                <a:ea typeface="Calibri" pitchFamily="34" charset="-122"/>
                <a:cs typeface="Calibri" pitchFamily="34" charset="-120"/>
              </a:rPr>
              <a:t>estimated size of the legal-AI market (2024)</a:t>
            </a:r>
            <a:endParaRPr lang="en-US" sz="1150" dirty="0"/>
          </a:p>
        </p:txBody>
      </p:sp>
      <p:sp>
        <p:nvSpPr>
          <p:cNvPr id="17" name="Shape 12" descr="" title=""/>
          <p:cNvSpPr/>
          <p:nvPr/>
        </p:nvSpPr>
        <p:spPr>
          <a:xfrm>
            <a:off x="6217920" y="2514600"/>
            <a:ext cx="2587752" cy="23317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8" name="Shape 13" descr="" title=""/>
          <p:cNvSpPr/>
          <p:nvPr/>
        </p:nvSpPr>
        <p:spPr>
          <a:xfrm>
            <a:off x="7228332" y="2788920"/>
            <a:ext cx="566928" cy="566928"/>
          </a:xfrm>
          <a:prstGeom prst="ellipse">
            <a:avLst/>
          </a:prstGeom>
          <a:solidFill>
            <a:srgbClr val="6E1423"/>
          </a:solidFill>
          <a:ln/>
        </p:spPr>
        <p:txBody>
          <a:bodyPr/>
          <a:lstStyle/>
          <a:p>
            <a:endParaRPr lang="en-US"/>
          </a:p>
        </p:txBody>
      </p:sp>
      <p:pic>
        <p:nvPicPr>
          <p:cNvPr id="19" name="Image 3" descr="" title=""/>
          <p:cNvPicPr>
            <a:picLocks noChangeAspect="1"/>
          </p:cNvPicPr>
          <p:nvPr/>
        </p:nvPicPr>
        <p:blipFill>
          <a:blip r:embed="rId6"/>
          <a:stretch>
            <a:fillRect/>
          </a:stretch>
        </p:blipFill>
        <p:spPr>
          <a:xfrm>
            <a:off x="7356348" y="2916936"/>
            <a:ext cx="310896" cy="310896"/>
          </a:xfrm>
          <a:prstGeom prst="rect">
            <a:avLst/>
          </a:prstGeom>
        </p:spPr>
      </p:pic>
      <p:sp>
        <p:nvSpPr>
          <p:cNvPr id="20" name="Text 14" descr="" title=""/>
          <p:cNvSpPr/>
          <p:nvPr/>
        </p:nvSpPr>
        <p:spPr>
          <a:xfrm>
            <a:off x="6355080" y="3429000"/>
            <a:ext cx="2313432" cy="685800"/>
          </a:xfrm>
          <a:prstGeom prst="rect">
            <a:avLst/>
          </a:prstGeom>
          <a:noFill/>
          <a:ln/>
        </p:spPr>
        <p:txBody>
          <a:bodyPr wrap="square" lIns="0" tIns="0" rIns="0" bIns="0" rtlCol="0" anchor="ctr"/>
          <a:lstStyle/>
          <a:p>
            <a:pPr marL="0" indent="0" algn="ctr">
              <a:buNone/>
            </a:pPr>
            <a:r>
              <a:rPr lang="en-US" sz="3800" b="1" dirty="0">
                <a:solidFill>
                  <a:srgbClr val="6E1423"/>
                </a:solidFill>
                <a:latin typeface="Georgia" pitchFamily="34" charset="0"/>
                <a:ea typeface="Georgia" pitchFamily="34" charset="-122"/>
                <a:cs typeface="Georgia" pitchFamily="34" charset="-120"/>
              </a:rPr>
              <a:t>1,600+</a:t>
            </a:r>
            <a:endParaRPr lang="en-US" sz="3800" dirty="0"/>
          </a:p>
        </p:txBody>
      </p:sp>
      <p:sp>
        <p:nvSpPr>
          <p:cNvPr id="21" name="Text 15" descr="" title=""/>
          <p:cNvSpPr/>
          <p:nvPr/>
        </p:nvSpPr>
        <p:spPr>
          <a:xfrm>
            <a:off x="6419088" y="4142232"/>
            <a:ext cx="2185416" cy="640080"/>
          </a:xfrm>
          <a:prstGeom prst="rect">
            <a:avLst/>
          </a:prstGeom>
          <a:noFill/>
          <a:ln/>
        </p:spPr>
        <p:txBody>
          <a:bodyPr wrap="square" lIns="0" tIns="0" rIns="0" bIns="0" rtlCol="0" anchor="t"/>
          <a:lstStyle/>
          <a:p>
            <a:pPr marL="0" indent="0" algn="ctr">
              <a:lnSpc>
                <a:spcPct val="100000"/>
              </a:lnSpc>
              <a:buNone/>
            </a:pPr>
            <a:r>
              <a:rPr lang="en-US" sz="1150" dirty="0">
                <a:solidFill>
                  <a:srgbClr val="75675A"/>
                </a:solidFill>
                <a:latin typeface="Calibri" pitchFamily="34" charset="0"/>
                <a:ea typeface="Calibri" pitchFamily="34" charset="-122"/>
                <a:cs typeface="Calibri" pitchFamily="34" charset="-120"/>
              </a:rPr>
              <a:t>court filings with AI errors logged across 35 countries (since 2023)</a:t>
            </a:r>
            <a:endParaRPr lang="en-US" sz="1150" dirty="0"/>
          </a:p>
        </p:txBody>
      </p:sp>
      <p:sp>
        <p:nvSpPr>
          <p:cNvPr id="22" name="Shape 16" descr="" title=""/>
          <p:cNvSpPr/>
          <p:nvPr/>
        </p:nvSpPr>
        <p:spPr>
          <a:xfrm>
            <a:off x="9052560" y="2514600"/>
            <a:ext cx="2587752" cy="2331720"/>
          </a:xfrm>
          <a:prstGeom prst="rect">
            <a:avLst/>
          </a:prstGeom>
          <a:solidFill>
            <a:srgbClr val="6E1423"/>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3" name="Shape 17" descr="" title=""/>
          <p:cNvSpPr/>
          <p:nvPr/>
        </p:nvSpPr>
        <p:spPr>
          <a:xfrm>
            <a:off x="10062972" y="2788920"/>
            <a:ext cx="566928" cy="566928"/>
          </a:xfrm>
          <a:prstGeom prst="ellipse">
            <a:avLst/>
          </a:prstGeom>
          <a:solidFill>
            <a:srgbClr val="B0883C"/>
          </a:solidFill>
          <a:ln/>
        </p:spPr>
        <p:txBody>
          <a:bodyPr/>
          <a:lstStyle/>
          <a:p>
            <a:endParaRPr lang="en-US"/>
          </a:p>
        </p:txBody>
      </p:sp>
      <p:pic>
        <p:nvPicPr>
          <p:cNvPr id="24" name="Image 4" descr="" title=""/>
          <p:cNvPicPr>
            <a:picLocks noChangeAspect="1"/>
          </p:cNvPicPr>
          <p:nvPr/>
        </p:nvPicPr>
        <p:blipFill>
          <a:blip r:embed="rId7"/>
          <a:stretch>
            <a:fillRect/>
          </a:stretch>
        </p:blipFill>
        <p:spPr>
          <a:xfrm>
            <a:off x="10190988" y="2916936"/>
            <a:ext cx="310896" cy="310896"/>
          </a:xfrm>
          <a:prstGeom prst="rect">
            <a:avLst/>
          </a:prstGeom>
        </p:spPr>
      </p:pic>
      <p:sp>
        <p:nvSpPr>
          <p:cNvPr id="25" name="Text 18" descr="" title=""/>
          <p:cNvSpPr/>
          <p:nvPr/>
        </p:nvSpPr>
        <p:spPr>
          <a:xfrm>
            <a:off x="9189720" y="3429000"/>
            <a:ext cx="2313432" cy="685800"/>
          </a:xfrm>
          <a:prstGeom prst="rect">
            <a:avLst/>
          </a:prstGeom>
          <a:noFill/>
          <a:ln/>
        </p:spPr>
        <p:txBody>
          <a:bodyPr wrap="square" lIns="0" tIns="0" rIns="0" bIns="0" rtlCol="0" anchor="ctr"/>
          <a:lstStyle/>
          <a:p>
            <a:pPr marL="0" indent="0" algn="ctr">
              <a:buNone/>
            </a:pPr>
            <a:r>
              <a:rPr lang="en-US" sz="3800" b="1" dirty="0">
                <a:solidFill>
                  <a:srgbClr val="FFFFFF"/>
                </a:solidFill>
                <a:latin typeface="Georgia" pitchFamily="34" charset="0"/>
                <a:ea typeface="Georgia" pitchFamily="34" charset="-122"/>
                <a:cs typeface="Georgia" pitchFamily="34" charset="-120"/>
              </a:rPr>
              <a:t>44%</a:t>
            </a:r>
            <a:endParaRPr lang="en-US" sz="3800" dirty="0"/>
          </a:p>
        </p:txBody>
      </p:sp>
      <p:sp>
        <p:nvSpPr>
          <p:cNvPr id="26" name="Text 19" descr="" title=""/>
          <p:cNvSpPr/>
          <p:nvPr/>
        </p:nvSpPr>
        <p:spPr>
          <a:xfrm>
            <a:off x="9253728" y="4142232"/>
            <a:ext cx="2185416" cy="640080"/>
          </a:xfrm>
          <a:prstGeom prst="rect">
            <a:avLst/>
          </a:prstGeom>
          <a:noFill/>
          <a:ln/>
        </p:spPr>
        <p:txBody>
          <a:bodyPr wrap="square" lIns="0" tIns="0" rIns="0" bIns="0" rtlCol="0" anchor="t"/>
          <a:lstStyle/>
          <a:p>
            <a:pPr marL="0" indent="0" algn="ctr">
              <a:lnSpc>
                <a:spcPct val="100000"/>
              </a:lnSpc>
              <a:buNone/>
            </a:pPr>
            <a:r>
              <a:rPr lang="en-US" sz="1150" dirty="0">
                <a:solidFill>
                  <a:srgbClr val="F0E4CC"/>
                </a:solidFill>
                <a:latin typeface="Calibri" pitchFamily="34" charset="0"/>
                <a:ea typeface="Calibri" pitchFamily="34" charset="-122"/>
                <a:cs typeface="Calibri" pitchFamily="34" charset="-120"/>
              </a:rPr>
              <a:t>of firms have no formal AI governance policy (2025)</a:t>
            </a:r>
            <a:endParaRPr lang="en-US" sz="1150" dirty="0"/>
          </a:p>
        </p:txBody>
      </p:sp>
      <p:sp>
        <p:nvSpPr>
          <p:cNvPr id="27" name="Text 20" descr="" title=""/>
          <p:cNvSpPr/>
          <p:nvPr/>
        </p:nvSpPr>
        <p:spPr>
          <a:xfrm>
            <a:off x="548640" y="6199632"/>
            <a:ext cx="11064240" cy="310896"/>
          </a:xfrm>
          <a:prstGeom prst="rect">
            <a:avLst/>
          </a:prstGeom>
          <a:noFill/>
          <a:ln/>
        </p:spPr>
        <p:txBody>
          <a:bodyPr wrap="square" lIns="0" tIns="0" rIns="0" bIns="0" rtlCol="0" anchor="ctr"/>
          <a:lstStyle/>
          <a:p>
            <a:pPr marL="0" indent="0" algn="l">
              <a:buNone/>
            </a:pPr>
            <a:r>
              <a:rPr lang="en-US" sz="900" i="1" dirty="0">
                <a:solidFill>
                  <a:srgbClr val="75675A"/>
                </a:solidFill>
                <a:latin typeface="Calibri" pitchFamily="34" charset="0"/>
                <a:ea typeface="Calibri" pitchFamily="34" charset="-122"/>
                <a:cs typeface="Calibri" pitchFamily="34" charset="-120"/>
              </a:rPr>
              <a:t>Sources: Clio Legal Trends; Stanford HAI; Damien Charlotin AI-hallucination database; industry estimates.</a:t>
            </a:r>
            <a:endParaRPr lang="en-US" sz="900" dirty="0"/>
          </a:p>
        </p:txBody>
      </p:sp>
      <p:sp>
        <p:nvSpPr>
          <p:cNvPr id="28" name="Shape 21" descr="" title=""/>
          <p:cNvSpPr/>
          <p:nvPr/>
        </p:nvSpPr>
        <p:spPr>
          <a:xfrm>
            <a:off x="0" y="6565392"/>
            <a:ext cx="12191695" cy="292608"/>
          </a:xfrm>
          <a:prstGeom prst="rect">
            <a:avLst/>
          </a:prstGeom>
          <a:solidFill>
            <a:srgbClr val="EADFC8"/>
          </a:solidFill>
          <a:ln/>
        </p:spPr>
        <p:txBody>
          <a:bodyPr/>
          <a:lstStyle/>
          <a:p>
            <a:endParaRPr lang="en-US"/>
          </a:p>
        </p:txBody>
      </p:sp>
      <p:sp>
        <p:nvSpPr>
          <p:cNvPr id="29" name="Text 22"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30" name="Text 23"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3</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THE TOOLBOX</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AI Tools Available to Lawyers</a:t>
            </a:r>
            <a:endParaRPr lang="en-US" sz="3000" dirty="0"/>
          </a:p>
        </p:txBody>
      </p:sp>
      <p:sp>
        <p:nvSpPr>
          <p:cNvPr id="6" name="Shape 3" descr="" title=""/>
          <p:cNvSpPr/>
          <p:nvPr/>
        </p:nvSpPr>
        <p:spPr>
          <a:xfrm>
            <a:off x="548640" y="1627632"/>
            <a:ext cx="3502152" cy="30920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7" name="Shape 4" descr="" title=""/>
          <p:cNvSpPr/>
          <p:nvPr/>
        </p:nvSpPr>
        <p:spPr>
          <a:xfrm>
            <a:off x="548640" y="1627632"/>
            <a:ext cx="3502152" cy="1051560"/>
          </a:xfrm>
          <a:prstGeom prst="rect">
            <a:avLst/>
          </a:prstGeom>
          <a:solidFill>
            <a:srgbClr val="6E1423"/>
          </a:solidFill>
          <a:ln/>
        </p:spPr>
        <p:txBody>
          <a:bodyPr/>
          <a:lstStyle/>
          <a:p>
            <a:endParaRPr lang="en-US"/>
          </a:p>
        </p:txBody>
      </p:sp>
      <p:sp>
        <p:nvSpPr>
          <p:cNvPr id="8" name="Shape 5" descr="" title=""/>
          <p:cNvSpPr/>
          <p:nvPr/>
        </p:nvSpPr>
        <p:spPr>
          <a:xfrm>
            <a:off x="822960" y="1874520"/>
            <a:ext cx="566928" cy="566928"/>
          </a:xfrm>
          <a:prstGeom prst="ellipse">
            <a:avLst/>
          </a:prstGeom>
          <a:solidFill>
            <a:srgbClr val="B0883C"/>
          </a:solidFill>
          <a:ln/>
        </p:spPr>
        <p:txBody>
          <a:bodyPr/>
          <a:lstStyle/>
          <a:p>
            <a:endParaRPr lang="en-US"/>
          </a:p>
        </p:txBody>
      </p:sp>
      <p:pic>
        <p:nvPicPr>
          <p:cNvPr id="9" name="Image 1" descr="" title=""/>
          <p:cNvPicPr>
            <a:picLocks noChangeAspect="1"/>
          </p:cNvPicPr>
          <p:nvPr/>
        </p:nvPicPr>
        <p:blipFill>
          <a:blip r:embed="rId4"/>
          <a:stretch>
            <a:fillRect/>
          </a:stretch>
        </p:blipFill>
        <p:spPr>
          <a:xfrm>
            <a:off x="950976" y="2002536"/>
            <a:ext cx="310896" cy="310896"/>
          </a:xfrm>
          <a:prstGeom prst="rect">
            <a:avLst/>
          </a:prstGeom>
        </p:spPr>
      </p:pic>
      <p:sp>
        <p:nvSpPr>
          <p:cNvPr id="10" name="Text 6" descr="" title=""/>
          <p:cNvSpPr/>
          <p:nvPr/>
        </p:nvSpPr>
        <p:spPr>
          <a:xfrm>
            <a:off x="1508760" y="1847088"/>
            <a:ext cx="2359152" cy="384048"/>
          </a:xfrm>
          <a:prstGeom prst="rect">
            <a:avLst/>
          </a:prstGeom>
          <a:noFill/>
          <a:ln/>
        </p:spPr>
        <p:txBody>
          <a:bodyPr wrap="square" lIns="0" tIns="0" rIns="0" bIns="0" rtlCol="0" anchor="ctr"/>
          <a:lstStyle/>
          <a:p>
            <a:pPr marL="0" indent="0" algn="l">
              <a:buNone/>
            </a:pPr>
            <a:r>
              <a:rPr lang="en-US" sz="1550" b="1" dirty="0">
                <a:solidFill>
                  <a:srgbClr val="FFFFFF"/>
                </a:solidFill>
                <a:latin typeface="Georgia" pitchFamily="34" charset="0"/>
                <a:ea typeface="Georgia" pitchFamily="34" charset="-122"/>
                <a:cs typeface="Georgia" pitchFamily="34" charset="-120"/>
              </a:rPr>
              <a:t>Westlaw / CoCounsel</a:t>
            </a:r>
            <a:endParaRPr lang="en-US" sz="1550" dirty="0"/>
          </a:p>
        </p:txBody>
      </p:sp>
      <p:sp>
        <p:nvSpPr>
          <p:cNvPr id="11" name="Text 7" descr="" title=""/>
          <p:cNvSpPr/>
          <p:nvPr/>
        </p:nvSpPr>
        <p:spPr>
          <a:xfrm>
            <a:off x="1508760" y="2249424"/>
            <a:ext cx="2359152" cy="310896"/>
          </a:xfrm>
          <a:prstGeom prst="rect">
            <a:avLst/>
          </a:prstGeom>
          <a:noFill/>
          <a:ln/>
        </p:spPr>
        <p:txBody>
          <a:bodyPr wrap="square" lIns="0" tIns="0" rIns="0" bIns="0" rtlCol="0" anchor="ctr"/>
          <a:lstStyle/>
          <a:p>
            <a:pPr marL="0" indent="0" algn="l">
              <a:buNone/>
            </a:pPr>
            <a:r>
              <a:rPr lang="en-US" sz="1050" i="1" dirty="0">
                <a:solidFill>
                  <a:srgbClr val="F0E4CC"/>
                </a:solidFill>
                <a:latin typeface="Calibri" pitchFamily="34" charset="0"/>
                <a:ea typeface="Calibri" pitchFamily="34" charset="-122"/>
                <a:cs typeface="Calibri" pitchFamily="34" charset="-120"/>
              </a:rPr>
              <a:t>Thomson Reuters</a:t>
            </a:r>
            <a:endParaRPr lang="en-US" sz="1050" dirty="0"/>
          </a:p>
        </p:txBody>
      </p:sp>
      <p:sp>
        <p:nvSpPr>
          <p:cNvPr id="12" name="Text 8" descr="" title=""/>
          <p:cNvSpPr/>
          <p:nvPr/>
        </p:nvSpPr>
        <p:spPr>
          <a:xfrm>
            <a:off x="841248" y="2907792"/>
            <a:ext cx="2935224" cy="2468880"/>
          </a:xfrm>
          <a:prstGeom prst="rect">
            <a:avLst/>
          </a:prstGeom>
          <a:noFill/>
          <a:ln/>
        </p:spPr>
        <p:txBody>
          <a:bodyPr wrap="square" lIns="0" tIns="0" rIns="0" bIns="0" rtlCol="0" anchor="t"/>
          <a:lstStyle/>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Conversational research across Westlaw &amp; Practical Law</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Document review, deposition prep, timeline building</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KeyCite citation verification</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CoCounsel now serves approximately 1M professionals in 107 countries</a:t>
            </a:r>
            <a:endParaRPr lang="en-US" sz="1200" dirty="0"/>
          </a:p>
        </p:txBody>
      </p:sp>
      <p:sp>
        <p:nvSpPr>
          <p:cNvPr id="13" name="Shape 9" descr="" title=""/>
          <p:cNvSpPr/>
          <p:nvPr/>
        </p:nvSpPr>
        <p:spPr>
          <a:xfrm>
            <a:off x="4297680" y="1627632"/>
            <a:ext cx="3502152" cy="30920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4" name="Shape 10" descr="" title=""/>
          <p:cNvSpPr/>
          <p:nvPr/>
        </p:nvSpPr>
        <p:spPr>
          <a:xfrm>
            <a:off x="4297680" y="1627632"/>
            <a:ext cx="3502152" cy="1051560"/>
          </a:xfrm>
          <a:prstGeom prst="rect">
            <a:avLst/>
          </a:prstGeom>
          <a:solidFill>
            <a:srgbClr val="6E1423"/>
          </a:solidFill>
          <a:ln/>
        </p:spPr>
        <p:txBody>
          <a:bodyPr/>
          <a:lstStyle/>
          <a:p>
            <a:endParaRPr lang="en-US"/>
          </a:p>
        </p:txBody>
      </p:sp>
      <p:sp>
        <p:nvSpPr>
          <p:cNvPr id="15" name="Shape 11" descr="" title=""/>
          <p:cNvSpPr/>
          <p:nvPr/>
        </p:nvSpPr>
        <p:spPr>
          <a:xfrm>
            <a:off x="4572000" y="1874520"/>
            <a:ext cx="566928" cy="566928"/>
          </a:xfrm>
          <a:prstGeom prst="ellipse">
            <a:avLst/>
          </a:prstGeom>
          <a:solidFill>
            <a:srgbClr val="B0883C"/>
          </a:solidFill>
          <a:ln/>
        </p:spPr>
        <p:txBody>
          <a:bodyPr/>
          <a:lstStyle/>
          <a:p>
            <a:endParaRPr lang="en-US"/>
          </a:p>
        </p:txBody>
      </p:sp>
      <p:pic>
        <p:nvPicPr>
          <p:cNvPr id="16" name="Image 2" descr="" title=""/>
          <p:cNvPicPr>
            <a:picLocks noChangeAspect="1"/>
          </p:cNvPicPr>
          <p:nvPr/>
        </p:nvPicPr>
        <p:blipFill>
          <a:blip r:embed="rId5"/>
          <a:stretch>
            <a:fillRect/>
          </a:stretch>
        </p:blipFill>
        <p:spPr>
          <a:xfrm>
            <a:off x="4700016" y="2002536"/>
            <a:ext cx="310896" cy="310896"/>
          </a:xfrm>
          <a:prstGeom prst="rect">
            <a:avLst/>
          </a:prstGeom>
        </p:spPr>
      </p:pic>
      <p:sp>
        <p:nvSpPr>
          <p:cNvPr id="17" name="Text 12" descr="" title=""/>
          <p:cNvSpPr/>
          <p:nvPr/>
        </p:nvSpPr>
        <p:spPr>
          <a:xfrm>
            <a:off x="5257800" y="1847088"/>
            <a:ext cx="2359152" cy="384048"/>
          </a:xfrm>
          <a:prstGeom prst="rect">
            <a:avLst/>
          </a:prstGeom>
          <a:noFill/>
          <a:ln/>
        </p:spPr>
        <p:txBody>
          <a:bodyPr wrap="square" lIns="0" tIns="0" rIns="0" bIns="0" rtlCol="0" anchor="ctr"/>
          <a:lstStyle/>
          <a:p>
            <a:pPr marL="0" indent="0" algn="l">
              <a:buNone/>
            </a:pPr>
            <a:r>
              <a:rPr lang="en-US" sz="1550" b="1" dirty="0">
                <a:solidFill>
                  <a:srgbClr val="FFFFFF"/>
                </a:solidFill>
                <a:latin typeface="Georgia" pitchFamily="34" charset="0"/>
                <a:ea typeface="Georgia" pitchFamily="34" charset="-122"/>
                <a:cs typeface="Georgia" pitchFamily="34" charset="-120"/>
              </a:rPr>
              <a:t>Lexis+ with Protégé</a:t>
            </a:r>
            <a:endParaRPr lang="en-US" sz="1550" dirty="0"/>
          </a:p>
        </p:txBody>
      </p:sp>
      <p:sp>
        <p:nvSpPr>
          <p:cNvPr id="18" name="Text 13" descr="" title=""/>
          <p:cNvSpPr/>
          <p:nvPr/>
        </p:nvSpPr>
        <p:spPr>
          <a:xfrm>
            <a:off x="5257800" y="2249424"/>
            <a:ext cx="2359152" cy="310896"/>
          </a:xfrm>
          <a:prstGeom prst="rect">
            <a:avLst/>
          </a:prstGeom>
          <a:noFill/>
          <a:ln/>
        </p:spPr>
        <p:txBody>
          <a:bodyPr wrap="square" lIns="0" tIns="0" rIns="0" bIns="0" rtlCol="0" anchor="ctr"/>
          <a:lstStyle/>
          <a:p>
            <a:pPr marL="0" indent="0" algn="l">
              <a:buNone/>
            </a:pPr>
            <a:r>
              <a:rPr lang="en-US" sz="1050" i="1" dirty="0">
                <a:solidFill>
                  <a:srgbClr val="F0E4CC"/>
                </a:solidFill>
                <a:latin typeface="Calibri" pitchFamily="34" charset="0"/>
                <a:ea typeface="Calibri" pitchFamily="34" charset="-122"/>
                <a:cs typeface="Calibri" pitchFamily="34" charset="-120"/>
              </a:rPr>
              <a:t>LexisNexis</a:t>
            </a:r>
            <a:endParaRPr lang="en-US" sz="1050" dirty="0"/>
          </a:p>
        </p:txBody>
      </p:sp>
      <p:sp>
        <p:nvSpPr>
          <p:cNvPr id="19" name="Text 14" descr="" title=""/>
          <p:cNvSpPr/>
          <p:nvPr/>
        </p:nvSpPr>
        <p:spPr>
          <a:xfrm>
            <a:off x="4590288" y="2907792"/>
            <a:ext cx="2935224" cy="2468880"/>
          </a:xfrm>
          <a:prstGeom prst="rect">
            <a:avLst/>
          </a:prstGeom>
          <a:noFill/>
          <a:ln/>
        </p:spPr>
        <p:txBody>
          <a:bodyPr wrap="square" lIns="0" tIns="0" rIns="0" bIns="0" rtlCol="0" anchor="t"/>
          <a:lstStyle/>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Agentic assistant can draft transactional documents, motions, briefs &amp; complaints</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Summarizes documents up to 300 pages</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AI-enhanced Shepard’s Citations</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Secure Research Vault for firm content</a:t>
            </a:r>
            <a:endParaRPr lang="en-US" sz="1200" dirty="0"/>
          </a:p>
        </p:txBody>
      </p:sp>
      <p:sp>
        <p:nvSpPr>
          <p:cNvPr id="20" name="Shape 15" descr="" title=""/>
          <p:cNvSpPr/>
          <p:nvPr/>
        </p:nvSpPr>
        <p:spPr>
          <a:xfrm>
            <a:off x="8046720" y="1627632"/>
            <a:ext cx="3502152" cy="30920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1" name="Shape 16" descr="" title=""/>
          <p:cNvSpPr/>
          <p:nvPr/>
        </p:nvSpPr>
        <p:spPr>
          <a:xfrm>
            <a:off x="8046720" y="1627632"/>
            <a:ext cx="3502152" cy="1051560"/>
          </a:xfrm>
          <a:prstGeom prst="rect">
            <a:avLst/>
          </a:prstGeom>
          <a:solidFill>
            <a:srgbClr val="6E1423"/>
          </a:solidFill>
          <a:ln/>
        </p:spPr>
        <p:txBody>
          <a:bodyPr/>
          <a:lstStyle/>
          <a:p>
            <a:endParaRPr lang="en-US"/>
          </a:p>
        </p:txBody>
      </p:sp>
      <p:sp>
        <p:nvSpPr>
          <p:cNvPr id="22" name="Shape 17" descr="" title=""/>
          <p:cNvSpPr/>
          <p:nvPr/>
        </p:nvSpPr>
        <p:spPr>
          <a:xfrm>
            <a:off x="8321040" y="1874520"/>
            <a:ext cx="566928" cy="566928"/>
          </a:xfrm>
          <a:prstGeom prst="ellipse">
            <a:avLst/>
          </a:prstGeom>
          <a:solidFill>
            <a:srgbClr val="B0883C"/>
          </a:solidFill>
          <a:ln/>
        </p:spPr>
        <p:txBody>
          <a:bodyPr/>
          <a:lstStyle/>
          <a:p>
            <a:endParaRPr lang="en-US"/>
          </a:p>
        </p:txBody>
      </p:sp>
      <p:pic>
        <p:nvPicPr>
          <p:cNvPr id="23" name="Image 3" descr="" title=""/>
          <p:cNvPicPr>
            <a:picLocks noChangeAspect="1"/>
          </p:cNvPicPr>
          <p:nvPr/>
        </p:nvPicPr>
        <p:blipFill>
          <a:blip r:embed="rId6"/>
          <a:stretch>
            <a:fillRect/>
          </a:stretch>
        </p:blipFill>
        <p:spPr>
          <a:xfrm>
            <a:off x="8449056" y="2002536"/>
            <a:ext cx="310896" cy="310896"/>
          </a:xfrm>
          <a:prstGeom prst="rect">
            <a:avLst/>
          </a:prstGeom>
        </p:spPr>
      </p:pic>
      <p:sp>
        <p:nvSpPr>
          <p:cNvPr id="24" name="Text 18" descr="" title=""/>
          <p:cNvSpPr/>
          <p:nvPr/>
        </p:nvSpPr>
        <p:spPr>
          <a:xfrm>
            <a:off x="9006840" y="1847088"/>
            <a:ext cx="2359152" cy="384048"/>
          </a:xfrm>
          <a:prstGeom prst="rect">
            <a:avLst/>
          </a:prstGeom>
          <a:noFill/>
          <a:ln/>
        </p:spPr>
        <p:txBody>
          <a:bodyPr wrap="square" lIns="0" tIns="0" rIns="0" bIns="0" rtlCol="0" anchor="ctr"/>
          <a:lstStyle/>
          <a:p>
            <a:pPr marL="0" indent="0" algn="l">
              <a:buNone/>
            </a:pPr>
            <a:r>
              <a:rPr lang="en-US" sz="1550" b="1" dirty="0">
                <a:solidFill>
                  <a:srgbClr val="FFFFFF"/>
                </a:solidFill>
                <a:latin typeface="Georgia" pitchFamily="34" charset="0"/>
                <a:ea typeface="Georgia" pitchFamily="34" charset="-122"/>
                <a:cs typeface="Georgia" pitchFamily="34" charset="-120"/>
              </a:rPr>
              <a:t>Harvey AI</a:t>
            </a:r>
            <a:endParaRPr lang="en-US" sz="1550" dirty="0"/>
          </a:p>
        </p:txBody>
      </p:sp>
      <p:sp>
        <p:nvSpPr>
          <p:cNvPr id="25" name="Text 19" descr="" title=""/>
          <p:cNvSpPr/>
          <p:nvPr/>
        </p:nvSpPr>
        <p:spPr>
          <a:xfrm>
            <a:off x="9006840" y="2249424"/>
            <a:ext cx="2359152" cy="310896"/>
          </a:xfrm>
          <a:prstGeom prst="rect">
            <a:avLst/>
          </a:prstGeom>
          <a:noFill/>
          <a:ln/>
        </p:spPr>
        <p:txBody>
          <a:bodyPr wrap="square" lIns="0" tIns="0" rIns="0" bIns="0" rtlCol="0" anchor="ctr"/>
          <a:lstStyle/>
          <a:p>
            <a:pPr marL="0" indent="0" algn="l">
              <a:buNone/>
            </a:pPr>
            <a:r>
              <a:rPr lang="en-US" sz="1050" i="1" dirty="0">
                <a:solidFill>
                  <a:srgbClr val="F0E4CC"/>
                </a:solidFill>
                <a:latin typeface="Calibri" pitchFamily="34" charset="0"/>
                <a:ea typeface="Calibri" pitchFamily="34" charset="-122"/>
                <a:cs typeface="Calibri" pitchFamily="34" charset="-120"/>
              </a:rPr>
              <a:t>Built for law firms (OpenAI-backed)</a:t>
            </a:r>
            <a:endParaRPr lang="en-US" sz="1050" dirty="0"/>
          </a:p>
        </p:txBody>
      </p:sp>
      <p:sp>
        <p:nvSpPr>
          <p:cNvPr id="26" name="Text 20" descr="" title=""/>
          <p:cNvSpPr/>
          <p:nvPr/>
        </p:nvSpPr>
        <p:spPr>
          <a:xfrm>
            <a:off x="8339328" y="2907792"/>
            <a:ext cx="2935224" cy="2468880"/>
          </a:xfrm>
          <a:prstGeom prst="rect">
            <a:avLst/>
          </a:prstGeom>
          <a:noFill/>
          <a:ln/>
        </p:spPr>
        <p:txBody>
          <a:bodyPr wrap="square" lIns="0" tIns="0" rIns="0" bIns="0" rtlCol="0" anchor="t"/>
          <a:lstStyle/>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Connects to a firm’s internal knowledge base</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Top performer in the 2025 Vals AI benchmark</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Scored 94.8% on the benchmark’s Document Q&amp;A task (2025)</a:t>
            </a:r>
            <a:endParaRPr lang="en-US" sz="1200" dirty="0"/>
          </a:p>
          <a:p>
            <a:pPr marL="177800" indent="-177800" algn="l">
              <a:lnSpc>
                <a:spcPct val="100000"/>
              </a:lnSpc>
              <a:spcAft>
                <a:spcPts val="700"/>
              </a:spcAft>
              <a:buSzPct val="100000"/>
              <a:buChar char="•"/>
            </a:pPr>
            <a:r>
              <a:rPr lang="en-US" sz="1200" dirty="0">
                <a:solidFill>
                  <a:srgbClr val="3A2E25"/>
                </a:solidFill>
                <a:latin typeface="Calibri" pitchFamily="34" charset="0"/>
                <a:ea typeface="Calibri" pitchFamily="34" charset="-122"/>
                <a:cs typeface="Calibri" pitchFamily="34" charset="-120"/>
              </a:rPr>
              <a:t>Viewed as best suited to litigation-heavy practices</a:t>
            </a:r>
            <a:endParaRPr lang="en-US" sz="1200" dirty="0"/>
          </a:p>
        </p:txBody>
      </p:sp>
      <p:sp>
        <p:nvSpPr>
          <p:cNvPr id="31" name="Shape Claude Card" descr="" title=""/>
          <p:cNvSpPr/>
          <p:nvPr/>
        </p:nvSpPr>
        <p:spPr>
          <a:xfrm>
            <a:off x="548640" y="4860000"/>
            <a:ext cx="5423916" cy="12400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32" name="Text Claude Title" descr="" title=""/>
          <p:cNvSpPr/>
          <p:nvPr/>
        </p:nvSpPr>
        <p:spPr>
          <a:xfrm>
            <a:off x="768096" y="4980000"/>
            <a:ext cx="4985004" cy="300000"/>
          </a:xfrm>
          <a:prstGeom prst="rect">
            <a:avLst/>
          </a:prstGeom>
          <a:noFill/>
          <a:ln/>
        </p:spPr>
        <p:txBody>
          <a:bodyPr wrap="square" lIns="0" tIns="0" rIns="0" bIns="0" rtlCol="0" anchor="ctr"/>
          <a:lstStyle/>
          <a:p>
            <a:pPr marL="0" indent="0" algn="l">
              <a:buNone/>
            </a:pPr>
            <a:r>
              <a:rPr lang="en-US" sz="1400" b="1">
                <a:solidFill>
                  <a:srgbClr val="4A0E18"/>
                </a:solidFill>
                <a:latin typeface="Georgia" pitchFamily="34" charset="0"/>
                <a:ea typeface="Georgia" pitchFamily="34" charset="-122"/>
                <a:cs typeface="Georgia" pitchFamily="34" charset="-120"/>
              </a:rPr>
              <a:t>Claude (Anthropic)</a:t>
            </a:r>
            <a:endParaRPr lang="en-US" sz="1400"/>
          </a:p>
        </p:txBody>
      </p:sp>
      <p:sp>
        <p:nvSpPr>
          <p:cNvPr id="33" name="Text Claude Body" descr="" title=""/>
          <p:cNvSpPr/>
          <p:nvPr/>
        </p:nvSpPr>
        <p:spPr>
          <a:xfrm>
            <a:off x="768096" y="5300000"/>
            <a:ext cx="4985004" cy="760000"/>
          </a:xfrm>
          <a:prstGeom prst="rect">
            <a:avLst/>
          </a:prstGeom>
          <a:noFill/>
          <a:ln/>
        </p:spPr>
        <p:txBody>
          <a:bodyPr wrap="square" lIns="0" tIns="0" rIns="0" bIns="0" rtlCol="0" anchor="t"/>
          <a:lstStyle/>
          <a:p>
            <a:pPr marL="0" indent="0" algn="l">
              <a:lnSpc>
                <a:spcPct val="100000"/>
              </a:lnSpc>
              <a:buNone/>
            </a:pPr>
            <a:r>
              <a:rPr lang="en-US" sz="1050" dirty="0">
                <a:solidFill>
                  <a:srgbClr val="3A2E25"/>
                </a:solidFill>
                <a:latin typeface="Calibri" pitchFamily="34" charset="0"/>
                <a:ea typeface="Calibri" pitchFamily="34" charset="-122"/>
                <a:cs typeface="Calibri" pitchFamily="34" charset="-120"/>
              </a:rPr>
              <a:t>General-purpose assistant for drafting, summarizing, and analyzing documents. Enterprise and Team plans offer no data retention and no training on your data.</a:t>
            </a:r>
            <a:endParaRPr lang="en-US" sz="1050" dirty="0"/>
          </a:p>
        </p:txBody>
      </p:sp>
      <p:sp>
        <p:nvSpPr>
          <p:cNvPr id="34" name="Shape eDiscovery Card" descr="" title=""/>
          <p:cNvSpPr/>
          <p:nvPr/>
        </p:nvSpPr>
        <p:spPr>
          <a:xfrm>
            <a:off x="6219444" y="4860000"/>
            <a:ext cx="5423916" cy="12400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35" name="Text eDiscovery Title" descr="" title=""/>
          <p:cNvSpPr/>
          <p:nvPr/>
        </p:nvSpPr>
        <p:spPr>
          <a:xfrm>
            <a:off x="6438900" y="4980000"/>
            <a:ext cx="4985004" cy="300000"/>
          </a:xfrm>
          <a:prstGeom prst="rect">
            <a:avLst/>
          </a:prstGeom>
          <a:noFill/>
          <a:ln/>
        </p:spPr>
        <p:txBody>
          <a:bodyPr wrap="square" lIns="0" tIns="0" rIns="0" bIns="0" rtlCol="0" anchor="ctr"/>
          <a:lstStyle/>
          <a:p>
            <a:pPr marL="0" indent="0" algn="l">
              <a:buNone/>
            </a:pPr>
            <a:r>
              <a:rPr lang="en-US" sz="1400" b="1">
                <a:solidFill>
                  <a:srgbClr val="4A0E18"/>
                </a:solidFill>
                <a:latin typeface="Georgia" pitchFamily="34" charset="0"/>
                <a:ea typeface="Georgia" pitchFamily="34" charset="-122"/>
                <a:cs typeface="Georgia" pitchFamily="34" charset="-120"/>
              </a:rPr>
              <a:t>eDiscovery AI Tools</a:t>
            </a:r>
            <a:endParaRPr lang="en-US" sz="1400"/>
          </a:p>
        </p:txBody>
      </p:sp>
      <p:sp>
        <p:nvSpPr>
          <p:cNvPr id="36" name="Text eDiscovery Body" descr="" title=""/>
          <p:cNvSpPr/>
          <p:nvPr/>
        </p:nvSpPr>
        <p:spPr>
          <a:xfrm>
            <a:off x="6438900" y="5300000"/>
            <a:ext cx="4985004" cy="760000"/>
          </a:xfrm>
          <a:prstGeom prst="rect">
            <a:avLst/>
          </a:prstGeom>
          <a:noFill/>
          <a:ln/>
        </p:spPr>
        <p:txBody>
          <a:bodyPr wrap="square" lIns="0" tIns="0" rIns="0" bIns="0" rtlCol="0" anchor="t"/>
          <a:lstStyle/>
          <a:p>
            <a:pPr marL="0" indent="0" algn="l">
              <a:lnSpc>
                <a:spcPct val="100000"/>
              </a:lnSpc>
              <a:buNone/>
            </a:pPr>
            <a:r>
              <a:rPr lang="en-US" sz="1050" dirty="0">
                <a:solidFill>
                  <a:srgbClr val="3A2E25"/>
                </a:solidFill>
                <a:latin typeface="Calibri" pitchFamily="34" charset="0"/>
                <a:ea typeface="Calibri" pitchFamily="34" charset="-122"/>
                <a:cs typeface="Calibri" pitchFamily="34" charset="-120"/>
              </a:rPr>
              <a:t>Relativity </a:t>
            </a:r>
            <a:r>
              <a:rPr lang="en-US" sz="1050" dirty="0" err="1">
                <a:solidFill>
                  <a:srgbClr val="3A2E25"/>
                </a:solidFill>
                <a:latin typeface="Calibri" pitchFamily="34" charset="0"/>
                <a:ea typeface="Calibri" pitchFamily="34" charset="-122"/>
                <a:cs typeface="Calibri" pitchFamily="34" charset="-120"/>
              </a:rPr>
              <a:t>aiR</a:t>
            </a:r>
            <a:r>
              <a:rPr lang="en-US" sz="1050" dirty="0">
                <a:solidFill>
                  <a:srgbClr val="3A2E25"/>
                </a:solidFill>
                <a:latin typeface="Calibri" pitchFamily="34" charset="0"/>
                <a:ea typeface="Calibri" pitchFamily="34" charset="-122"/>
                <a:cs typeface="Calibri" pitchFamily="34" charset="-120"/>
              </a:rPr>
              <a:t>, </a:t>
            </a:r>
            <a:r>
              <a:rPr lang="en-US" sz="1050" dirty="0" err="1">
                <a:solidFill>
                  <a:srgbClr val="3A2E25"/>
                </a:solidFill>
                <a:latin typeface="Calibri" pitchFamily="34" charset="0"/>
                <a:ea typeface="Calibri" pitchFamily="34" charset="-122"/>
                <a:cs typeface="Calibri" pitchFamily="34" charset="-120"/>
              </a:rPr>
              <a:t>Everlaw</a:t>
            </a:r>
            <a:r>
              <a:rPr lang="en-US" sz="1050" dirty="0">
                <a:solidFill>
                  <a:srgbClr val="3A2E25"/>
                </a:solidFill>
                <a:latin typeface="Calibri" pitchFamily="34" charset="0"/>
                <a:ea typeface="Calibri" pitchFamily="34" charset="-122"/>
                <a:cs typeface="Calibri" pitchFamily="34" charset="-120"/>
              </a:rPr>
              <a:t>, DISCO, and Reveal include AI-assisted document review, privilege screening, and predictive coding capabilities for litigation.</a:t>
            </a:r>
            <a:endParaRPr lang="en-US" sz="1050" dirty="0"/>
          </a:p>
        </p:txBody>
      </p:sp>
      <p:sp>
        <p:nvSpPr>
          <p:cNvPr id="27" name="Text 21" descr="" title=""/>
          <p:cNvSpPr/>
          <p:nvPr/>
        </p:nvSpPr>
        <p:spPr>
          <a:xfrm>
            <a:off x="548640" y="6199632"/>
            <a:ext cx="11064240" cy="310896"/>
          </a:xfrm>
          <a:prstGeom prst="rect">
            <a:avLst/>
          </a:prstGeom>
          <a:noFill/>
          <a:ln/>
        </p:spPr>
        <p:txBody>
          <a:bodyPr wrap="square" lIns="0" tIns="0" rIns="0" bIns="0" rtlCol="0" anchor="ctr"/>
          <a:lstStyle/>
          <a:p>
            <a:pPr marL="0" indent="0" algn="l">
              <a:buNone/>
            </a:pPr>
            <a:r>
              <a:rPr lang="en-US" sz="900" i="1" dirty="0">
                <a:solidFill>
                  <a:srgbClr val="75675A"/>
                </a:solidFill>
                <a:latin typeface="Calibri" pitchFamily="34" charset="0"/>
                <a:ea typeface="Calibri" pitchFamily="34" charset="-122"/>
                <a:cs typeface="Calibri" pitchFamily="34" charset="-120"/>
              </a:rPr>
              <a:t>Other tools in the market: Casetext, vLex Vincent AI, Spellbook, Briefpoint.ai. Product capabilities current as of early 2026.</a:t>
            </a:r>
            <a:endParaRPr lang="en-US" sz="900" dirty="0"/>
          </a:p>
        </p:txBody>
      </p:sp>
      <p:sp>
        <p:nvSpPr>
          <p:cNvPr id="28" name="Shape 22" descr="" title=""/>
          <p:cNvSpPr/>
          <p:nvPr/>
        </p:nvSpPr>
        <p:spPr>
          <a:xfrm>
            <a:off x="0" y="6565392"/>
            <a:ext cx="12191695" cy="292608"/>
          </a:xfrm>
          <a:prstGeom prst="rect">
            <a:avLst/>
          </a:prstGeom>
          <a:solidFill>
            <a:srgbClr val="EADFC8"/>
          </a:solidFill>
          <a:ln/>
        </p:spPr>
        <p:txBody>
          <a:bodyPr/>
          <a:lstStyle/>
          <a:p>
            <a:endParaRPr lang="en-US"/>
          </a:p>
        </p:txBody>
      </p:sp>
      <p:sp>
        <p:nvSpPr>
          <p:cNvPr id="29" name="Text 23"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30" name="Text 24"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4</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ACCURACY &amp; RELIABILITY</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Hallucinations Are A Significant Risk</a:t>
            </a:r>
            <a:endParaRPr lang="en-US" sz="3000" dirty="0"/>
          </a:p>
        </p:txBody>
      </p:sp>
      <p:sp>
        <p:nvSpPr>
          <p:cNvPr id="6" name="Text 3" descr="" title=""/>
          <p:cNvSpPr/>
          <p:nvPr/>
        </p:nvSpPr>
        <p:spPr>
          <a:xfrm>
            <a:off x="548640" y="1572768"/>
            <a:ext cx="11064240" cy="548640"/>
          </a:xfrm>
          <a:prstGeom prst="rect">
            <a:avLst/>
          </a:prstGeom>
          <a:noFill/>
          <a:ln/>
        </p:spPr>
        <p:txBody>
          <a:bodyPr wrap="square" lIns="0" tIns="0" rIns="0" bIns="0" rtlCol="0" anchor="t"/>
          <a:lstStyle/>
          <a:p>
            <a:pPr marL="0" indent="0" algn="l">
              <a:lnSpc>
                <a:spcPct val="105000"/>
              </a:lnSpc>
              <a:buNone/>
            </a:pPr>
            <a:r>
              <a:rPr lang="en-US" sz="1400" dirty="0">
                <a:solidFill>
                  <a:srgbClr val="3A2E25"/>
                </a:solidFill>
                <a:latin typeface="Calibri" pitchFamily="34" charset="0"/>
                <a:ea typeface="Calibri" pitchFamily="34" charset="-122"/>
                <a:cs typeface="Calibri" pitchFamily="34" charset="-120"/>
              </a:rPr>
              <a:t>A “hallucination” is output that sounds right rather than is right — fabricated cases, distorted holdings, or invented quotations delivered with total confidence.</a:t>
            </a:r>
            <a:endParaRPr lang="en-US" sz="1400" dirty="0"/>
          </a:p>
        </p:txBody>
      </p:sp>
      <p:sp>
        <p:nvSpPr>
          <p:cNvPr id="7" name="Shape 4" descr="" title=""/>
          <p:cNvSpPr/>
          <p:nvPr/>
        </p:nvSpPr>
        <p:spPr>
          <a:xfrm>
            <a:off x="548640" y="2286000"/>
            <a:ext cx="5394960" cy="27889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8" name="Shape 5" descr="" title=""/>
          <p:cNvSpPr/>
          <p:nvPr/>
        </p:nvSpPr>
        <p:spPr>
          <a:xfrm>
            <a:off x="822960" y="2542032"/>
            <a:ext cx="566928" cy="566928"/>
          </a:xfrm>
          <a:prstGeom prst="ellipse">
            <a:avLst/>
          </a:prstGeom>
          <a:solidFill>
            <a:srgbClr val="6E1423"/>
          </a:solidFill>
          <a:ln/>
        </p:spPr>
        <p:txBody>
          <a:bodyPr/>
          <a:lstStyle/>
          <a:p>
            <a:endParaRPr lang="en-US"/>
          </a:p>
        </p:txBody>
      </p:sp>
      <p:pic>
        <p:nvPicPr>
          <p:cNvPr id="9" name="Image 1" descr="" title=""/>
          <p:cNvPicPr>
            <a:picLocks noChangeAspect="1"/>
          </p:cNvPicPr>
          <p:nvPr/>
        </p:nvPicPr>
        <p:blipFill>
          <a:blip r:embed="rId4"/>
          <a:stretch>
            <a:fillRect/>
          </a:stretch>
        </p:blipFill>
        <p:spPr>
          <a:xfrm>
            <a:off x="950976" y="2670048"/>
            <a:ext cx="310896" cy="310896"/>
          </a:xfrm>
          <a:prstGeom prst="rect">
            <a:avLst/>
          </a:prstGeom>
        </p:spPr>
      </p:pic>
      <p:sp>
        <p:nvSpPr>
          <p:cNvPr id="10" name="Text 6" descr="" title=""/>
          <p:cNvSpPr/>
          <p:nvPr/>
        </p:nvSpPr>
        <p:spPr>
          <a:xfrm>
            <a:off x="822960" y="3310128"/>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General-Purpose Models (Stanford, 2024)</a:t>
            </a:r>
            <a:endParaRPr lang="en-US" sz="1600" dirty="0"/>
          </a:p>
        </p:txBody>
      </p:sp>
      <p:sp>
        <p:nvSpPr>
          <p:cNvPr id="11" name="Text 7" descr="" title=""/>
          <p:cNvSpPr/>
          <p:nvPr/>
        </p:nvSpPr>
        <p:spPr>
          <a:xfrm>
            <a:off x="822960" y="3730752"/>
            <a:ext cx="4846320" cy="1161288"/>
          </a:xfrm>
          <a:prstGeom prst="rect">
            <a:avLst/>
          </a:prstGeom>
          <a:noFill/>
          <a:ln/>
        </p:spPr>
        <p:txBody>
          <a:bodyPr wrap="square" lIns="0" tIns="0" rIns="0" bIns="0" rtlCol="0" anchor="t"/>
          <a:lstStyle/>
          <a:p>
            <a:pPr marL="0" indent="0" algn="l">
              <a:lnSpc>
                <a:spcPct val="104000"/>
              </a:lnSpc>
              <a:spcAft>
                <a:spcPts val="800"/>
              </a:spcAft>
              <a:buNone/>
            </a:pPr>
            <a:r>
              <a:rPr lang="en-US" sz="1250" b="1" dirty="0">
                <a:solidFill>
                  <a:srgbClr val="3A2E25"/>
                </a:solidFill>
                <a:latin typeface="Calibri" pitchFamily="34" charset="0"/>
                <a:ea typeface="Calibri" pitchFamily="34" charset="-122"/>
                <a:cs typeface="Calibri" pitchFamily="34" charset="-120"/>
              </a:rPr>
              <a:t>Tested on 800,000+ verifiable legal questions:</a:t>
            </a:r>
            <a:endParaRPr lang="en-US" sz="1250" dirty="0"/>
          </a:p>
          <a:p>
            <a:pPr marL="342900" indent="-342900" algn="l">
              <a:lnSpc>
                <a:spcPct val="104000"/>
              </a:lnSpc>
              <a:spcAft>
                <a:spcPts val="600"/>
              </a:spcAft>
              <a:buSzPct val="100000"/>
              <a:buChar char="•"/>
            </a:pPr>
            <a:r>
              <a:rPr lang="en-US" sz="1250" dirty="0">
                <a:solidFill>
                  <a:srgbClr val="3A2E25"/>
                </a:solidFill>
                <a:latin typeface="Calibri" pitchFamily="34" charset="0"/>
                <a:ea typeface="Calibri" pitchFamily="34" charset="-122"/>
                <a:cs typeface="Calibri" pitchFamily="34" charset="-120"/>
              </a:rPr>
              <a:t>GPT-4 — 58% hallucination rate</a:t>
            </a:r>
            <a:endParaRPr lang="en-US" sz="1250" dirty="0"/>
          </a:p>
          <a:p>
            <a:pPr marL="342900" indent="-342900" algn="l">
              <a:lnSpc>
                <a:spcPct val="104000"/>
              </a:lnSpc>
              <a:spcAft>
                <a:spcPts val="600"/>
              </a:spcAft>
              <a:buSzPct val="100000"/>
              <a:buChar char="•"/>
            </a:pPr>
            <a:r>
              <a:rPr lang="en-US" sz="1250" dirty="0">
                <a:solidFill>
                  <a:srgbClr val="3A2E25"/>
                </a:solidFill>
                <a:latin typeface="Calibri" pitchFamily="34" charset="0"/>
                <a:ea typeface="Calibri" pitchFamily="34" charset="-122"/>
                <a:cs typeface="Calibri" pitchFamily="34" charset="-120"/>
              </a:rPr>
              <a:t>GPT-3.5 — 69%</a:t>
            </a:r>
            <a:endParaRPr lang="en-US" sz="1250" dirty="0"/>
          </a:p>
          <a:p>
            <a:pPr marL="342900" indent="-342900" algn="l">
              <a:lnSpc>
                <a:spcPct val="104000"/>
              </a:lnSpc>
              <a:spcAft>
                <a:spcPts val="600"/>
              </a:spcAft>
              <a:buSzPct val="100000"/>
              <a:buChar char="•"/>
            </a:pPr>
            <a:r>
              <a:rPr lang="en-US" sz="1250" dirty="0">
                <a:solidFill>
                  <a:srgbClr val="3A2E25"/>
                </a:solidFill>
                <a:latin typeface="Calibri" pitchFamily="34" charset="0"/>
                <a:ea typeface="Calibri" pitchFamily="34" charset="-122"/>
                <a:cs typeface="Calibri" pitchFamily="34" charset="-120"/>
              </a:rPr>
              <a:t>Llama 2 — 88%</a:t>
            </a:r>
            <a:endParaRPr lang="en-US" sz="1250" dirty="0"/>
          </a:p>
          <a:p>
            <a:pPr marL="0" indent="0" algn="l">
              <a:lnSpc>
                <a:spcPct val="104000"/>
              </a:lnSpc>
              <a:spcAft>
                <a:spcPts val="300"/>
              </a:spcAft>
              <a:buNone/>
            </a:pPr>
            <a:r>
              <a:rPr lang="en-US" sz="1250" i="1" dirty="0">
                <a:solidFill>
                  <a:srgbClr val="3A2E25"/>
                </a:solidFill>
                <a:latin typeface="Calibri" pitchFamily="34" charset="0"/>
                <a:ea typeface="Calibri" pitchFamily="34" charset="-122"/>
                <a:cs typeface="Calibri" pitchFamily="34" charset="-120"/>
              </a:rPr>
              <a:t>Models often lack awareness of their own errors.</a:t>
            </a:r>
            <a:endParaRPr lang="en-US" sz="1250" dirty="0"/>
          </a:p>
        </p:txBody>
      </p:sp>
      <p:sp>
        <p:nvSpPr>
          <p:cNvPr id="12" name="Shape 8" descr="" title=""/>
          <p:cNvSpPr/>
          <p:nvPr/>
        </p:nvSpPr>
        <p:spPr>
          <a:xfrm>
            <a:off x="6236208" y="2286000"/>
            <a:ext cx="5394960" cy="278892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3" name="Shape 9" descr="" title=""/>
          <p:cNvSpPr/>
          <p:nvPr/>
        </p:nvSpPr>
        <p:spPr>
          <a:xfrm>
            <a:off x="6510528" y="2542032"/>
            <a:ext cx="566928" cy="566928"/>
          </a:xfrm>
          <a:prstGeom prst="ellipse">
            <a:avLst/>
          </a:prstGeom>
          <a:solidFill>
            <a:srgbClr val="6E1423"/>
          </a:solidFill>
          <a:ln/>
        </p:spPr>
        <p:txBody>
          <a:bodyPr/>
          <a:lstStyle/>
          <a:p>
            <a:endParaRPr lang="en-US"/>
          </a:p>
        </p:txBody>
      </p:sp>
      <p:pic>
        <p:nvPicPr>
          <p:cNvPr id="14" name="Image 2" descr="" title=""/>
          <p:cNvPicPr>
            <a:picLocks noChangeAspect="1"/>
          </p:cNvPicPr>
          <p:nvPr/>
        </p:nvPicPr>
        <p:blipFill>
          <a:blip r:embed="rId5"/>
          <a:stretch>
            <a:fillRect/>
          </a:stretch>
        </p:blipFill>
        <p:spPr>
          <a:xfrm>
            <a:off x="6638544" y="2670048"/>
            <a:ext cx="310896" cy="310896"/>
          </a:xfrm>
          <a:prstGeom prst="rect">
            <a:avLst/>
          </a:prstGeom>
        </p:spPr>
      </p:pic>
      <p:sp>
        <p:nvSpPr>
          <p:cNvPr id="15" name="Text 10" descr="" title=""/>
          <p:cNvSpPr/>
          <p:nvPr/>
        </p:nvSpPr>
        <p:spPr>
          <a:xfrm>
            <a:off x="6510528" y="3310128"/>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Legal Research Tools (Stanford, 2025)</a:t>
            </a:r>
            <a:endParaRPr lang="en-US" sz="1600" dirty="0"/>
          </a:p>
        </p:txBody>
      </p:sp>
      <p:sp>
        <p:nvSpPr>
          <p:cNvPr id="16" name="Text 11" descr="" title=""/>
          <p:cNvSpPr/>
          <p:nvPr/>
        </p:nvSpPr>
        <p:spPr>
          <a:xfrm>
            <a:off x="6510528" y="3730752"/>
            <a:ext cx="4846320" cy="1161288"/>
          </a:xfrm>
          <a:prstGeom prst="rect">
            <a:avLst/>
          </a:prstGeom>
          <a:noFill/>
          <a:ln/>
        </p:spPr>
        <p:txBody>
          <a:bodyPr wrap="square" lIns="0" tIns="0" rIns="0" bIns="0" rtlCol="0" anchor="t"/>
          <a:lstStyle/>
          <a:p>
            <a:pPr marL="0" indent="0" algn="l">
              <a:lnSpc>
                <a:spcPct val="104000"/>
              </a:lnSpc>
              <a:spcAft>
                <a:spcPts val="800"/>
              </a:spcAft>
              <a:buNone/>
            </a:pPr>
            <a:r>
              <a:rPr lang="en-US" sz="1250" b="1" dirty="0">
                <a:solidFill>
                  <a:srgbClr val="3A2E25"/>
                </a:solidFill>
                <a:latin typeface="Calibri" pitchFamily="34" charset="0"/>
                <a:ea typeface="Calibri" pitchFamily="34" charset="-122"/>
                <a:cs typeface="Calibri" pitchFamily="34" charset="-120"/>
              </a:rPr>
              <a:t>Even “hallucination-free” RAG products err:</a:t>
            </a:r>
            <a:endParaRPr lang="en-US" sz="1250" dirty="0"/>
          </a:p>
          <a:p>
            <a:pPr marL="342900" indent="-342900" algn="l">
              <a:lnSpc>
                <a:spcPct val="104000"/>
              </a:lnSpc>
              <a:spcAft>
                <a:spcPts val="600"/>
              </a:spcAft>
              <a:buSzPct val="100000"/>
              <a:buChar char="•"/>
            </a:pPr>
            <a:r>
              <a:rPr lang="en-US" sz="1250" dirty="0">
                <a:solidFill>
                  <a:srgbClr val="3A2E25"/>
                </a:solidFill>
                <a:latin typeface="Calibri" pitchFamily="34" charset="0"/>
                <a:ea typeface="Calibri" pitchFamily="34" charset="-122"/>
                <a:cs typeface="Calibri" pitchFamily="34" charset="-120"/>
              </a:rPr>
              <a:t>Lexis+ AI — wrong &gt;1 in 6 answers (17%+)</a:t>
            </a:r>
            <a:endParaRPr lang="en-US" sz="1250" dirty="0"/>
          </a:p>
          <a:p>
            <a:pPr marL="342900" indent="-342900" algn="l">
              <a:lnSpc>
                <a:spcPct val="104000"/>
              </a:lnSpc>
              <a:spcAft>
                <a:spcPts val="600"/>
              </a:spcAft>
              <a:buSzPct val="100000"/>
              <a:buChar char="•"/>
            </a:pPr>
            <a:r>
              <a:rPr lang="en-US" sz="1250" dirty="0">
                <a:solidFill>
                  <a:srgbClr val="3A2E25"/>
                </a:solidFill>
                <a:latin typeface="Calibri" pitchFamily="34" charset="0"/>
                <a:ea typeface="Calibri" pitchFamily="34" charset="-122"/>
                <a:cs typeface="Calibri" pitchFamily="34" charset="-120"/>
              </a:rPr>
              <a:t>Westlaw AI-Assisted — wrong &gt;1 in 3 (&gt;34%%+)</a:t>
            </a:r>
            <a:endParaRPr lang="en-US" sz="1250" dirty="0"/>
          </a:p>
        </p:txBody>
      </p:sp>
      <p:sp>
        <p:nvSpPr>
          <p:cNvPr id="17" name="Text 12" descr="" title=""/>
          <p:cNvSpPr/>
          <p:nvPr/>
        </p:nvSpPr>
        <p:spPr>
          <a:xfrm>
            <a:off x="548640" y="6199632"/>
            <a:ext cx="11064240" cy="310896"/>
          </a:xfrm>
          <a:prstGeom prst="rect">
            <a:avLst/>
          </a:prstGeom>
          <a:noFill/>
          <a:ln/>
        </p:spPr>
        <p:txBody>
          <a:bodyPr wrap="square" lIns="0" tIns="0" rIns="0" bIns="0" rtlCol="0" anchor="ctr"/>
          <a:lstStyle/>
          <a:p>
            <a:pPr marL="0" indent="0" algn="l">
              <a:buNone/>
            </a:pPr>
            <a:r>
              <a:rPr lang="en-US" sz="900" i="1" dirty="0">
                <a:solidFill>
                  <a:srgbClr val="75675A"/>
                </a:solidFill>
                <a:latin typeface="Calibri" pitchFamily="34" charset="0"/>
                <a:ea typeface="Calibri" pitchFamily="34" charset="-122"/>
                <a:cs typeface="Calibri" pitchFamily="34" charset="-120"/>
              </a:rPr>
              <a:t>Sources: Stanford RegLab/HAI, “Large Legal Fictions” (2024) and “Hallucination-Free?” J. Empirical Legal Studies (2025).</a:t>
            </a:r>
            <a:endParaRPr lang="en-US" sz="900" dirty="0"/>
          </a:p>
        </p:txBody>
      </p:sp>
      <p:sp>
        <p:nvSpPr>
          <p:cNvPr id="18" name="Shape 13" descr="" title=""/>
          <p:cNvSpPr/>
          <p:nvPr/>
        </p:nvSpPr>
        <p:spPr>
          <a:xfrm>
            <a:off x="0" y="6565392"/>
            <a:ext cx="12191695" cy="292608"/>
          </a:xfrm>
          <a:prstGeom prst="rect">
            <a:avLst/>
          </a:prstGeom>
          <a:solidFill>
            <a:srgbClr val="EADFC8"/>
          </a:solidFill>
          <a:ln/>
        </p:spPr>
        <p:txBody>
          <a:bodyPr/>
          <a:lstStyle/>
          <a:p>
            <a:endParaRPr lang="en-US"/>
          </a:p>
        </p:txBody>
      </p:sp>
      <p:sp>
        <p:nvSpPr>
          <p:cNvPr id="19" name="Text 14"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20" name="Text 15"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5</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KNOW THE SIGNS</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Anatomy of an AI Hallucination</a:t>
            </a:r>
            <a:endParaRPr lang="en-US" sz="3000" dirty="0"/>
          </a:p>
        </p:txBody>
      </p:sp>
      <p:sp>
        <p:nvSpPr>
          <p:cNvPr id="6" name="Shape 3" descr="" title=""/>
          <p:cNvSpPr/>
          <p:nvPr/>
        </p:nvSpPr>
        <p:spPr>
          <a:xfrm>
            <a:off x="548640" y="1691640"/>
            <a:ext cx="2587752" cy="27432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7" name="Shape 4" descr="" title=""/>
          <p:cNvSpPr/>
          <p:nvPr/>
        </p:nvSpPr>
        <p:spPr>
          <a:xfrm>
            <a:off x="822960" y="1947672"/>
            <a:ext cx="566928" cy="566928"/>
          </a:xfrm>
          <a:prstGeom prst="ellipse">
            <a:avLst/>
          </a:prstGeom>
          <a:solidFill>
            <a:srgbClr val="6E1423"/>
          </a:solidFill>
          <a:ln/>
        </p:spPr>
        <p:txBody>
          <a:bodyPr/>
          <a:lstStyle/>
          <a:p>
            <a:endParaRPr lang="en-US"/>
          </a:p>
        </p:txBody>
      </p:sp>
      <p:pic>
        <p:nvPicPr>
          <p:cNvPr id="8" name="Image 1" descr="" title=""/>
          <p:cNvPicPr>
            <a:picLocks noChangeAspect="1"/>
          </p:cNvPicPr>
          <p:nvPr/>
        </p:nvPicPr>
        <p:blipFill>
          <a:blip r:embed="rId4"/>
          <a:stretch>
            <a:fillRect/>
          </a:stretch>
        </p:blipFill>
        <p:spPr>
          <a:xfrm>
            <a:off x="950976" y="2075688"/>
            <a:ext cx="310896" cy="310896"/>
          </a:xfrm>
          <a:prstGeom prst="rect">
            <a:avLst/>
          </a:prstGeom>
        </p:spPr>
      </p:pic>
      <p:sp>
        <p:nvSpPr>
          <p:cNvPr id="9" name="Text 5" descr="" title=""/>
          <p:cNvSpPr/>
          <p:nvPr/>
        </p:nvSpPr>
        <p:spPr>
          <a:xfrm>
            <a:off x="822960" y="2715768"/>
            <a:ext cx="2039112" cy="365760"/>
          </a:xfrm>
          <a:prstGeom prst="rect">
            <a:avLst/>
          </a:prstGeom>
          <a:noFill/>
          <a:ln/>
        </p:spPr>
        <p:txBody>
          <a:bodyPr wrap="square" lIns="0" tIns="0" rIns="0" bIns="0" rtlCol="0" anchor="t"/>
          <a:lstStyle/>
          <a:p>
            <a:pPr marL="0" indent="0" algn="l">
              <a:buNone/>
            </a:pPr>
            <a:r>
              <a:rPr lang="en-US" sz="1500" b="1" dirty="0">
                <a:solidFill>
                  <a:srgbClr val="6E1423"/>
                </a:solidFill>
                <a:latin typeface="Georgia" pitchFamily="34" charset="0"/>
                <a:ea typeface="Georgia" pitchFamily="34" charset="-122"/>
                <a:cs typeface="Georgia" pitchFamily="34" charset="-120"/>
              </a:rPr>
              <a:t>Fabricated authority</a:t>
            </a:r>
            <a:endParaRPr lang="en-US" sz="1500" dirty="0"/>
          </a:p>
        </p:txBody>
      </p:sp>
      <p:sp>
        <p:nvSpPr>
          <p:cNvPr id="10" name="Text 6" descr="" title=""/>
          <p:cNvSpPr/>
          <p:nvPr/>
        </p:nvSpPr>
        <p:spPr>
          <a:xfrm>
            <a:off x="822960" y="3136392"/>
            <a:ext cx="2039112" cy="1115568"/>
          </a:xfrm>
          <a:prstGeom prst="rect">
            <a:avLst/>
          </a:prstGeom>
          <a:noFill/>
          <a:ln/>
        </p:spPr>
        <p:txBody>
          <a:bodyPr wrap="square" lIns="0" tIns="0" rIns="0" bIns="0" rtlCol="0" anchor="t"/>
          <a:lstStyle/>
          <a:p>
            <a:pPr marL="0" indent="0" algn="l">
              <a:lnSpc>
                <a:spcPct val="104000"/>
              </a:lnSpc>
              <a:spcAft>
                <a:spcPts val="300"/>
              </a:spcAft>
              <a:buNone/>
            </a:pPr>
            <a:r>
              <a:rPr lang="en-US" sz="1250" dirty="0">
                <a:solidFill>
                  <a:srgbClr val="3A2E25"/>
                </a:solidFill>
                <a:latin typeface="Calibri" pitchFamily="34" charset="0"/>
                <a:ea typeface="Calibri" pitchFamily="34" charset="-122"/>
                <a:cs typeface="Calibri" pitchFamily="34" charset="-120"/>
              </a:rPr>
              <a:t>Entirely invented case names, citations, or statutes that do not exist.</a:t>
            </a:r>
            <a:endParaRPr lang="en-US" sz="1250" dirty="0"/>
          </a:p>
        </p:txBody>
      </p:sp>
      <p:sp>
        <p:nvSpPr>
          <p:cNvPr id="11" name="Shape 7" descr="" title=""/>
          <p:cNvSpPr/>
          <p:nvPr/>
        </p:nvSpPr>
        <p:spPr>
          <a:xfrm>
            <a:off x="3383280" y="1691640"/>
            <a:ext cx="2587752" cy="27432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2" name="Shape 8" descr="" title=""/>
          <p:cNvSpPr/>
          <p:nvPr/>
        </p:nvSpPr>
        <p:spPr>
          <a:xfrm>
            <a:off x="3657600" y="1947672"/>
            <a:ext cx="566928" cy="566928"/>
          </a:xfrm>
          <a:prstGeom prst="ellipse">
            <a:avLst/>
          </a:prstGeom>
          <a:solidFill>
            <a:srgbClr val="6E1423"/>
          </a:solidFill>
          <a:ln/>
        </p:spPr>
        <p:txBody>
          <a:bodyPr/>
          <a:lstStyle/>
          <a:p>
            <a:endParaRPr lang="en-US"/>
          </a:p>
        </p:txBody>
      </p:sp>
      <p:pic>
        <p:nvPicPr>
          <p:cNvPr id="13" name="Image 2" descr="" title=""/>
          <p:cNvPicPr>
            <a:picLocks noChangeAspect="1"/>
          </p:cNvPicPr>
          <p:nvPr/>
        </p:nvPicPr>
        <p:blipFill>
          <a:blip r:embed="rId3"/>
          <a:stretch>
            <a:fillRect/>
          </a:stretch>
        </p:blipFill>
        <p:spPr>
          <a:xfrm>
            <a:off x="3785616" y="2075688"/>
            <a:ext cx="310896" cy="310896"/>
          </a:xfrm>
          <a:prstGeom prst="rect">
            <a:avLst/>
          </a:prstGeom>
        </p:spPr>
      </p:pic>
      <p:sp>
        <p:nvSpPr>
          <p:cNvPr id="14" name="Text 9" descr="" title=""/>
          <p:cNvSpPr/>
          <p:nvPr/>
        </p:nvSpPr>
        <p:spPr>
          <a:xfrm>
            <a:off x="3657600" y="2715768"/>
            <a:ext cx="2039112" cy="365760"/>
          </a:xfrm>
          <a:prstGeom prst="rect">
            <a:avLst/>
          </a:prstGeom>
          <a:noFill/>
          <a:ln/>
        </p:spPr>
        <p:txBody>
          <a:bodyPr wrap="square" lIns="0" tIns="0" rIns="0" bIns="0" rtlCol="0" anchor="t"/>
          <a:lstStyle/>
          <a:p>
            <a:pPr marL="0" indent="0" algn="l">
              <a:buNone/>
            </a:pPr>
            <a:r>
              <a:rPr lang="en-US" sz="1500" b="1" dirty="0">
                <a:solidFill>
                  <a:srgbClr val="6E1423"/>
                </a:solidFill>
                <a:latin typeface="Georgia" pitchFamily="34" charset="0"/>
                <a:ea typeface="Georgia" pitchFamily="34" charset="-122"/>
                <a:cs typeface="Georgia" pitchFamily="34" charset="-120"/>
              </a:rPr>
              <a:t>Distorted holdings</a:t>
            </a:r>
            <a:endParaRPr lang="en-US" sz="1500" dirty="0"/>
          </a:p>
        </p:txBody>
      </p:sp>
      <p:sp>
        <p:nvSpPr>
          <p:cNvPr id="15" name="Text 10" descr="" title=""/>
          <p:cNvSpPr/>
          <p:nvPr/>
        </p:nvSpPr>
        <p:spPr>
          <a:xfrm>
            <a:off x="3657600" y="3136392"/>
            <a:ext cx="2039112" cy="1115568"/>
          </a:xfrm>
          <a:prstGeom prst="rect">
            <a:avLst/>
          </a:prstGeom>
          <a:noFill/>
          <a:ln/>
        </p:spPr>
        <p:txBody>
          <a:bodyPr wrap="square" lIns="0" tIns="0" rIns="0" bIns="0" rtlCol="0" anchor="t"/>
          <a:lstStyle/>
          <a:p>
            <a:pPr marL="0" indent="0" algn="l">
              <a:lnSpc>
                <a:spcPct val="104000"/>
              </a:lnSpc>
              <a:spcAft>
                <a:spcPts val="300"/>
              </a:spcAft>
              <a:buNone/>
            </a:pPr>
            <a:r>
              <a:rPr lang="en-US" sz="1250" dirty="0">
                <a:solidFill>
                  <a:srgbClr val="3A2E25"/>
                </a:solidFill>
                <a:latin typeface="Calibri" pitchFamily="34" charset="0"/>
                <a:ea typeface="Calibri" pitchFamily="34" charset="-122"/>
                <a:cs typeface="Calibri" pitchFamily="34" charset="-120"/>
              </a:rPr>
              <a:t>Real cases cited for propositions they never stand for, or fake quotations.</a:t>
            </a:r>
            <a:endParaRPr lang="en-US" sz="1250" dirty="0"/>
          </a:p>
        </p:txBody>
      </p:sp>
      <p:sp>
        <p:nvSpPr>
          <p:cNvPr id="16" name="Shape 11" descr="" title=""/>
          <p:cNvSpPr/>
          <p:nvPr/>
        </p:nvSpPr>
        <p:spPr>
          <a:xfrm>
            <a:off x="6217920" y="1691640"/>
            <a:ext cx="2587752" cy="27432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7" name="Shape 12" descr="" title=""/>
          <p:cNvSpPr/>
          <p:nvPr/>
        </p:nvSpPr>
        <p:spPr>
          <a:xfrm>
            <a:off x="6492240" y="1947672"/>
            <a:ext cx="566928" cy="566928"/>
          </a:xfrm>
          <a:prstGeom prst="ellipse">
            <a:avLst/>
          </a:prstGeom>
          <a:solidFill>
            <a:srgbClr val="6E1423"/>
          </a:solidFill>
          <a:ln/>
        </p:spPr>
        <p:txBody>
          <a:bodyPr/>
          <a:lstStyle/>
          <a:p>
            <a:endParaRPr lang="en-US"/>
          </a:p>
        </p:txBody>
      </p:sp>
      <p:pic>
        <p:nvPicPr>
          <p:cNvPr id="18" name="Image 3" descr="" title=""/>
          <p:cNvPicPr>
            <a:picLocks noChangeAspect="1"/>
          </p:cNvPicPr>
          <p:nvPr/>
        </p:nvPicPr>
        <p:blipFill>
          <a:blip r:embed="rId5"/>
          <a:stretch>
            <a:fillRect/>
          </a:stretch>
        </p:blipFill>
        <p:spPr>
          <a:xfrm>
            <a:off x="6620256" y="2075688"/>
            <a:ext cx="310896" cy="310896"/>
          </a:xfrm>
          <a:prstGeom prst="rect">
            <a:avLst/>
          </a:prstGeom>
        </p:spPr>
      </p:pic>
      <p:sp>
        <p:nvSpPr>
          <p:cNvPr id="19" name="Text 13" descr="" title=""/>
          <p:cNvSpPr/>
          <p:nvPr/>
        </p:nvSpPr>
        <p:spPr>
          <a:xfrm>
            <a:off x="6492240" y="2715768"/>
            <a:ext cx="2039112" cy="365760"/>
          </a:xfrm>
          <a:prstGeom prst="rect">
            <a:avLst/>
          </a:prstGeom>
          <a:noFill/>
          <a:ln/>
        </p:spPr>
        <p:txBody>
          <a:bodyPr wrap="square" lIns="0" tIns="0" rIns="0" bIns="0" rtlCol="0" anchor="t"/>
          <a:lstStyle/>
          <a:p>
            <a:pPr marL="0" indent="0" algn="l">
              <a:buNone/>
            </a:pPr>
            <a:r>
              <a:rPr lang="en-US" sz="1500" b="1" dirty="0">
                <a:solidFill>
                  <a:srgbClr val="6E1423"/>
                </a:solidFill>
                <a:latin typeface="Georgia" pitchFamily="34" charset="0"/>
                <a:ea typeface="Georgia" pitchFamily="34" charset="-122"/>
                <a:cs typeface="Georgia" pitchFamily="34" charset="-120"/>
              </a:rPr>
              <a:t>Falsified procedure</a:t>
            </a:r>
            <a:endParaRPr lang="en-US" sz="1500" dirty="0"/>
          </a:p>
        </p:txBody>
      </p:sp>
      <p:sp>
        <p:nvSpPr>
          <p:cNvPr id="20" name="Text 14" descr="" title=""/>
          <p:cNvSpPr/>
          <p:nvPr/>
        </p:nvSpPr>
        <p:spPr>
          <a:xfrm>
            <a:off x="6492240" y="3136392"/>
            <a:ext cx="2039112" cy="1115568"/>
          </a:xfrm>
          <a:prstGeom prst="rect">
            <a:avLst/>
          </a:prstGeom>
          <a:noFill/>
          <a:ln/>
        </p:spPr>
        <p:txBody>
          <a:bodyPr wrap="square" lIns="0" tIns="0" rIns="0" bIns="0" rtlCol="0" anchor="t"/>
          <a:lstStyle/>
          <a:p>
            <a:pPr marL="0" indent="0" algn="l">
              <a:lnSpc>
                <a:spcPct val="104000"/>
              </a:lnSpc>
              <a:spcAft>
                <a:spcPts val="300"/>
              </a:spcAft>
              <a:buNone/>
            </a:pPr>
            <a:r>
              <a:rPr lang="en-US" sz="1250" dirty="0">
                <a:solidFill>
                  <a:srgbClr val="3A2E25"/>
                </a:solidFill>
                <a:latin typeface="Calibri" pitchFamily="34" charset="0"/>
                <a:ea typeface="Calibri" pitchFamily="34" charset="-122"/>
                <a:cs typeface="Calibri" pitchFamily="34" charset="-120"/>
              </a:rPr>
              <a:t>Made-up docket numbers, courts, dates, or procedural history.</a:t>
            </a:r>
            <a:endParaRPr lang="en-US" sz="1250" dirty="0"/>
          </a:p>
        </p:txBody>
      </p:sp>
      <p:sp>
        <p:nvSpPr>
          <p:cNvPr id="21" name="Shape 15" descr="" title=""/>
          <p:cNvSpPr/>
          <p:nvPr/>
        </p:nvSpPr>
        <p:spPr>
          <a:xfrm>
            <a:off x="9052560" y="1691640"/>
            <a:ext cx="2587752" cy="274320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2" name="Shape 16" descr="" title=""/>
          <p:cNvSpPr/>
          <p:nvPr/>
        </p:nvSpPr>
        <p:spPr>
          <a:xfrm>
            <a:off x="9326880" y="1947672"/>
            <a:ext cx="566928" cy="566928"/>
          </a:xfrm>
          <a:prstGeom prst="ellipse">
            <a:avLst/>
          </a:prstGeom>
          <a:solidFill>
            <a:srgbClr val="6E1423"/>
          </a:solidFill>
          <a:ln/>
        </p:spPr>
        <p:txBody>
          <a:bodyPr/>
          <a:lstStyle/>
          <a:p>
            <a:endParaRPr lang="en-US"/>
          </a:p>
        </p:txBody>
      </p:sp>
      <p:pic>
        <p:nvPicPr>
          <p:cNvPr id="23" name="Image 4" descr="" title=""/>
          <p:cNvPicPr>
            <a:picLocks noChangeAspect="1"/>
          </p:cNvPicPr>
          <p:nvPr/>
        </p:nvPicPr>
        <p:blipFill>
          <a:blip r:embed="rId6"/>
          <a:stretch>
            <a:fillRect/>
          </a:stretch>
        </p:blipFill>
        <p:spPr>
          <a:xfrm>
            <a:off x="9454896" y="2075688"/>
            <a:ext cx="310896" cy="310896"/>
          </a:xfrm>
          <a:prstGeom prst="rect">
            <a:avLst/>
          </a:prstGeom>
        </p:spPr>
      </p:pic>
      <p:sp>
        <p:nvSpPr>
          <p:cNvPr id="24" name="Text 17" descr="" title=""/>
          <p:cNvSpPr/>
          <p:nvPr/>
        </p:nvSpPr>
        <p:spPr>
          <a:xfrm>
            <a:off x="9326880" y="2715768"/>
            <a:ext cx="2039112" cy="365760"/>
          </a:xfrm>
          <a:prstGeom prst="rect">
            <a:avLst/>
          </a:prstGeom>
          <a:noFill/>
          <a:ln/>
        </p:spPr>
        <p:txBody>
          <a:bodyPr wrap="square" lIns="0" tIns="0" rIns="0" bIns="0" rtlCol="0" anchor="t"/>
          <a:lstStyle/>
          <a:p>
            <a:pPr marL="0" indent="0" algn="l">
              <a:buNone/>
            </a:pPr>
            <a:r>
              <a:rPr lang="en-US" sz="1500" b="1" dirty="0">
                <a:solidFill>
                  <a:srgbClr val="6E1423"/>
                </a:solidFill>
                <a:latin typeface="Georgia" pitchFamily="34" charset="0"/>
                <a:ea typeface="Georgia" pitchFamily="34" charset="-122"/>
                <a:cs typeface="Georgia" pitchFamily="34" charset="-120"/>
              </a:rPr>
              <a:t>Confident delivery</a:t>
            </a:r>
            <a:endParaRPr lang="en-US" sz="1500" dirty="0"/>
          </a:p>
        </p:txBody>
      </p:sp>
      <p:sp>
        <p:nvSpPr>
          <p:cNvPr id="25" name="Text 18" descr="" title=""/>
          <p:cNvSpPr/>
          <p:nvPr/>
        </p:nvSpPr>
        <p:spPr>
          <a:xfrm>
            <a:off x="9326880" y="3136392"/>
            <a:ext cx="2039112" cy="1115568"/>
          </a:xfrm>
          <a:prstGeom prst="rect">
            <a:avLst/>
          </a:prstGeom>
          <a:noFill/>
          <a:ln/>
        </p:spPr>
        <p:txBody>
          <a:bodyPr wrap="square" lIns="0" tIns="0" rIns="0" bIns="0" rtlCol="0" anchor="t"/>
          <a:lstStyle/>
          <a:p>
            <a:pPr marL="0" indent="0" algn="l">
              <a:lnSpc>
                <a:spcPct val="104000"/>
              </a:lnSpc>
              <a:spcAft>
                <a:spcPts val="300"/>
              </a:spcAft>
              <a:buNone/>
            </a:pPr>
            <a:r>
              <a:rPr lang="en-US" sz="1250" dirty="0">
                <a:solidFill>
                  <a:srgbClr val="3A2E25"/>
                </a:solidFill>
                <a:latin typeface="Calibri" pitchFamily="34" charset="0"/>
                <a:ea typeface="Calibri" pitchFamily="34" charset="-122"/>
                <a:cs typeface="Calibri" pitchFamily="34" charset="-120"/>
              </a:rPr>
              <a:t>Errors presented fluently — the tool may even ‘confirm’ fakes are real.</a:t>
            </a:r>
            <a:endParaRPr lang="en-US" sz="1250" dirty="0"/>
          </a:p>
        </p:txBody>
      </p:sp>
      <p:sp>
        <p:nvSpPr>
          <p:cNvPr id="26" name="Shape 19" descr="" title=""/>
          <p:cNvSpPr/>
          <p:nvPr/>
        </p:nvSpPr>
        <p:spPr>
          <a:xfrm>
            <a:off x="548640" y="4754880"/>
            <a:ext cx="11091672" cy="1234440"/>
          </a:xfrm>
          <a:prstGeom prst="rect">
            <a:avLst/>
          </a:prstGeom>
          <a:solidFill>
            <a:srgbClr val="6E1423"/>
          </a:solidFill>
          <a:ln/>
          <a:effectLst>
            <a:outerShdw blurRad="88900" dist="38100" dir="8100000" algn="bl" rotWithShape="0">
              <a:srgbClr val="000000">
                <a:alpha val="16000"/>
              </a:srgbClr>
            </a:outerShdw>
          </a:effectLst>
        </p:spPr>
        <p:txBody>
          <a:bodyPr/>
          <a:lstStyle/>
          <a:p>
            <a:endParaRPr lang="en-US"/>
          </a:p>
        </p:txBody>
      </p:sp>
      <p:sp>
        <p:nvSpPr>
          <p:cNvPr id="27" name="Text 20" descr="" title=""/>
          <p:cNvSpPr/>
          <p:nvPr/>
        </p:nvSpPr>
        <p:spPr>
          <a:xfrm>
            <a:off x="914400" y="4864608"/>
            <a:ext cx="10332720" cy="1005840"/>
          </a:xfrm>
          <a:prstGeom prst="rect">
            <a:avLst/>
          </a:prstGeom>
          <a:noFill/>
          <a:ln/>
        </p:spPr>
        <p:txBody>
          <a:bodyPr wrap="square" lIns="0" tIns="0" rIns="0" bIns="0" rtlCol="0" anchor="ctr"/>
          <a:lstStyle/>
          <a:p>
            <a:pPr marL="0" indent="0" algn="l">
              <a:lnSpc>
                <a:spcPct val="100000"/>
              </a:lnSpc>
              <a:buNone/>
            </a:pPr>
            <a:r>
              <a:rPr lang="en-US" sz="1500" i="1" dirty="0">
                <a:solidFill>
                  <a:srgbClr val="FFFFFF"/>
                </a:solidFill>
                <a:latin typeface="Georgia" pitchFamily="34" charset="0"/>
                <a:ea typeface="Georgia" pitchFamily="34" charset="-122"/>
                <a:cs typeface="Georgia" pitchFamily="34" charset="-120"/>
              </a:rPr>
              <a:t>“The lawyer’s obligation is crystal clear: read the law you cite. Read the Code. Read the cases… This is an easily preventable problem.”
</a:t>
            </a:r>
            <a:endParaRPr lang="en-US" sz="1500" dirty="0"/>
          </a:p>
          <a:p>
            <a:pPr marL="0" indent="0" algn="l">
              <a:lnSpc>
                <a:spcPct val="100000"/>
              </a:lnSpc>
              <a:buNone/>
            </a:pPr>
            <a:r>
              <a:rPr lang="en-US" sz="1150" dirty="0">
                <a:solidFill>
                  <a:srgbClr val="C9A85E"/>
                </a:solidFill>
                <a:latin typeface="Georgia" pitchFamily="34" charset="0"/>
                <a:ea typeface="Georgia" pitchFamily="34" charset="-122"/>
                <a:cs typeface="Georgia" pitchFamily="34" charset="-120"/>
              </a:rPr>
              <a:t>— Louisiana Fifth Circuit Court of Appeal, In re Sanctions Order of Kenney (2025)</a:t>
            </a:r>
            <a:endParaRPr lang="en-US" sz="1500" dirty="0"/>
          </a:p>
        </p:txBody>
      </p:sp>
      <p:sp>
        <p:nvSpPr>
          <p:cNvPr id="28" name="Shape 21" descr="" title=""/>
          <p:cNvSpPr/>
          <p:nvPr/>
        </p:nvSpPr>
        <p:spPr>
          <a:xfrm>
            <a:off x="0" y="6565392"/>
            <a:ext cx="12191695" cy="292608"/>
          </a:xfrm>
          <a:prstGeom prst="rect">
            <a:avLst/>
          </a:prstGeom>
          <a:solidFill>
            <a:srgbClr val="EADFC8"/>
          </a:solidFill>
          <a:ln/>
        </p:spPr>
        <p:txBody>
          <a:bodyPr/>
          <a:lstStyle/>
          <a:p>
            <a:endParaRPr lang="en-US"/>
          </a:p>
        </p:txBody>
      </p:sp>
      <p:sp>
        <p:nvSpPr>
          <p:cNvPr id="29" name="Text 22"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30" name="Text 23"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6</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CLIENT CONFIDENTIALITY</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What You Type Into AI May Not Stay Private</a:t>
            </a:r>
            <a:endParaRPr lang="en-US" sz="3000" dirty="0"/>
          </a:p>
        </p:txBody>
      </p:sp>
      <p:sp>
        <p:nvSpPr>
          <p:cNvPr id="6" name="Shape 3" descr="" title=""/>
          <p:cNvSpPr/>
          <p:nvPr/>
        </p:nvSpPr>
        <p:spPr>
          <a:xfrm>
            <a:off x="548640" y="1691640"/>
            <a:ext cx="5394960" cy="42062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7" name="Shape 4" descr="" title=""/>
          <p:cNvSpPr/>
          <p:nvPr/>
        </p:nvSpPr>
        <p:spPr>
          <a:xfrm>
            <a:off x="822960" y="1947672"/>
            <a:ext cx="566928" cy="566928"/>
          </a:xfrm>
          <a:prstGeom prst="ellipse">
            <a:avLst/>
          </a:prstGeom>
          <a:solidFill>
            <a:srgbClr val="6E1423"/>
          </a:solidFill>
          <a:ln/>
        </p:spPr>
        <p:txBody>
          <a:bodyPr/>
          <a:lstStyle/>
          <a:p>
            <a:endParaRPr lang="en-US"/>
          </a:p>
        </p:txBody>
      </p:sp>
      <p:pic>
        <p:nvPicPr>
          <p:cNvPr id="8" name="Image 1" descr="" title=""/>
          <p:cNvPicPr>
            <a:picLocks noChangeAspect="1"/>
          </p:cNvPicPr>
          <p:nvPr/>
        </p:nvPicPr>
        <p:blipFill>
          <a:blip r:embed="rId4"/>
          <a:stretch>
            <a:fillRect/>
          </a:stretch>
        </p:blipFill>
        <p:spPr>
          <a:xfrm>
            <a:off x="950976" y="2075688"/>
            <a:ext cx="310896" cy="310896"/>
          </a:xfrm>
          <a:prstGeom prst="rect">
            <a:avLst/>
          </a:prstGeom>
        </p:spPr>
      </p:pic>
      <p:sp>
        <p:nvSpPr>
          <p:cNvPr id="9" name="Text 5" descr="" title=""/>
          <p:cNvSpPr/>
          <p:nvPr/>
        </p:nvSpPr>
        <p:spPr>
          <a:xfrm>
            <a:off x="822960" y="2715768"/>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The Risks</a:t>
            </a:r>
            <a:endParaRPr lang="en-US" sz="1600" dirty="0"/>
          </a:p>
        </p:txBody>
      </p:sp>
      <p:sp>
        <p:nvSpPr>
          <p:cNvPr id="10" name="Text 6" descr="" title=""/>
          <p:cNvSpPr/>
          <p:nvPr/>
        </p:nvSpPr>
        <p:spPr>
          <a:xfrm>
            <a:off x="822960" y="3136392"/>
            <a:ext cx="4846320" cy="2578608"/>
          </a:xfrm>
          <a:prstGeom prst="rect">
            <a:avLst/>
          </a:prstGeom>
          <a:noFill/>
          <a:ln/>
        </p:spPr>
        <p:txBody>
          <a:bodyPr wrap="square" lIns="0" tIns="0" rIns="0" bIns="0" rtlCol="0" anchor="t"/>
          <a:lstStyle/>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Consumer tools may train on your inputs, exposing privileged data.</a:t>
            </a:r>
            <a:endParaRPr lang="en-US" sz="1300" dirty="0"/>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“Shadow AI”: lawyers using free AI tools or chatbots on personal devices, with no employer/firm control or visibility.</a:t>
            </a:r>
            <a:endParaRPr lang="en-US" sz="1300" dirty="0"/>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Entering client facts into a public tool can risk waiving attorney-client privilege.</a:t>
            </a:r>
            <a:endParaRPr lang="en-US" sz="1300" dirty="0"/>
          </a:p>
          <a:p>
            <a:pPr marL="342900" indent="-342900" algn="l">
              <a:lnSpc>
                <a:spcPct val="104000"/>
              </a:lnSpc>
              <a:spcAft>
                <a:spcPts val="300"/>
              </a:spcAft>
              <a:buSzPct val="100000"/>
              <a:buChar char="•"/>
            </a:pPr>
            <a:r>
              <a:rPr lang="en-US" sz="1300" dirty="0">
                <a:solidFill>
                  <a:srgbClr val="3A2E25"/>
                </a:solidFill>
                <a:latin typeface="Calibri" pitchFamily="34" charset="0"/>
                <a:ea typeface="Calibri" pitchFamily="34" charset="-122"/>
                <a:cs typeface="Calibri" pitchFamily="34" charset="-120"/>
              </a:rPr>
              <a:t>In U.S. v. Heppner (S.D.N.Y. 2026), documents a client made with a public AI tool were held not privileged.</a:t>
            </a:r>
            <a:endParaRPr lang="en-US" sz="1300" dirty="0"/>
          </a:p>
        </p:txBody>
      </p:sp>
      <p:sp>
        <p:nvSpPr>
          <p:cNvPr id="11" name="Shape 7" descr="" title=""/>
          <p:cNvSpPr/>
          <p:nvPr/>
        </p:nvSpPr>
        <p:spPr>
          <a:xfrm>
            <a:off x="6236208" y="1691640"/>
            <a:ext cx="5394960" cy="420624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2" name="Shape 8" descr="" title=""/>
          <p:cNvSpPr/>
          <p:nvPr/>
        </p:nvSpPr>
        <p:spPr>
          <a:xfrm>
            <a:off x="6510528" y="1947672"/>
            <a:ext cx="566928" cy="566928"/>
          </a:xfrm>
          <a:prstGeom prst="ellipse">
            <a:avLst/>
          </a:prstGeom>
          <a:solidFill>
            <a:srgbClr val="B0883C"/>
          </a:solidFill>
          <a:ln/>
        </p:spPr>
        <p:txBody>
          <a:bodyPr/>
          <a:lstStyle/>
          <a:p>
            <a:endParaRPr lang="en-US"/>
          </a:p>
        </p:txBody>
      </p:sp>
      <p:pic>
        <p:nvPicPr>
          <p:cNvPr id="13" name="Image 2" descr="" title=""/>
          <p:cNvPicPr>
            <a:picLocks noChangeAspect="1"/>
          </p:cNvPicPr>
          <p:nvPr/>
        </p:nvPicPr>
        <p:blipFill>
          <a:blip r:embed="rId5"/>
          <a:stretch>
            <a:fillRect/>
          </a:stretch>
        </p:blipFill>
        <p:spPr>
          <a:xfrm>
            <a:off x="6638544" y="2075688"/>
            <a:ext cx="310896" cy="310896"/>
          </a:xfrm>
          <a:prstGeom prst="rect">
            <a:avLst/>
          </a:prstGeom>
        </p:spPr>
      </p:pic>
      <p:sp>
        <p:nvSpPr>
          <p:cNvPr id="14" name="Text 9" descr="" title=""/>
          <p:cNvSpPr/>
          <p:nvPr/>
        </p:nvSpPr>
        <p:spPr>
          <a:xfrm>
            <a:off x="6510528" y="2715768"/>
            <a:ext cx="4846320" cy="365760"/>
          </a:xfrm>
          <a:prstGeom prst="rect">
            <a:avLst/>
          </a:prstGeom>
          <a:noFill/>
          <a:ln/>
        </p:spPr>
        <p:txBody>
          <a:bodyPr wrap="square" lIns="0" tIns="0" rIns="0" bIns="0" rtlCol="0" anchor="t"/>
          <a:lstStyle/>
          <a:p>
            <a:pPr marL="0" indent="0" algn="l">
              <a:buNone/>
            </a:pPr>
            <a:r>
              <a:rPr lang="en-US" sz="1600" b="1" dirty="0">
                <a:solidFill>
                  <a:srgbClr val="6E1423"/>
                </a:solidFill>
                <a:latin typeface="Georgia" pitchFamily="34" charset="0"/>
                <a:ea typeface="Georgia" pitchFamily="34" charset="-122"/>
                <a:cs typeface="Georgia" pitchFamily="34" charset="-120"/>
              </a:rPr>
              <a:t>The Safeguards</a:t>
            </a:r>
            <a:endParaRPr lang="en-US" sz="1600" dirty="0"/>
          </a:p>
        </p:txBody>
      </p:sp>
      <p:sp>
        <p:nvSpPr>
          <p:cNvPr id="15" name="Text 10" descr="" title=""/>
          <p:cNvSpPr/>
          <p:nvPr/>
        </p:nvSpPr>
        <p:spPr>
          <a:xfrm>
            <a:off x="6510528" y="3136392"/>
            <a:ext cx="4846320" cy="2578608"/>
          </a:xfrm>
          <a:prstGeom prst="rect">
            <a:avLst/>
          </a:prstGeom>
          <a:noFill/>
          <a:ln/>
        </p:spPr>
        <p:txBody>
          <a:bodyPr wrap="square" lIns="0" tIns="0" rIns="0" bIns="0" rtlCol="0" anchor="t"/>
          <a:lstStyle/>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Use enterprise AI with a private, isolated data instance.</a:t>
            </a:r>
            <a:endParaRPr lang="en-US" sz="1300" dirty="0"/>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Review and negotiate contracts, terms and conditions, applicable policies</a:t>
            </a:r>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Anticipate changes in services</a:t>
            </a:r>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Audit security measures </a:t>
            </a:r>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Require confirmation of data deletion</a:t>
            </a:r>
          </a:p>
          <a:p>
            <a:pPr marL="342900" indent="-342900" algn="l">
              <a:lnSpc>
                <a:spcPct val="104000"/>
              </a:lnSpc>
              <a:spcAft>
                <a:spcPts val="900"/>
              </a:spcAft>
              <a:buSzPct val="100000"/>
              <a:buChar char="•"/>
            </a:pPr>
            <a:r>
              <a:rPr lang="en-US" sz="1300" dirty="0">
                <a:solidFill>
                  <a:srgbClr val="3A2E25"/>
                </a:solidFill>
                <a:latin typeface="Calibri" pitchFamily="34" charset="0"/>
                <a:ea typeface="Calibri" pitchFamily="34" charset="-122"/>
                <a:cs typeface="Calibri" pitchFamily="34" charset="-120"/>
              </a:rPr>
              <a:t>Review clients’ outside counsel guidelines if counsel, implement such guidelines as clients</a:t>
            </a:r>
            <a:endParaRPr lang="en-US" sz="1300" dirty="0"/>
          </a:p>
          <a:p>
            <a:pPr marL="342900" indent="-342900" algn="l">
              <a:lnSpc>
                <a:spcPct val="104000"/>
              </a:lnSpc>
              <a:spcAft>
                <a:spcPts val="300"/>
              </a:spcAft>
              <a:buSzPct val="100000"/>
              <a:buChar char="•"/>
            </a:pPr>
            <a:r>
              <a:rPr lang="en-US" sz="1300" dirty="0">
                <a:solidFill>
                  <a:srgbClr val="3A2E25"/>
                </a:solidFill>
                <a:latin typeface="Calibri" pitchFamily="34" charset="0"/>
                <a:ea typeface="Calibri" pitchFamily="34" charset="-122"/>
                <a:cs typeface="Calibri" pitchFamily="34" charset="-120"/>
              </a:rPr>
              <a:t>Obtain informed client consent where appropriate (La. Rule 1.6).</a:t>
            </a:r>
            <a:endParaRPr lang="en-US" sz="1300" dirty="0"/>
          </a:p>
        </p:txBody>
      </p:sp>
      <p:sp>
        <p:nvSpPr>
          <p:cNvPr id="16" name="Shape 11" descr="" title=""/>
          <p:cNvSpPr/>
          <p:nvPr/>
        </p:nvSpPr>
        <p:spPr>
          <a:xfrm>
            <a:off x="0" y="6565392"/>
            <a:ext cx="12191695" cy="292608"/>
          </a:xfrm>
          <a:prstGeom prst="rect">
            <a:avLst/>
          </a:prstGeom>
          <a:solidFill>
            <a:srgbClr val="EADFC8"/>
          </a:solidFill>
          <a:ln/>
        </p:spPr>
        <p:txBody>
          <a:bodyPr/>
          <a:lstStyle/>
          <a:p>
            <a:endParaRPr lang="en-US"/>
          </a:p>
        </p:txBody>
      </p:sp>
      <p:sp>
        <p:nvSpPr>
          <p:cNvPr id="17" name="Text 12"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18" name="Text 13"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3E9D6"/>
        </a:solidFill>
        <a:effectLst/>
      </p:bgPr>
    </p:bg>
    <p:spTree>
      <p:nvGrpSpPr>
        <p:cNvPr id="1" name="" descr="" title=""/>
        <p:cNvGrpSpPr/>
        <p:nvPr/>
      </p:nvGrpSpPr>
      <p:grpSpPr>
        <a:xfrm>
          <a:off x="0" y="0"/>
          <a:ext cx="0" cy="0"/>
          <a:chOff x="0" y="0"/>
          <a:chExt cx="0" cy="0"/>
        </a:xfrm>
      </p:grpSpPr>
      <p:sp>
        <p:nvSpPr>
          <p:cNvPr id="2" name="Text 0" descr="" title=""/>
          <p:cNvSpPr/>
          <p:nvPr/>
        </p:nvSpPr>
        <p:spPr>
          <a:xfrm>
            <a:off x="548640" y="384048"/>
            <a:ext cx="10058400" cy="274320"/>
          </a:xfrm>
          <a:prstGeom prst="rect">
            <a:avLst/>
          </a:prstGeom>
          <a:noFill/>
          <a:ln/>
        </p:spPr>
        <p:txBody>
          <a:bodyPr wrap="square" lIns="0" tIns="0" rIns="0" bIns="0" rtlCol="0" anchor="ctr"/>
          <a:lstStyle/>
          <a:p>
            <a:pPr marL="0" indent="0" algn="l">
              <a:buNone/>
            </a:pPr>
            <a:r>
              <a:rPr lang="en-US" sz="1200" b="1" kern="0" spc="300" dirty="0">
                <a:solidFill>
                  <a:srgbClr val="B0883C"/>
                </a:solidFill>
                <a:latin typeface="Calibri" pitchFamily="34" charset="0"/>
                <a:ea typeface="Calibri" pitchFamily="34" charset="-122"/>
                <a:cs typeface="Calibri" pitchFamily="34" charset="-120"/>
              </a:rPr>
              <a:t>RULES OF PROFESSIONAL CONDUCT</a:t>
            </a:r>
            <a:endParaRPr lang="en-US" sz="1200" dirty="0"/>
          </a:p>
        </p:txBody>
      </p:sp>
      <p:sp>
        <p:nvSpPr>
          <p:cNvPr id="3" name="Shape 1" descr="" title=""/>
          <p:cNvSpPr/>
          <p:nvPr/>
        </p:nvSpPr>
        <p:spPr>
          <a:xfrm>
            <a:off x="548640" y="713232"/>
            <a:ext cx="566928" cy="566928"/>
          </a:xfrm>
          <a:prstGeom prst="ellipse">
            <a:avLst/>
          </a:prstGeom>
          <a:solidFill>
            <a:srgbClr val="6E1423"/>
          </a:solidFill>
          <a:ln/>
        </p:spPr>
        <p:txBody>
          <a:bodyPr/>
          <a:lstStyle/>
          <a:p>
            <a:endParaRPr lang="en-US"/>
          </a:p>
        </p:txBody>
      </p:sp>
      <p:pic>
        <p:nvPicPr>
          <p:cNvPr id="4" name="Image 0" descr="" title=""/>
          <p:cNvPicPr>
            <a:picLocks noChangeAspect="1"/>
          </p:cNvPicPr>
          <p:nvPr/>
        </p:nvPicPr>
        <p:blipFill>
          <a:blip r:embed="rId3"/>
          <a:stretch>
            <a:fillRect/>
          </a:stretch>
        </p:blipFill>
        <p:spPr>
          <a:xfrm>
            <a:off x="676656" y="841248"/>
            <a:ext cx="310896" cy="310896"/>
          </a:xfrm>
          <a:prstGeom prst="rect">
            <a:avLst/>
          </a:prstGeom>
        </p:spPr>
      </p:pic>
      <p:sp>
        <p:nvSpPr>
          <p:cNvPr id="5" name="Text 2" descr="" title=""/>
          <p:cNvSpPr/>
          <p:nvPr/>
        </p:nvSpPr>
        <p:spPr>
          <a:xfrm>
            <a:off x="1280160" y="658368"/>
            <a:ext cx="10424160" cy="685800"/>
          </a:xfrm>
          <a:prstGeom prst="rect">
            <a:avLst/>
          </a:prstGeom>
          <a:noFill/>
          <a:ln/>
        </p:spPr>
        <p:txBody>
          <a:bodyPr wrap="square" lIns="0" tIns="0" rIns="0" bIns="0" rtlCol="0" anchor="ctr"/>
          <a:lstStyle/>
          <a:p>
            <a:pPr marL="0" indent="0" algn="l">
              <a:buNone/>
            </a:pPr>
            <a:r>
              <a:rPr lang="en-US" sz="3000" b="1" dirty="0">
                <a:solidFill>
                  <a:srgbClr val="4A0E18"/>
                </a:solidFill>
                <a:latin typeface="Georgia" pitchFamily="34" charset="0"/>
                <a:ea typeface="Georgia" pitchFamily="34" charset="-122"/>
                <a:cs typeface="Georgia" pitchFamily="34" charset="-120"/>
              </a:rPr>
              <a:t>How the Existing Rules Apply to AI</a:t>
            </a:r>
            <a:endParaRPr lang="en-US" sz="3000" dirty="0"/>
          </a:p>
        </p:txBody>
      </p:sp>
      <p:sp>
        <p:nvSpPr>
          <p:cNvPr id="6" name="Text 3" descr="" title=""/>
          <p:cNvSpPr/>
          <p:nvPr/>
        </p:nvSpPr>
        <p:spPr>
          <a:xfrm>
            <a:off x="548640" y="1554480"/>
            <a:ext cx="11064240" cy="365760"/>
          </a:xfrm>
          <a:prstGeom prst="rect">
            <a:avLst/>
          </a:prstGeom>
          <a:noFill/>
          <a:ln/>
        </p:spPr>
        <p:txBody>
          <a:bodyPr wrap="square" lIns="0" tIns="0" rIns="0" bIns="0" rtlCol="0" anchor="ctr"/>
          <a:lstStyle/>
          <a:p>
            <a:pPr marL="0" indent="0" algn="l">
              <a:buNone/>
            </a:pPr>
            <a:r>
              <a:rPr lang="en-US" sz="1350" i="1" dirty="0">
                <a:solidFill>
                  <a:srgbClr val="75675A"/>
                </a:solidFill>
                <a:latin typeface="Calibri" pitchFamily="34" charset="0"/>
                <a:ea typeface="Calibri" pitchFamily="34" charset="-122"/>
                <a:cs typeface="Calibri" pitchFamily="34" charset="-120"/>
              </a:rPr>
              <a:t>No new rules were needed — the Model Rules (and Louisiana’s mirror rules) already govern AI use.</a:t>
            </a:r>
            <a:endParaRPr lang="en-US" sz="1350" dirty="0"/>
          </a:p>
        </p:txBody>
      </p:sp>
      <p:sp>
        <p:nvSpPr>
          <p:cNvPr id="7" name="Shape 4" descr="" title=""/>
          <p:cNvSpPr/>
          <p:nvPr/>
        </p:nvSpPr>
        <p:spPr>
          <a:xfrm>
            <a:off x="548640" y="2057400"/>
            <a:ext cx="3502152" cy="17830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8" name="Shape 5" descr="" title=""/>
          <p:cNvSpPr/>
          <p:nvPr/>
        </p:nvSpPr>
        <p:spPr>
          <a:xfrm>
            <a:off x="548640" y="2057400"/>
            <a:ext cx="960120" cy="1783080"/>
          </a:xfrm>
          <a:prstGeom prst="rect">
            <a:avLst/>
          </a:prstGeom>
          <a:solidFill>
            <a:srgbClr val="6E1423"/>
          </a:solidFill>
          <a:ln/>
        </p:spPr>
        <p:txBody>
          <a:bodyPr/>
          <a:lstStyle/>
          <a:p>
            <a:endParaRPr lang="en-US"/>
          </a:p>
        </p:txBody>
      </p:sp>
      <p:sp>
        <p:nvSpPr>
          <p:cNvPr id="9" name="Text 6" descr="" title=""/>
          <p:cNvSpPr/>
          <p:nvPr/>
        </p:nvSpPr>
        <p:spPr>
          <a:xfrm>
            <a:off x="548640" y="2350008"/>
            <a:ext cx="960120" cy="274320"/>
          </a:xfrm>
          <a:prstGeom prst="rect">
            <a:avLst/>
          </a:prstGeom>
          <a:noFill/>
          <a:ln/>
        </p:spPr>
        <p:txBody>
          <a:bodyPr wrap="square" lIns="0" tIns="0" rIns="0" bIns="0" rtlCol="0" anchor="ctr"/>
          <a:lstStyle/>
          <a:p>
            <a:pPr marL="0" indent="0" algn="ctr">
              <a:buNone/>
            </a:pPr>
            <a:r>
              <a:rPr lang="en-US" sz="1000" dirty="0">
                <a:solidFill>
                  <a:srgbClr val="C9A85E"/>
                </a:solidFill>
                <a:latin typeface="Calibri" pitchFamily="34" charset="0"/>
                <a:ea typeface="Calibri" pitchFamily="34" charset="-122"/>
                <a:cs typeface="Calibri" pitchFamily="34" charset="-120"/>
              </a:rPr>
              <a:t>Rule</a:t>
            </a:r>
            <a:endParaRPr lang="en-US" sz="1000" dirty="0"/>
          </a:p>
        </p:txBody>
      </p:sp>
      <p:sp>
        <p:nvSpPr>
          <p:cNvPr id="10" name="Text 7" descr="" title=""/>
          <p:cNvSpPr/>
          <p:nvPr/>
        </p:nvSpPr>
        <p:spPr>
          <a:xfrm>
            <a:off x="548640" y="2606040"/>
            <a:ext cx="96012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1.1</a:t>
            </a:r>
            <a:endParaRPr lang="en-US" sz="2200" dirty="0"/>
          </a:p>
        </p:txBody>
      </p:sp>
      <p:sp>
        <p:nvSpPr>
          <p:cNvPr id="11" name="Text 8" descr="" title=""/>
          <p:cNvSpPr/>
          <p:nvPr/>
        </p:nvSpPr>
        <p:spPr>
          <a:xfrm>
            <a:off x="1664208" y="2295144"/>
            <a:ext cx="2221992" cy="457200"/>
          </a:xfrm>
          <a:prstGeom prst="rect">
            <a:avLst/>
          </a:prstGeom>
          <a:noFill/>
          <a:ln/>
        </p:spPr>
        <p:txBody>
          <a:bodyPr wrap="square" lIns="0" tIns="0" rIns="0" bIns="0" rtlCol="0" anchor="ctr"/>
          <a:lstStyle/>
          <a:p>
            <a:pPr marL="0" indent="0" algn="l">
              <a:buNone/>
            </a:pPr>
            <a:r>
              <a:rPr lang="en-US" sz="1500" b="1" dirty="0">
                <a:solidFill>
                  <a:srgbClr val="6E1423"/>
                </a:solidFill>
                <a:latin typeface="Georgia" pitchFamily="34" charset="0"/>
                <a:ea typeface="Georgia" pitchFamily="34" charset="-122"/>
                <a:cs typeface="Georgia" pitchFamily="34" charset="-120"/>
              </a:rPr>
              <a:t>Competence</a:t>
            </a:r>
            <a:endParaRPr lang="en-US" sz="1500" dirty="0"/>
          </a:p>
        </p:txBody>
      </p:sp>
      <p:sp>
        <p:nvSpPr>
          <p:cNvPr id="12" name="Text 9" descr="" title=""/>
          <p:cNvSpPr/>
          <p:nvPr/>
        </p:nvSpPr>
        <p:spPr>
          <a:xfrm>
            <a:off x="1664208" y="2770632"/>
            <a:ext cx="2203704" cy="914400"/>
          </a:xfrm>
          <a:prstGeom prst="rect">
            <a:avLst/>
          </a:prstGeom>
          <a:noFill/>
          <a:ln/>
        </p:spPr>
        <p:txBody>
          <a:bodyPr wrap="square" lIns="0" tIns="0" rIns="0" bIns="0" rtlCol="0" anchor="t"/>
          <a:lstStyle/>
          <a:p>
            <a:pPr marL="0" indent="0" algn="l">
              <a:lnSpc>
                <a:spcPct val="100000"/>
              </a:lnSpc>
              <a:buNone/>
            </a:pPr>
            <a:r>
              <a:rPr lang="en-US" sz="1150" dirty="0">
                <a:solidFill>
                  <a:srgbClr val="3A2E25"/>
                </a:solidFill>
                <a:latin typeface="Calibri" pitchFamily="34" charset="0"/>
                <a:ea typeface="Calibri" pitchFamily="34" charset="-122"/>
                <a:cs typeface="Calibri" pitchFamily="34" charset="-120"/>
              </a:rPr>
              <a:t>Maintain tech competence; understand AI’s benefits and risks (Comment 8).</a:t>
            </a:r>
            <a:endParaRPr lang="en-US" sz="1150" dirty="0"/>
          </a:p>
        </p:txBody>
      </p:sp>
      <p:sp>
        <p:nvSpPr>
          <p:cNvPr id="13" name="Shape 10" descr="" title=""/>
          <p:cNvSpPr/>
          <p:nvPr/>
        </p:nvSpPr>
        <p:spPr>
          <a:xfrm>
            <a:off x="4297680" y="2057400"/>
            <a:ext cx="3502152" cy="17830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14" name="Shape 11" descr="" title=""/>
          <p:cNvSpPr/>
          <p:nvPr/>
        </p:nvSpPr>
        <p:spPr>
          <a:xfrm>
            <a:off x="4297680" y="2057400"/>
            <a:ext cx="960120" cy="1783080"/>
          </a:xfrm>
          <a:prstGeom prst="rect">
            <a:avLst/>
          </a:prstGeom>
          <a:solidFill>
            <a:srgbClr val="6E1423"/>
          </a:solidFill>
          <a:ln/>
        </p:spPr>
        <p:txBody>
          <a:bodyPr/>
          <a:lstStyle/>
          <a:p>
            <a:endParaRPr lang="en-US"/>
          </a:p>
        </p:txBody>
      </p:sp>
      <p:sp>
        <p:nvSpPr>
          <p:cNvPr id="15" name="Text 12" descr="" title=""/>
          <p:cNvSpPr/>
          <p:nvPr/>
        </p:nvSpPr>
        <p:spPr>
          <a:xfrm>
            <a:off x="4297680" y="2350008"/>
            <a:ext cx="960120" cy="274320"/>
          </a:xfrm>
          <a:prstGeom prst="rect">
            <a:avLst/>
          </a:prstGeom>
          <a:noFill/>
          <a:ln/>
        </p:spPr>
        <p:txBody>
          <a:bodyPr wrap="square" lIns="0" tIns="0" rIns="0" bIns="0" rtlCol="0" anchor="ctr"/>
          <a:lstStyle/>
          <a:p>
            <a:pPr marL="0" indent="0" algn="ctr">
              <a:buNone/>
            </a:pPr>
            <a:r>
              <a:rPr lang="en-US" sz="1000" dirty="0">
                <a:solidFill>
                  <a:srgbClr val="C9A85E"/>
                </a:solidFill>
                <a:latin typeface="Calibri" pitchFamily="34" charset="0"/>
                <a:ea typeface="Calibri" pitchFamily="34" charset="-122"/>
                <a:cs typeface="Calibri" pitchFamily="34" charset="-120"/>
              </a:rPr>
              <a:t>Rule</a:t>
            </a:r>
            <a:endParaRPr lang="en-US" sz="1000" dirty="0"/>
          </a:p>
        </p:txBody>
      </p:sp>
      <p:sp>
        <p:nvSpPr>
          <p:cNvPr id="16" name="Text 13" descr="" title=""/>
          <p:cNvSpPr/>
          <p:nvPr/>
        </p:nvSpPr>
        <p:spPr>
          <a:xfrm>
            <a:off x="4297680" y="2606040"/>
            <a:ext cx="96012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1.6</a:t>
            </a:r>
            <a:endParaRPr lang="en-US" sz="2200" dirty="0"/>
          </a:p>
        </p:txBody>
      </p:sp>
      <p:sp>
        <p:nvSpPr>
          <p:cNvPr id="17" name="Text 14" descr="" title=""/>
          <p:cNvSpPr/>
          <p:nvPr/>
        </p:nvSpPr>
        <p:spPr>
          <a:xfrm>
            <a:off x="5413248" y="2295144"/>
            <a:ext cx="2221992" cy="457200"/>
          </a:xfrm>
          <a:prstGeom prst="rect">
            <a:avLst/>
          </a:prstGeom>
          <a:noFill/>
          <a:ln/>
        </p:spPr>
        <p:txBody>
          <a:bodyPr wrap="square" lIns="0" tIns="0" rIns="0" bIns="0" rtlCol="0" anchor="ctr"/>
          <a:lstStyle/>
          <a:p>
            <a:pPr marL="0" indent="0" algn="l">
              <a:buNone/>
            </a:pPr>
            <a:r>
              <a:rPr lang="en-US" sz="1500" b="1" dirty="0">
                <a:solidFill>
                  <a:srgbClr val="6E1423"/>
                </a:solidFill>
                <a:latin typeface="Georgia" pitchFamily="34" charset="0"/>
                <a:ea typeface="Georgia" pitchFamily="34" charset="-122"/>
                <a:cs typeface="Georgia" pitchFamily="34" charset="-120"/>
              </a:rPr>
              <a:t>Confidentiality</a:t>
            </a:r>
            <a:endParaRPr lang="en-US" sz="1500" dirty="0"/>
          </a:p>
        </p:txBody>
      </p:sp>
      <p:sp>
        <p:nvSpPr>
          <p:cNvPr id="18" name="Text 15" descr="" title=""/>
          <p:cNvSpPr/>
          <p:nvPr/>
        </p:nvSpPr>
        <p:spPr>
          <a:xfrm>
            <a:off x="5413248" y="2770632"/>
            <a:ext cx="2203704" cy="914400"/>
          </a:xfrm>
          <a:prstGeom prst="rect">
            <a:avLst/>
          </a:prstGeom>
          <a:noFill/>
          <a:ln/>
        </p:spPr>
        <p:txBody>
          <a:bodyPr wrap="square" lIns="0" tIns="0" rIns="0" bIns="0" rtlCol="0" anchor="t"/>
          <a:lstStyle/>
          <a:p>
            <a:pPr marL="0" indent="0" algn="l">
              <a:lnSpc>
                <a:spcPct val="100000"/>
              </a:lnSpc>
              <a:buNone/>
            </a:pPr>
            <a:r>
              <a:rPr lang="en-US" sz="1150" dirty="0">
                <a:solidFill>
                  <a:srgbClr val="3A2E25"/>
                </a:solidFill>
                <a:latin typeface="Calibri" pitchFamily="34" charset="0"/>
                <a:ea typeface="Calibri" pitchFamily="34" charset="-122"/>
                <a:cs typeface="Calibri" pitchFamily="34" charset="-120"/>
              </a:rPr>
              <a:t>Protect client information entered into any AI tool.</a:t>
            </a:r>
            <a:endParaRPr lang="en-US" sz="1150" dirty="0"/>
          </a:p>
        </p:txBody>
      </p:sp>
      <p:sp>
        <p:nvSpPr>
          <p:cNvPr id="19" name="Shape 16" descr="" title=""/>
          <p:cNvSpPr/>
          <p:nvPr/>
        </p:nvSpPr>
        <p:spPr>
          <a:xfrm>
            <a:off x="8046720" y="2057400"/>
            <a:ext cx="3502152" cy="17830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0" name="Shape 17" descr="" title=""/>
          <p:cNvSpPr/>
          <p:nvPr/>
        </p:nvSpPr>
        <p:spPr>
          <a:xfrm>
            <a:off x="8046720" y="2057400"/>
            <a:ext cx="960120" cy="1783080"/>
          </a:xfrm>
          <a:prstGeom prst="rect">
            <a:avLst/>
          </a:prstGeom>
          <a:solidFill>
            <a:srgbClr val="6E1423"/>
          </a:solidFill>
          <a:ln/>
        </p:spPr>
        <p:txBody>
          <a:bodyPr/>
          <a:lstStyle/>
          <a:p>
            <a:endParaRPr lang="en-US"/>
          </a:p>
        </p:txBody>
      </p:sp>
      <p:sp>
        <p:nvSpPr>
          <p:cNvPr id="21" name="Text 18" descr="" title=""/>
          <p:cNvSpPr/>
          <p:nvPr/>
        </p:nvSpPr>
        <p:spPr>
          <a:xfrm>
            <a:off x="8046720" y="2350008"/>
            <a:ext cx="960120" cy="274320"/>
          </a:xfrm>
          <a:prstGeom prst="rect">
            <a:avLst/>
          </a:prstGeom>
          <a:noFill/>
          <a:ln/>
        </p:spPr>
        <p:txBody>
          <a:bodyPr wrap="square" lIns="0" tIns="0" rIns="0" bIns="0" rtlCol="0" anchor="ctr"/>
          <a:lstStyle/>
          <a:p>
            <a:pPr marL="0" indent="0" algn="ctr">
              <a:buNone/>
            </a:pPr>
            <a:r>
              <a:rPr lang="en-US" sz="1000" dirty="0">
                <a:solidFill>
                  <a:srgbClr val="C9A85E"/>
                </a:solidFill>
                <a:latin typeface="Calibri" pitchFamily="34" charset="0"/>
                <a:ea typeface="Calibri" pitchFamily="34" charset="-122"/>
                <a:cs typeface="Calibri" pitchFamily="34" charset="-120"/>
              </a:rPr>
              <a:t>Rule</a:t>
            </a:r>
            <a:endParaRPr lang="en-US" sz="1000" dirty="0"/>
          </a:p>
        </p:txBody>
      </p:sp>
      <p:sp>
        <p:nvSpPr>
          <p:cNvPr id="22" name="Text 19" descr="" title=""/>
          <p:cNvSpPr/>
          <p:nvPr/>
        </p:nvSpPr>
        <p:spPr>
          <a:xfrm>
            <a:off x="8046720" y="2606040"/>
            <a:ext cx="96012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1.4</a:t>
            </a:r>
            <a:endParaRPr lang="en-US" sz="2200" dirty="0"/>
          </a:p>
        </p:txBody>
      </p:sp>
      <p:sp>
        <p:nvSpPr>
          <p:cNvPr id="23" name="Text 20" descr="" title=""/>
          <p:cNvSpPr/>
          <p:nvPr/>
        </p:nvSpPr>
        <p:spPr>
          <a:xfrm>
            <a:off x="9162288" y="2295144"/>
            <a:ext cx="2221992" cy="457200"/>
          </a:xfrm>
          <a:prstGeom prst="rect">
            <a:avLst/>
          </a:prstGeom>
          <a:noFill/>
          <a:ln/>
        </p:spPr>
        <p:txBody>
          <a:bodyPr wrap="square" lIns="0" tIns="0" rIns="0" bIns="0" rtlCol="0" anchor="ctr"/>
          <a:lstStyle/>
          <a:p>
            <a:pPr marL="0" indent="0" algn="l">
              <a:buNone/>
            </a:pPr>
            <a:r>
              <a:rPr lang="en-US" sz="1500" b="1" dirty="0">
                <a:solidFill>
                  <a:srgbClr val="6E1423"/>
                </a:solidFill>
                <a:latin typeface="Georgia" pitchFamily="34" charset="0"/>
                <a:ea typeface="Georgia" pitchFamily="34" charset="-122"/>
                <a:cs typeface="Georgia" pitchFamily="34" charset="-120"/>
              </a:rPr>
              <a:t>Communication</a:t>
            </a:r>
            <a:endParaRPr lang="en-US" sz="1500" dirty="0"/>
          </a:p>
        </p:txBody>
      </p:sp>
      <p:sp>
        <p:nvSpPr>
          <p:cNvPr id="24" name="Text 21" descr="" title=""/>
          <p:cNvSpPr/>
          <p:nvPr/>
        </p:nvSpPr>
        <p:spPr>
          <a:xfrm>
            <a:off x="9162288" y="2770632"/>
            <a:ext cx="2203704" cy="914400"/>
          </a:xfrm>
          <a:prstGeom prst="rect">
            <a:avLst/>
          </a:prstGeom>
          <a:noFill/>
          <a:ln/>
        </p:spPr>
        <p:txBody>
          <a:bodyPr wrap="square" lIns="0" tIns="0" rIns="0" bIns="0" rtlCol="0" anchor="t"/>
          <a:lstStyle/>
          <a:p>
            <a:pPr marL="0" indent="0" algn="l">
              <a:lnSpc>
                <a:spcPct val="100000"/>
              </a:lnSpc>
              <a:buNone/>
            </a:pPr>
            <a:r>
              <a:rPr lang="en-US" sz="1150" dirty="0">
                <a:solidFill>
                  <a:srgbClr val="3A2E25"/>
                </a:solidFill>
                <a:latin typeface="Calibri" pitchFamily="34" charset="0"/>
                <a:ea typeface="Calibri" pitchFamily="34" charset="-122"/>
                <a:cs typeface="Calibri" pitchFamily="34" charset="-120"/>
              </a:rPr>
              <a:t>Consult clients about the means used to deliver services under certain circumstances.</a:t>
            </a:r>
            <a:endParaRPr lang="en-US" sz="1150" dirty="0"/>
          </a:p>
        </p:txBody>
      </p:sp>
      <p:sp>
        <p:nvSpPr>
          <p:cNvPr id="25" name="Shape 22" descr="" title=""/>
          <p:cNvSpPr/>
          <p:nvPr/>
        </p:nvSpPr>
        <p:spPr>
          <a:xfrm>
            <a:off x="548640" y="4078224"/>
            <a:ext cx="3502152" cy="17830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26" name="Shape 23" descr="" title=""/>
          <p:cNvSpPr/>
          <p:nvPr/>
        </p:nvSpPr>
        <p:spPr>
          <a:xfrm>
            <a:off x="548640" y="4078224"/>
            <a:ext cx="960120" cy="1783080"/>
          </a:xfrm>
          <a:prstGeom prst="rect">
            <a:avLst/>
          </a:prstGeom>
          <a:solidFill>
            <a:srgbClr val="6E1423"/>
          </a:solidFill>
          <a:ln/>
        </p:spPr>
        <p:txBody>
          <a:bodyPr/>
          <a:lstStyle/>
          <a:p>
            <a:endParaRPr lang="en-US"/>
          </a:p>
        </p:txBody>
      </p:sp>
      <p:sp>
        <p:nvSpPr>
          <p:cNvPr id="27" name="Text 24" descr="" title=""/>
          <p:cNvSpPr/>
          <p:nvPr/>
        </p:nvSpPr>
        <p:spPr>
          <a:xfrm>
            <a:off x="548640" y="4370832"/>
            <a:ext cx="960120" cy="274320"/>
          </a:xfrm>
          <a:prstGeom prst="rect">
            <a:avLst/>
          </a:prstGeom>
          <a:noFill/>
          <a:ln/>
        </p:spPr>
        <p:txBody>
          <a:bodyPr wrap="square" lIns="0" tIns="0" rIns="0" bIns="0" rtlCol="0" anchor="ctr"/>
          <a:lstStyle/>
          <a:p>
            <a:pPr marL="0" indent="0" algn="ctr">
              <a:buNone/>
            </a:pPr>
            <a:r>
              <a:rPr lang="en-US" sz="1000" dirty="0">
                <a:solidFill>
                  <a:srgbClr val="C9A85E"/>
                </a:solidFill>
                <a:latin typeface="Calibri" pitchFamily="34" charset="0"/>
                <a:ea typeface="Calibri" pitchFamily="34" charset="-122"/>
                <a:cs typeface="Calibri" pitchFamily="34" charset="-120"/>
              </a:rPr>
              <a:t>Rule</a:t>
            </a:r>
            <a:endParaRPr lang="en-US" sz="1000" dirty="0"/>
          </a:p>
        </p:txBody>
      </p:sp>
      <p:sp>
        <p:nvSpPr>
          <p:cNvPr id="28" name="Text 25" descr="" title=""/>
          <p:cNvSpPr/>
          <p:nvPr/>
        </p:nvSpPr>
        <p:spPr>
          <a:xfrm>
            <a:off x="548640" y="4626864"/>
            <a:ext cx="96012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1.5</a:t>
            </a:r>
            <a:endParaRPr lang="en-US" sz="2200" dirty="0"/>
          </a:p>
        </p:txBody>
      </p:sp>
      <p:sp>
        <p:nvSpPr>
          <p:cNvPr id="29" name="Text 26" descr="" title=""/>
          <p:cNvSpPr/>
          <p:nvPr/>
        </p:nvSpPr>
        <p:spPr>
          <a:xfrm>
            <a:off x="1664208" y="4315968"/>
            <a:ext cx="2221992" cy="457200"/>
          </a:xfrm>
          <a:prstGeom prst="rect">
            <a:avLst/>
          </a:prstGeom>
          <a:noFill/>
          <a:ln/>
        </p:spPr>
        <p:txBody>
          <a:bodyPr wrap="square" lIns="0" tIns="0" rIns="0" bIns="0" rtlCol="0" anchor="ctr"/>
          <a:lstStyle/>
          <a:p>
            <a:pPr marL="0" indent="0" algn="l">
              <a:buNone/>
            </a:pPr>
            <a:r>
              <a:rPr lang="en-US" sz="1500" b="1" dirty="0">
                <a:solidFill>
                  <a:srgbClr val="6E1423"/>
                </a:solidFill>
                <a:latin typeface="Georgia" pitchFamily="34" charset="0"/>
                <a:ea typeface="Georgia" pitchFamily="34" charset="-122"/>
                <a:cs typeface="Georgia" pitchFamily="34" charset="-120"/>
              </a:rPr>
              <a:t>Fees</a:t>
            </a:r>
            <a:endParaRPr lang="en-US" sz="1500" dirty="0"/>
          </a:p>
        </p:txBody>
      </p:sp>
      <p:sp>
        <p:nvSpPr>
          <p:cNvPr id="30" name="Text 27" descr="" title=""/>
          <p:cNvSpPr/>
          <p:nvPr/>
        </p:nvSpPr>
        <p:spPr>
          <a:xfrm>
            <a:off x="1664208" y="4791456"/>
            <a:ext cx="2203704" cy="914400"/>
          </a:xfrm>
          <a:prstGeom prst="rect">
            <a:avLst/>
          </a:prstGeom>
          <a:noFill/>
          <a:ln/>
        </p:spPr>
        <p:txBody>
          <a:bodyPr wrap="square" lIns="0" tIns="0" rIns="0" bIns="0" rtlCol="0" anchor="t"/>
          <a:lstStyle/>
          <a:p>
            <a:pPr marL="0" indent="0" algn="l">
              <a:lnSpc>
                <a:spcPct val="100000"/>
              </a:lnSpc>
              <a:buNone/>
            </a:pPr>
            <a:r>
              <a:rPr lang="en-US" sz="1150" dirty="0">
                <a:solidFill>
                  <a:srgbClr val="3A2E25"/>
                </a:solidFill>
                <a:latin typeface="Calibri" pitchFamily="34" charset="0"/>
                <a:ea typeface="Calibri" pitchFamily="34" charset="-122"/>
                <a:cs typeface="Calibri" pitchFamily="34" charset="-120"/>
              </a:rPr>
              <a:t>Bill only for time actually spent, AI efficiencies must be reasonable.</a:t>
            </a:r>
            <a:endParaRPr lang="en-US" sz="1150" dirty="0"/>
          </a:p>
        </p:txBody>
      </p:sp>
      <p:sp>
        <p:nvSpPr>
          <p:cNvPr id="31" name="Shape 28" descr="" title=""/>
          <p:cNvSpPr/>
          <p:nvPr/>
        </p:nvSpPr>
        <p:spPr>
          <a:xfrm>
            <a:off x="4297680" y="4078224"/>
            <a:ext cx="3502152" cy="17830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32" name="Shape 29" descr="" title=""/>
          <p:cNvSpPr/>
          <p:nvPr/>
        </p:nvSpPr>
        <p:spPr>
          <a:xfrm>
            <a:off x="4297680" y="4078224"/>
            <a:ext cx="960120" cy="1783080"/>
          </a:xfrm>
          <a:prstGeom prst="rect">
            <a:avLst/>
          </a:prstGeom>
          <a:solidFill>
            <a:srgbClr val="6E1423"/>
          </a:solidFill>
          <a:ln/>
        </p:spPr>
        <p:txBody>
          <a:bodyPr/>
          <a:lstStyle/>
          <a:p>
            <a:endParaRPr lang="en-US"/>
          </a:p>
        </p:txBody>
      </p:sp>
      <p:sp>
        <p:nvSpPr>
          <p:cNvPr id="33" name="Text 30" descr="" title=""/>
          <p:cNvSpPr/>
          <p:nvPr/>
        </p:nvSpPr>
        <p:spPr>
          <a:xfrm>
            <a:off x="4297680" y="4370832"/>
            <a:ext cx="960120" cy="274320"/>
          </a:xfrm>
          <a:prstGeom prst="rect">
            <a:avLst/>
          </a:prstGeom>
          <a:noFill/>
          <a:ln/>
        </p:spPr>
        <p:txBody>
          <a:bodyPr wrap="square" lIns="0" tIns="0" rIns="0" bIns="0" rtlCol="0" anchor="ctr"/>
          <a:lstStyle/>
          <a:p>
            <a:pPr marL="0" indent="0" algn="ctr">
              <a:buNone/>
            </a:pPr>
            <a:r>
              <a:rPr lang="en-US" sz="1000" dirty="0">
                <a:solidFill>
                  <a:srgbClr val="C9A85E"/>
                </a:solidFill>
                <a:latin typeface="Calibri" pitchFamily="34" charset="0"/>
                <a:ea typeface="Calibri" pitchFamily="34" charset="-122"/>
                <a:cs typeface="Calibri" pitchFamily="34" charset="-120"/>
              </a:rPr>
              <a:t>Rule</a:t>
            </a:r>
            <a:endParaRPr lang="en-US" sz="1000" dirty="0"/>
          </a:p>
        </p:txBody>
      </p:sp>
      <p:sp>
        <p:nvSpPr>
          <p:cNvPr id="34" name="Text 31" descr="" title=""/>
          <p:cNvSpPr/>
          <p:nvPr/>
        </p:nvSpPr>
        <p:spPr>
          <a:xfrm>
            <a:off x="4297680" y="4626864"/>
            <a:ext cx="96012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3.3</a:t>
            </a:r>
            <a:endParaRPr lang="en-US" sz="2200" dirty="0"/>
          </a:p>
        </p:txBody>
      </p:sp>
      <p:sp>
        <p:nvSpPr>
          <p:cNvPr id="35" name="Text 32" descr="" title=""/>
          <p:cNvSpPr/>
          <p:nvPr/>
        </p:nvSpPr>
        <p:spPr>
          <a:xfrm>
            <a:off x="5413248" y="4315968"/>
            <a:ext cx="2221992" cy="457200"/>
          </a:xfrm>
          <a:prstGeom prst="rect">
            <a:avLst/>
          </a:prstGeom>
          <a:noFill/>
          <a:ln/>
        </p:spPr>
        <p:txBody>
          <a:bodyPr wrap="square" lIns="0" tIns="0" rIns="0" bIns="0" rtlCol="0" anchor="ctr"/>
          <a:lstStyle/>
          <a:p>
            <a:pPr marL="0" indent="0" algn="l">
              <a:buNone/>
            </a:pPr>
            <a:r>
              <a:rPr lang="en-US" sz="1500" b="1" dirty="0">
                <a:solidFill>
                  <a:srgbClr val="6E1423"/>
                </a:solidFill>
                <a:latin typeface="Georgia" pitchFamily="34" charset="0"/>
                <a:ea typeface="Georgia" pitchFamily="34" charset="-122"/>
                <a:cs typeface="Georgia" pitchFamily="34" charset="-120"/>
              </a:rPr>
              <a:t>Candor to Tribunal</a:t>
            </a:r>
            <a:endParaRPr lang="en-US" sz="1500" dirty="0"/>
          </a:p>
        </p:txBody>
      </p:sp>
      <p:sp>
        <p:nvSpPr>
          <p:cNvPr id="36" name="Text 33" descr="" title=""/>
          <p:cNvSpPr/>
          <p:nvPr/>
        </p:nvSpPr>
        <p:spPr>
          <a:xfrm>
            <a:off x="5413248" y="4791456"/>
            <a:ext cx="2203704" cy="914400"/>
          </a:xfrm>
          <a:prstGeom prst="rect">
            <a:avLst/>
          </a:prstGeom>
          <a:noFill/>
          <a:ln/>
        </p:spPr>
        <p:txBody>
          <a:bodyPr wrap="square" lIns="0" tIns="0" rIns="0" bIns="0" rtlCol="0" anchor="t"/>
          <a:lstStyle/>
          <a:p>
            <a:pPr marL="0" indent="0" algn="l">
              <a:lnSpc>
                <a:spcPct val="100000"/>
              </a:lnSpc>
              <a:buNone/>
            </a:pPr>
            <a:r>
              <a:rPr lang="en-US" sz="1150" dirty="0">
                <a:solidFill>
                  <a:srgbClr val="3A2E25"/>
                </a:solidFill>
                <a:latin typeface="Calibri" pitchFamily="34" charset="0"/>
                <a:ea typeface="Calibri" pitchFamily="34" charset="-122"/>
                <a:cs typeface="Calibri" pitchFamily="34" charset="-120"/>
              </a:rPr>
              <a:t>Never file fake AI-generated citations; correct errors promptly.</a:t>
            </a:r>
            <a:endParaRPr lang="en-US" sz="1150" dirty="0"/>
          </a:p>
        </p:txBody>
      </p:sp>
      <p:sp>
        <p:nvSpPr>
          <p:cNvPr id="37" name="Shape 34" descr="" title=""/>
          <p:cNvSpPr/>
          <p:nvPr/>
        </p:nvSpPr>
        <p:spPr>
          <a:xfrm>
            <a:off x="8046720" y="4078224"/>
            <a:ext cx="3502152" cy="1783080"/>
          </a:xfrm>
          <a:prstGeom prst="rect">
            <a:avLst/>
          </a:prstGeom>
          <a:solidFill>
            <a:srgbClr val="FBF6EC"/>
          </a:solidFill>
          <a:ln w="12700">
            <a:solidFill>
              <a:srgbClr val="D8C9AC"/>
            </a:solidFill>
            <a:prstDash val="solid"/>
          </a:ln>
          <a:effectLst>
            <a:outerShdw blurRad="88900" dist="38100" dir="8100000" algn="bl" rotWithShape="0">
              <a:srgbClr val="000000">
                <a:alpha val="16000"/>
              </a:srgbClr>
            </a:outerShdw>
          </a:effectLst>
        </p:spPr>
        <p:txBody>
          <a:bodyPr/>
          <a:lstStyle/>
          <a:p>
            <a:endParaRPr lang="en-US"/>
          </a:p>
        </p:txBody>
      </p:sp>
      <p:sp>
        <p:nvSpPr>
          <p:cNvPr id="38" name="Shape 35" descr="" title=""/>
          <p:cNvSpPr/>
          <p:nvPr/>
        </p:nvSpPr>
        <p:spPr>
          <a:xfrm>
            <a:off x="8046720" y="4078224"/>
            <a:ext cx="960120" cy="1783080"/>
          </a:xfrm>
          <a:prstGeom prst="rect">
            <a:avLst/>
          </a:prstGeom>
          <a:solidFill>
            <a:srgbClr val="6E1423"/>
          </a:solidFill>
          <a:ln/>
        </p:spPr>
        <p:txBody>
          <a:bodyPr/>
          <a:lstStyle/>
          <a:p>
            <a:endParaRPr lang="en-US"/>
          </a:p>
        </p:txBody>
      </p:sp>
      <p:sp>
        <p:nvSpPr>
          <p:cNvPr id="39" name="Text 36" descr="" title=""/>
          <p:cNvSpPr/>
          <p:nvPr/>
        </p:nvSpPr>
        <p:spPr>
          <a:xfrm>
            <a:off x="8046720" y="4370832"/>
            <a:ext cx="960120" cy="274320"/>
          </a:xfrm>
          <a:prstGeom prst="rect">
            <a:avLst/>
          </a:prstGeom>
          <a:noFill/>
          <a:ln/>
        </p:spPr>
        <p:txBody>
          <a:bodyPr wrap="square" lIns="0" tIns="0" rIns="0" bIns="0" rtlCol="0" anchor="ctr"/>
          <a:lstStyle/>
          <a:p>
            <a:pPr marL="0" indent="0" algn="ctr">
              <a:buNone/>
            </a:pPr>
            <a:r>
              <a:rPr lang="en-US" sz="1000" dirty="0">
                <a:solidFill>
                  <a:srgbClr val="C9A85E"/>
                </a:solidFill>
                <a:latin typeface="Calibri" pitchFamily="34" charset="0"/>
                <a:ea typeface="Calibri" pitchFamily="34" charset="-122"/>
                <a:cs typeface="Calibri" pitchFamily="34" charset="-120"/>
              </a:rPr>
              <a:t>Rule</a:t>
            </a:r>
            <a:endParaRPr lang="en-US" sz="1000" dirty="0"/>
          </a:p>
        </p:txBody>
      </p:sp>
      <p:sp>
        <p:nvSpPr>
          <p:cNvPr id="40" name="Text 37" descr="" title=""/>
          <p:cNvSpPr/>
          <p:nvPr/>
        </p:nvSpPr>
        <p:spPr>
          <a:xfrm>
            <a:off x="8046720" y="4626864"/>
            <a:ext cx="96012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5.1 / 5.3</a:t>
            </a:r>
            <a:endParaRPr lang="en-US" sz="2200" dirty="0"/>
          </a:p>
        </p:txBody>
      </p:sp>
      <p:sp>
        <p:nvSpPr>
          <p:cNvPr id="41" name="Text 38" descr="" title=""/>
          <p:cNvSpPr/>
          <p:nvPr/>
        </p:nvSpPr>
        <p:spPr>
          <a:xfrm>
            <a:off x="9162288" y="4315968"/>
            <a:ext cx="2221992" cy="457200"/>
          </a:xfrm>
          <a:prstGeom prst="rect">
            <a:avLst/>
          </a:prstGeom>
          <a:noFill/>
          <a:ln/>
        </p:spPr>
        <p:txBody>
          <a:bodyPr wrap="square" lIns="0" tIns="0" rIns="0" bIns="0" rtlCol="0" anchor="ctr"/>
          <a:lstStyle/>
          <a:p>
            <a:pPr marL="0" indent="0" algn="l">
              <a:buNone/>
            </a:pPr>
            <a:r>
              <a:rPr lang="en-US" sz="1500" b="1" dirty="0">
                <a:solidFill>
                  <a:srgbClr val="6E1423"/>
                </a:solidFill>
                <a:latin typeface="Georgia" pitchFamily="34" charset="0"/>
                <a:ea typeface="Georgia" pitchFamily="34" charset="-122"/>
                <a:cs typeface="Georgia" pitchFamily="34" charset="-120"/>
              </a:rPr>
              <a:t>Supervision</a:t>
            </a:r>
            <a:endParaRPr lang="en-US" sz="1500" dirty="0"/>
          </a:p>
        </p:txBody>
      </p:sp>
      <p:sp>
        <p:nvSpPr>
          <p:cNvPr id="42" name="Text 39" descr="" title=""/>
          <p:cNvSpPr/>
          <p:nvPr/>
        </p:nvSpPr>
        <p:spPr>
          <a:xfrm>
            <a:off x="9162288" y="4791456"/>
            <a:ext cx="2203704" cy="914400"/>
          </a:xfrm>
          <a:prstGeom prst="rect">
            <a:avLst/>
          </a:prstGeom>
          <a:noFill/>
          <a:ln/>
        </p:spPr>
        <p:txBody>
          <a:bodyPr wrap="square" lIns="0" tIns="0" rIns="0" bIns="0" rtlCol="0" anchor="t"/>
          <a:lstStyle/>
          <a:p>
            <a:pPr marL="0" indent="0" algn="l">
              <a:lnSpc>
                <a:spcPct val="100000"/>
              </a:lnSpc>
              <a:buNone/>
            </a:pPr>
            <a:r>
              <a:rPr lang="en-US" sz="1150" dirty="0">
                <a:solidFill>
                  <a:srgbClr val="3A2E25"/>
                </a:solidFill>
                <a:latin typeface="Calibri" pitchFamily="34" charset="0"/>
                <a:ea typeface="Calibri" pitchFamily="34" charset="-122"/>
                <a:cs typeface="Calibri" pitchFamily="34" charset="-120"/>
              </a:rPr>
              <a:t>Supervise AI like any nonlawyer assistant — lawyers and staff alike.</a:t>
            </a:r>
            <a:endParaRPr lang="en-US" sz="1150" dirty="0"/>
          </a:p>
        </p:txBody>
      </p:sp>
      <p:sp>
        <p:nvSpPr>
          <p:cNvPr id="43" name="Shape 40" descr="" title=""/>
          <p:cNvSpPr/>
          <p:nvPr/>
        </p:nvSpPr>
        <p:spPr>
          <a:xfrm>
            <a:off x="0" y="6565392"/>
            <a:ext cx="12191695" cy="292608"/>
          </a:xfrm>
          <a:prstGeom prst="rect">
            <a:avLst/>
          </a:prstGeom>
          <a:solidFill>
            <a:srgbClr val="EADFC8"/>
          </a:solidFill>
          <a:ln/>
        </p:spPr>
        <p:txBody>
          <a:bodyPr/>
          <a:lstStyle/>
          <a:p>
            <a:endParaRPr lang="en-US"/>
          </a:p>
        </p:txBody>
      </p:sp>
      <p:sp>
        <p:nvSpPr>
          <p:cNvPr id="44" name="Text 41" descr="" title=""/>
          <p:cNvSpPr/>
          <p:nvPr/>
        </p:nvSpPr>
        <p:spPr>
          <a:xfrm>
            <a:off x="548640" y="6565392"/>
            <a:ext cx="6400800" cy="292608"/>
          </a:xfrm>
          <a:prstGeom prst="rect">
            <a:avLst/>
          </a:prstGeom>
          <a:noFill/>
          <a:ln/>
        </p:spPr>
        <p:txBody>
          <a:bodyPr wrap="square" lIns="0" tIns="0" rIns="0" bIns="0" rtlCol="0" anchor="ctr"/>
          <a:lstStyle/>
          <a:p>
            <a:pPr marL="0" indent="0" algn="l">
              <a:buNone/>
            </a:pPr>
            <a:r>
              <a:rPr lang="en-US" sz="850" dirty="0">
                <a:solidFill>
                  <a:srgbClr val="75675A"/>
                </a:solidFill>
                <a:latin typeface="Calibri" pitchFamily="34" charset="0"/>
                <a:ea typeface="Calibri" pitchFamily="34" charset="-122"/>
                <a:cs typeface="Calibri" pitchFamily="34" charset="-120"/>
              </a:rPr>
              <a:t>AI in Legal Practice  |  Louisiana CLE</a:t>
            </a:r>
            <a:endParaRPr lang="en-US" sz="850" dirty="0"/>
          </a:p>
        </p:txBody>
      </p:sp>
      <p:sp>
        <p:nvSpPr>
          <p:cNvPr id="45" name="Text 42" descr="" title=""/>
          <p:cNvSpPr/>
          <p:nvPr/>
        </p:nvSpPr>
        <p:spPr>
          <a:xfrm>
            <a:off x="11094415" y="6565392"/>
            <a:ext cx="548640" cy="292608"/>
          </a:xfrm>
          <a:prstGeom prst="rect">
            <a:avLst/>
          </a:prstGeom>
          <a:noFill/>
          <a:ln/>
        </p:spPr>
        <p:txBody>
          <a:bodyPr wrap="square" lIns="0" tIns="0" rIns="0" bIns="0" rtlCol="0" anchor="ctr"/>
          <a:lstStyle/>
          <a:p>
            <a:pPr marL="0" indent="0" algn="r">
              <a:buNone/>
            </a:pPr>
            <a:r>
              <a:rPr lang="en-US" sz="850" dirty="0">
                <a:solidFill>
                  <a:srgbClr val="75675A"/>
                </a:solidFill>
                <a:latin typeface="Calibri" pitchFamily="34" charset="0"/>
                <a:ea typeface="Calibri" pitchFamily="34" charset="-122"/>
                <a:cs typeface="Calibri" pitchFamily="34" charset="-120"/>
              </a:rPr>
              <a:t>8</a:t>
            </a:r>
            <a:endParaRPr lang="en-US" sz="850" dirty="0"/>
          </a:p>
        </p:txBody>
      </p:sp>
    </p:spTree>
  </p:cSld>
  <p:clrMapOvr>
    <a:masterClrMapping/>
  </p:clrMapOvr>
</p:sld>
</file>

<file path=ppt/theme/theme1.xml><?xml version="1.0" encoding="utf-8"?>
<a:theme xmlns:thm15="http://schemas.microsoft.com/office/thememl/2012/main"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file>

<file path=docProps/core.xml><?xml version="1.0" encoding="utf-8"?>
<coreProperties xmlns:dc="http://purl.org/dc/elements/1.1/" xmlns:dcterms="http://purl.org/dc/terms/" xmlns:xsi="http://www.w3.org/2001/XMLSchema-instance" xmlns="http://schemas.openxmlformats.org/package/2006/metadata/core-properties">
  <dcterms:created xsi:type="dcterms:W3CDTF">1900-01-01T00:00:00.0000000Z</dcterms:created>
  <dcterms:modified xsi:type="dcterms:W3CDTF">1900-01-01T00:00:00.0000000Z</dcterms:modified>
</coreProperties>
</file>